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5" r:id="rId4"/>
    <p:sldId id="264" r:id="rId5"/>
    <p:sldId id="263" r:id="rId6"/>
    <p:sldId id="270" r:id="rId7"/>
    <p:sldId id="269" r:id="rId8"/>
    <p:sldId id="258" r:id="rId9"/>
    <p:sldId id="271" r:id="rId10"/>
    <p:sldId id="268" r:id="rId11"/>
    <p:sldId id="267" r:id="rId12"/>
    <p:sldId id="272" r:id="rId13"/>
    <p:sldId id="273" r:id="rId14"/>
    <p:sldId id="276" r:id="rId15"/>
    <p:sldId id="282" r:id="rId16"/>
    <p:sldId id="274" r:id="rId17"/>
    <p:sldId id="277" r:id="rId18"/>
    <p:sldId id="278" r:id="rId19"/>
    <p:sldId id="280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99592" y="116632"/>
            <a:ext cx="8136904" cy="662473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-12512" y="6642556"/>
            <a:ext cx="5918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kern="1200" dirty="0" smtClean="0">
                <a:solidFill>
                  <a:schemeClr val="accent2"/>
                </a:solidFill>
                <a:effectLst/>
                <a:latin typeface="Adine Kirnberg" pitchFamily="2" charset="0"/>
                <a:ea typeface="+mn-ea"/>
                <a:cs typeface="+mn-cs"/>
              </a:rPr>
              <a:t>© </a:t>
            </a:r>
            <a:r>
              <a:rPr lang="en-US" sz="800" kern="1200" dirty="0" err="1" smtClean="0">
                <a:solidFill>
                  <a:schemeClr val="accent2"/>
                </a:solidFill>
                <a:effectLst/>
                <a:latin typeface="Adine Kirnberg" pitchFamily="2" charset="0"/>
                <a:ea typeface="+mn-ea"/>
                <a:cs typeface="+mn-cs"/>
              </a:rPr>
              <a:t>FokinaLidia</a:t>
            </a:r>
            <a:endParaRPr lang="ru-RU" sz="800" kern="1200" dirty="0">
              <a:solidFill>
                <a:schemeClr val="accent2"/>
              </a:solidFill>
              <a:effectLst/>
              <a:latin typeface="Adine Kirnberg" pitchFamily="2" charset="0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" y="-35424"/>
            <a:ext cx="51722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12512" y="6642556"/>
            <a:ext cx="5918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kern="1200" dirty="0" smtClean="0">
                <a:solidFill>
                  <a:schemeClr val="accent2"/>
                </a:solidFill>
                <a:effectLst/>
                <a:latin typeface="Adine Kirnberg" pitchFamily="2" charset="0"/>
                <a:ea typeface="+mn-ea"/>
                <a:cs typeface="+mn-cs"/>
              </a:rPr>
              <a:t>© </a:t>
            </a:r>
            <a:r>
              <a:rPr lang="en-US" sz="800" kern="1200" dirty="0" err="1" smtClean="0">
                <a:solidFill>
                  <a:schemeClr val="accent2"/>
                </a:solidFill>
                <a:effectLst/>
                <a:latin typeface="Adine Kirnberg" pitchFamily="2" charset="0"/>
                <a:ea typeface="+mn-ea"/>
                <a:cs typeface="+mn-cs"/>
              </a:rPr>
              <a:t>FokinaLidia</a:t>
            </a:r>
            <a:endParaRPr lang="ru-RU" sz="800" kern="1200" dirty="0">
              <a:solidFill>
                <a:schemeClr val="accent2"/>
              </a:solidFill>
              <a:effectLst/>
              <a:latin typeface="Adine Kirnberg" pitchFamily="2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25232" y="188640"/>
            <a:ext cx="8033014" cy="645391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" y="-35424"/>
            <a:ext cx="51722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2512" y="6642556"/>
            <a:ext cx="5918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kern="1200" dirty="0" smtClean="0">
                <a:solidFill>
                  <a:schemeClr val="accent2"/>
                </a:solidFill>
                <a:effectLst/>
                <a:latin typeface="Adine Kirnberg" pitchFamily="2" charset="0"/>
                <a:ea typeface="+mn-ea"/>
                <a:cs typeface="+mn-cs"/>
              </a:rPr>
              <a:t>© </a:t>
            </a:r>
            <a:r>
              <a:rPr lang="en-US" sz="800" kern="1200" dirty="0" err="1" smtClean="0">
                <a:solidFill>
                  <a:schemeClr val="accent2"/>
                </a:solidFill>
                <a:effectLst/>
                <a:latin typeface="Adine Kirnberg" pitchFamily="2" charset="0"/>
                <a:ea typeface="+mn-ea"/>
                <a:cs typeface="+mn-cs"/>
              </a:rPr>
              <a:t>FokinaLidia</a:t>
            </a:r>
            <a:endParaRPr lang="ru-RU" sz="800" kern="1200" dirty="0">
              <a:solidFill>
                <a:schemeClr val="accent2"/>
              </a:solidFill>
              <a:effectLst/>
              <a:latin typeface="Adine Kirnberg" pitchFamily="2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31457" y="737900"/>
            <a:ext cx="8681086" cy="590465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" y="-35424"/>
            <a:ext cx="51722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-12512" y="6642556"/>
            <a:ext cx="5918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kern="1200" dirty="0" smtClean="0">
                <a:solidFill>
                  <a:schemeClr val="accent2"/>
                </a:solidFill>
                <a:effectLst/>
                <a:latin typeface="Adine Kirnberg" pitchFamily="2" charset="0"/>
                <a:ea typeface="+mn-ea"/>
                <a:cs typeface="+mn-cs"/>
              </a:rPr>
              <a:t>© </a:t>
            </a:r>
            <a:r>
              <a:rPr lang="en-US" sz="800" kern="1200" dirty="0" err="1" smtClean="0">
                <a:solidFill>
                  <a:schemeClr val="accent2"/>
                </a:solidFill>
                <a:effectLst/>
                <a:latin typeface="Adine Kirnberg" pitchFamily="2" charset="0"/>
                <a:ea typeface="+mn-ea"/>
                <a:cs typeface="+mn-cs"/>
              </a:rPr>
              <a:t>FokinaLidia</a:t>
            </a:r>
            <a:endParaRPr lang="ru-RU" sz="800" kern="1200" dirty="0">
              <a:solidFill>
                <a:schemeClr val="accent2"/>
              </a:solidFill>
              <a:effectLst/>
              <a:latin typeface="Adine Kirnberg" pitchFamily="2" charset="0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91209" y="218360"/>
            <a:ext cx="8761583" cy="590465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" y="-35424"/>
            <a:ext cx="51722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-12512" y="6642556"/>
            <a:ext cx="5918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kern="1200" dirty="0" smtClean="0">
                <a:solidFill>
                  <a:schemeClr val="accent2"/>
                </a:solidFill>
                <a:effectLst/>
                <a:latin typeface="Adine Kirnberg" pitchFamily="2" charset="0"/>
                <a:ea typeface="+mn-ea"/>
                <a:cs typeface="+mn-cs"/>
              </a:rPr>
              <a:t>© </a:t>
            </a:r>
            <a:r>
              <a:rPr lang="en-US" sz="800" kern="1200" dirty="0" err="1" smtClean="0">
                <a:solidFill>
                  <a:schemeClr val="accent2"/>
                </a:solidFill>
                <a:effectLst/>
                <a:latin typeface="Adine Kirnberg" pitchFamily="2" charset="0"/>
                <a:ea typeface="+mn-ea"/>
                <a:cs typeface="+mn-cs"/>
              </a:rPr>
              <a:t>FokinaLidia</a:t>
            </a:r>
            <a:endParaRPr lang="ru-RU" sz="800" kern="1200" dirty="0">
              <a:solidFill>
                <a:schemeClr val="accent2"/>
              </a:solidFill>
              <a:effectLst/>
              <a:latin typeface="Adine Kirnberg" pitchFamily="2" charset="0"/>
              <a:ea typeface="+mn-ea"/>
              <a:cs typeface="+mn-cs"/>
            </a:endParaRPr>
          </a:p>
        </p:txBody>
      </p:sp>
      <p:sp>
        <p:nvSpPr>
          <p:cNvPr id="7" name="Параллелограмм 6"/>
          <p:cNvSpPr/>
          <p:nvPr userDrawn="1"/>
        </p:nvSpPr>
        <p:spPr>
          <a:xfrm>
            <a:off x="119504" y="172884"/>
            <a:ext cx="8904992" cy="6512232"/>
          </a:xfrm>
          <a:prstGeom prst="parallelogram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" y="-35424"/>
            <a:ext cx="51722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-12512" y="6642556"/>
            <a:ext cx="5918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kern="1200" dirty="0" smtClean="0">
                <a:solidFill>
                  <a:schemeClr val="accent2"/>
                </a:solidFill>
                <a:effectLst/>
                <a:latin typeface="Adine Kirnberg" pitchFamily="2" charset="0"/>
                <a:ea typeface="+mn-ea"/>
                <a:cs typeface="+mn-cs"/>
              </a:rPr>
              <a:t>© </a:t>
            </a:r>
            <a:r>
              <a:rPr lang="en-US" sz="800" kern="1200" dirty="0" err="1" smtClean="0">
                <a:solidFill>
                  <a:schemeClr val="accent2"/>
                </a:solidFill>
                <a:effectLst/>
                <a:latin typeface="Adine Kirnberg" pitchFamily="2" charset="0"/>
                <a:ea typeface="+mn-ea"/>
                <a:cs typeface="+mn-cs"/>
              </a:rPr>
              <a:t>FokinaLidia</a:t>
            </a:r>
            <a:endParaRPr lang="ru-RU" sz="800" kern="1200" dirty="0">
              <a:solidFill>
                <a:schemeClr val="accent2"/>
              </a:solidFill>
              <a:effectLst/>
              <a:latin typeface="Adine Kirnberg" pitchFamily="2" charset="0"/>
              <a:ea typeface="+mn-ea"/>
              <a:cs typeface="+mn-cs"/>
            </a:endParaRPr>
          </a:p>
        </p:txBody>
      </p:sp>
      <p:sp>
        <p:nvSpPr>
          <p:cNvPr id="6" name="Блок-схема: перфолента 5"/>
          <p:cNvSpPr/>
          <p:nvPr userDrawn="1"/>
        </p:nvSpPr>
        <p:spPr>
          <a:xfrm>
            <a:off x="179512" y="148181"/>
            <a:ext cx="8784976" cy="6561638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59154" y="10288"/>
            <a:ext cx="51722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2512" y="6642556"/>
            <a:ext cx="5918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kern="1200" dirty="0" smtClean="0">
                <a:solidFill>
                  <a:schemeClr val="accent2"/>
                </a:solidFill>
                <a:effectLst/>
                <a:latin typeface="Adine Kirnberg" pitchFamily="2" charset="0"/>
                <a:ea typeface="+mn-ea"/>
                <a:cs typeface="+mn-cs"/>
              </a:rPr>
              <a:t>© </a:t>
            </a:r>
            <a:r>
              <a:rPr lang="en-US" sz="800" kern="1200" dirty="0" err="1" smtClean="0">
                <a:solidFill>
                  <a:schemeClr val="accent2"/>
                </a:solidFill>
                <a:effectLst/>
                <a:latin typeface="Adine Kirnberg" pitchFamily="2" charset="0"/>
                <a:ea typeface="+mn-ea"/>
                <a:cs typeface="+mn-cs"/>
              </a:rPr>
              <a:t>FokinaLidia</a:t>
            </a:r>
            <a:endParaRPr lang="ru-RU" sz="800" kern="1200" dirty="0">
              <a:solidFill>
                <a:schemeClr val="accent2"/>
              </a:solidFill>
              <a:effectLst/>
              <a:latin typeface="Adine Kirnberg" pitchFamily="2" charset="0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287524" y="238046"/>
            <a:ext cx="8568952" cy="638190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" y="-35424"/>
            <a:ext cx="5172222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56792"/>
            <a:ext cx="64453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i="1" dirty="0" smtClean="0"/>
              <a:t>МКДОУ «Детский сад№3 п Теплое»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04864"/>
            <a:ext cx="61926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/>
          </a:p>
          <a:p>
            <a:pPr algn="ctr"/>
            <a:r>
              <a:rPr lang="ru-RU" sz="4000" i="1" dirty="0" smtClean="0"/>
              <a:t>Презентация проекта «День матери»</a:t>
            </a:r>
            <a:br>
              <a:rPr lang="ru-RU" sz="4000" i="1" dirty="0" smtClean="0"/>
            </a:br>
            <a:endParaRPr lang="ru-RU" sz="4000" i="1" dirty="0" smtClean="0"/>
          </a:p>
          <a:p>
            <a:endParaRPr lang="ru-RU" sz="4000" i="1" dirty="0" smtClean="0"/>
          </a:p>
          <a:p>
            <a:r>
              <a:rPr lang="ru-RU" sz="2800" i="1" dirty="0" smtClean="0"/>
              <a:t>Подготовил воспитатель: Мысик С Н</a:t>
            </a:r>
          </a:p>
          <a:p>
            <a:pPr algn="ctr"/>
            <a:r>
              <a:rPr lang="ru-RU" sz="2800" i="1" dirty="0" smtClean="0"/>
              <a:t>2023г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51202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863439"/>
            <a:ext cx="4492848" cy="534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9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ownloads\IMG_20231120_131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96752"/>
            <a:ext cx="394243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9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483768" y="3426636"/>
            <a:ext cx="64807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i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196752"/>
            <a:ext cx="68042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000" i="1" u="sng" dirty="0" smtClean="0">
              <a:latin typeface="+mj-lt"/>
              <a:ea typeface="+mj-ea"/>
              <a:cs typeface="+mj-cs"/>
            </a:endParaRPr>
          </a:p>
          <a:p>
            <a:pPr algn="ctr"/>
            <a:r>
              <a:rPr lang="ru-RU" sz="3000" i="1" u="sng" dirty="0" smtClean="0">
                <a:latin typeface="+mj-lt"/>
                <a:ea typeface="+mj-ea"/>
                <a:cs typeface="+mj-cs"/>
              </a:rPr>
              <a:t>Художественно-эстетическое развитие (лепка) </a:t>
            </a:r>
          </a:p>
          <a:p>
            <a:pPr algn="ctr"/>
            <a:r>
              <a:rPr lang="ru-RU" sz="3000" i="1" u="sng" dirty="0" smtClean="0">
                <a:latin typeface="+mj-lt"/>
                <a:ea typeface="+mj-ea"/>
                <a:cs typeface="+mj-cs"/>
              </a:rPr>
              <a:t> «Сердечко маме»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3501008"/>
            <a:ext cx="6912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	Учить лепить красивую композицию с помощью форм, привлекая полученные ранее умения и навыки.</a:t>
            </a:r>
          </a:p>
          <a:p>
            <a:r>
              <a:rPr lang="ru-RU" sz="2000" i="1" dirty="0" smtClean="0"/>
              <a:t>	 Развивать зрительную координацию, мелкую моторику, чувство цвета, творческие способности.</a:t>
            </a:r>
          </a:p>
          <a:p>
            <a:r>
              <a:rPr lang="ru-RU" sz="2000" i="1" dirty="0" smtClean="0"/>
              <a:t>	Воспитывать усидчивость и умение доводить дело до конца, учить детей проявлять внимание по отношению к маме.</a:t>
            </a:r>
          </a:p>
        </p:txBody>
      </p:sp>
    </p:spTree>
    <p:extLst>
      <p:ext uri="{BB962C8B-B14F-4D97-AF65-F5344CB8AC3E}">
        <p14:creationId xmlns:p14="http://schemas.microsoft.com/office/powerpoint/2010/main" val="133131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ownloads\Collage_20231120_1317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5945899" cy="445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ownloads\Collage_20231120_1317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52736"/>
            <a:ext cx="4111322" cy="513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75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2087240" cy="278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3890595" cy="291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1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7784" y="1052736"/>
            <a:ext cx="6264696" cy="1944216"/>
          </a:xfrm>
        </p:spPr>
        <p:txBody>
          <a:bodyPr>
            <a:normAutofit/>
          </a:bodyPr>
          <a:lstStyle/>
          <a:p>
            <a:r>
              <a:rPr lang="ru-RU" sz="2400" i="1" u="sng" dirty="0" smtClean="0">
                <a:solidFill>
                  <a:schemeClr val="tx1"/>
                </a:solidFill>
              </a:rPr>
              <a:t>Сюжетно-ролевые игры: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 «Мамины помощники», Дочки-Матери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 «Семья»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 «Мама на работе».</a:t>
            </a:r>
          </a:p>
          <a:p>
            <a:endParaRPr lang="ru-RU" sz="2400" i="1" u="sng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Мамы 2023 в возрасте 4-5 лет\ФОТО\IMG_20231122_095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08762"/>
            <a:ext cx="297033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амы 2023 в возрасте 4-5 лет\ФОТО\IMG_20231122_0948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3000333" cy="225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9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7864" y="1268760"/>
            <a:ext cx="5256584" cy="2376264"/>
          </a:xfrm>
        </p:spPr>
        <p:txBody>
          <a:bodyPr>
            <a:normAutofit/>
          </a:bodyPr>
          <a:lstStyle/>
          <a:p>
            <a:r>
              <a:rPr lang="ru-RU" sz="2400" i="1" u="sng" dirty="0">
                <a:solidFill>
                  <a:schemeClr val="tx1"/>
                </a:solidFill>
              </a:rPr>
              <a:t>Дидактические игры:</a:t>
            </a:r>
          </a:p>
          <a:p>
            <a:r>
              <a:rPr lang="ru-RU" sz="2400" i="1" u="sng" dirty="0">
                <a:solidFill>
                  <a:schemeClr val="tx1"/>
                </a:solidFill>
              </a:rPr>
              <a:t>«Подбери наряд к празднику» </a:t>
            </a:r>
          </a:p>
          <a:p>
            <a:r>
              <a:rPr lang="ru-RU" sz="2400" i="1" u="sng" dirty="0">
                <a:solidFill>
                  <a:schemeClr val="tx1"/>
                </a:solidFill>
              </a:rPr>
              <a:t>«Кому что подарить»</a:t>
            </a:r>
          </a:p>
          <a:p>
            <a:r>
              <a:rPr lang="ru-RU" sz="2400" i="1" u="sng" dirty="0">
                <a:solidFill>
                  <a:schemeClr val="tx1"/>
                </a:solidFill>
              </a:rPr>
              <a:t>«Кому, что нужно для работы» </a:t>
            </a:r>
          </a:p>
          <a:p>
            <a:r>
              <a:rPr lang="ru-RU" sz="2400" i="1" u="sng" dirty="0">
                <a:solidFill>
                  <a:schemeClr val="tx1"/>
                </a:solidFill>
              </a:rPr>
              <a:t>«Четвертый лишний»</a:t>
            </a:r>
          </a:p>
          <a:p>
            <a:endParaRPr lang="ru-RU" sz="2400" i="1" u="sng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84984"/>
            <a:ext cx="4320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91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7784" y="1196752"/>
            <a:ext cx="6264696" cy="1008112"/>
          </a:xfrm>
        </p:spPr>
        <p:txBody>
          <a:bodyPr>
            <a:normAutofit/>
          </a:bodyPr>
          <a:lstStyle/>
          <a:p>
            <a:r>
              <a:rPr lang="ru-RU" sz="2400" i="1" u="sng" dirty="0" smtClean="0">
                <a:solidFill>
                  <a:schemeClr val="tx1"/>
                </a:solidFill>
              </a:rPr>
              <a:t>Стенгазета «Когда МАМА была маленькой!»</a:t>
            </a:r>
            <a:endParaRPr lang="ru-RU" i="1" dirty="0" smtClean="0">
              <a:solidFill>
                <a:schemeClr val="tx1"/>
              </a:solidFill>
            </a:endParaRPr>
          </a:p>
          <a:p>
            <a:endParaRPr lang="ru-RU" sz="2400" i="1" u="sng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6832"/>
            <a:ext cx="5184576" cy="414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04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87824" y="548680"/>
            <a:ext cx="5650905" cy="1500187"/>
          </a:xfrm>
        </p:spPr>
        <p:txBody>
          <a:bodyPr>
            <a:normAutofit/>
          </a:bodyPr>
          <a:lstStyle/>
          <a:p>
            <a:r>
              <a:rPr lang="ru-RU" sz="3000" i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Вот такой сюрприз ждал наших мам вечером:</a:t>
            </a:r>
            <a:endParaRPr lang="ru-RU" sz="3000" i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D:\Мамы 2023 в возрасте 4-5 лет\ФОТО\IMG_20231124_101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91844"/>
            <a:ext cx="256220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амы 2023 в возрасте 4-5 лет\ФОТО\IMG_20231124_101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88840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амы 2023 в возрасте 4-5 лет\ФОТО\IMG_20231124_1011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5736" y="4221088"/>
            <a:ext cx="140415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амы 2023 в возрасте 4-5 лет\ФОТО\IMG_20231124_1011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21088"/>
            <a:ext cx="1444661" cy="192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Мамы 2023 в возрасте 4-5 лет\ФОТО\IMG_20231124_1011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913" y="4221088"/>
            <a:ext cx="1444660" cy="192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4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411760" y="1090489"/>
            <a:ext cx="626469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i="1" u="sng" dirty="0" smtClean="0"/>
              <a:t>Участники проекта: 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- дети средней группы</a:t>
            </a:r>
            <a:br>
              <a:rPr lang="ru-RU" sz="3200" i="1" dirty="0" smtClean="0"/>
            </a:br>
            <a:r>
              <a:rPr lang="ru-RU" sz="3200" i="1" dirty="0" smtClean="0"/>
              <a:t>-воспитатели</a:t>
            </a:r>
            <a:br>
              <a:rPr lang="ru-RU" sz="3200" i="1" dirty="0" smtClean="0"/>
            </a:br>
            <a:r>
              <a:rPr lang="ru-RU" sz="3200" i="1" dirty="0" smtClean="0"/>
              <a:t>-родители воспитанников</a:t>
            </a:r>
            <a:br>
              <a:rPr lang="ru-RU" sz="3200" i="1" dirty="0" smtClean="0"/>
            </a:br>
            <a:r>
              <a:rPr lang="ru-RU" sz="3200" i="1" u="sng" dirty="0" smtClean="0"/>
              <a:t>Тип проекта:</a:t>
            </a:r>
            <a:r>
              <a:rPr lang="ru-RU" sz="3200" i="1" dirty="0" smtClean="0"/>
              <a:t> творческий, информационный, коллективный.</a:t>
            </a:r>
            <a:br>
              <a:rPr lang="ru-RU" sz="3200" i="1" dirty="0" smtClean="0"/>
            </a:br>
            <a:r>
              <a:rPr lang="ru-RU" sz="3200" i="1" dirty="0" smtClean="0"/>
              <a:t>Продолжительность проекта: одна неделя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1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15816" y="1988840"/>
            <a:ext cx="5722913" cy="2016224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Спасибо за внимание!</a:t>
            </a:r>
            <a:endParaRPr lang="ru-RU" sz="4400" i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83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411760" y="1156102"/>
            <a:ext cx="626469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u="sng" dirty="0" smtClean="0"/>
              <a:t>Актуальность: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i="1" dirty="0" smtClean="0"/>
              <a:t>В последнее время мало внимания родители уделяют детям, а дети в свою очередь, забывают это делать по отношению к родителям. Мамы избегают разговоров с детьми о жизни, о счастье, не вникают в детские проблемы, не делятся с ними впечатлениями. Дети же не ценят родителей, их труд и терпение. И, к сожалению, часто свою любовь к маме дети связывают с материальными ценностями, а не с духовными. Преобладание у современных детей потребительского отношения к матери.</a:t>
            </a:r>
            <a:br>
              <a:rPr lang="ru-RU" sz="2000" i="1" dirty="0" smtClean="0"/>
            </a:br>
            <a:r>
              <a:rPr lang="ru-RU" sz="2000" i="1" dirty="0" smtClean="0"/>
              <a:t>Укрепить близкие, доверительные отношения между ребенком и мамой. Сформировать у них ценностное отношение, любовь, привязанность к самому родному и близкому человеку – МАМЕ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3131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627784" y="1150876"/>
            <a:ext cx="5976664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2400" i="1" u="sng" dirty="0" smtClean="0"/>
              <a:t>Цель проекта:</a:t>
            </a:r>
            <a:r>
              <a:rPr lang="ru-RU" sz="2000" i="1" dirty="0" smtClean="0"/>
              <a:t> </a:t>
            </a:r>
            <a:br>
              <a:rPr lang="ru-RU" sz="2000" i="1" dirty="0" smtClean="0"/>
            </a:br>
            <a:r>
              <a:rPr lang="ru-RU" sz="2000" i="1" dirty="0" smtClean="0"/>
              <a:t>обобщить социальный опыт ребенка через его творческую и речевую активность, положительное отношение к своей маме.</a:t>
            </a:r>
            <a:br>
              <a:rPr lang="ru-RU" sz="2000" i="1" dirty="0" smtClean="0"/>
            </a:br>
            <a:r>
              <a:rPr lang="ru-RU" sz="2400" i="1" u="sng" dirty="0" smtClean="0"/>
              <a:t>Задачи проекта: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• углубить знания детей о роли мамы в их жизни, через раскрытие образа матери в поэзии, в живописи, музыке, художественной литературе,</a:t>
            </a:r>
            <a:br>
              <a:rPr lang="ru-RU" sz="2000" i="1" dirty="0" smtClean="0"/>
            </a:br>
            <a:r>
              <a:rPr lang="ru-RU" sz="2000" i="1" dirty="0" smtClean="0"/>
              <a:t>• воспитывать доброе, заботливое отношение к маме.</a:t>
            </a:r>
            <a:br>
              <a:rPr lang="ru-RU" sz="2000" i="1" dirty="0" smtClean="0"/>
            </a:br>
            <a:r>
              <a:rPr lang="ru-RU" sz="2000" i="1" dirty="0" smtClean="0"/>
              <a:t>• развивать творческие способности детей в продуктивной и в музыкальной деятельности</a:t>
            </a:r>
            <a:br>
              <a:rPr lang="ru-RU" sz="2000" i="1" dirty="0" smtClean="0"/>
            </a:br>
            <a:r>
              <a:rPr lang="ru-RU" sz="2000" i="1" dirty="0" smtClean="0"/>
              <a:t>• создание условий для социально-нравственного развития детей в процессе воспитания любви и взаимопонимания с самым близким человеком –мамой</a:t>
            </a:r>
            <a:endParaRPr lang="ru-RU" sz="4800" i="1" dirty="0">
              <a:ln w="19050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1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483768" y="1259468"/>
            <a:ext cx="6264696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i="1" u="sng" dirty="0" smtClean="0"/>
              <a:t>Этапы проекта:</a:t>
            </a:r>
            <a:br>
              <a:rPr lang="ru-RU" sz="4800" i="1" u="sng" dirty="0" smtClean="0"/>
            </a:br>
            <a:r>
              <a:rPr lang="ru-RU" sz="4800" i="1" u="sng" dirty="0" smtClean="0"/>
              <a:t/>
            </a:r>
            <a:br>
              <a:rPr lang="ru-RU" sz="4800" i="1" u="sng" dirty="0" smtClean="0"/>
            </a:br>
            <a:r>
              <a:rPr lang="ru-RU" sz="3600" i="1" u="sng" dirty="0" smtClean="0"/>
              <a:t>1 этап- подготовительный</a:t>
            </a:r>
            <a:br>
              <a:rPr lang="ru-RU" sz="3600" i="1" u="sng" dirty="0" smtClean="0"/>
            </a:br>
            <a:r>
              <a:rPr lang="ru-RU" sz="3600" i="1" dirty="0" smtClean="0"/>
              <a:t>-</a:t>
            </a:r>
            <a:r>
              <a:rPr lang="ru-RU" sz="2800" i="1" dirty="0" smtClean="0"/>
              <a:t>Подбор информации по теме , материала для выставок.</a:t>
            </a:r>
            <a:br>
              <a:rPr lang="ru-RU" sz="2800" i="1" dirty="0" smtClean="0"/>
            </a:br>
            <a:r>
              <a:rPr lang="ru-RU" sz="2800" i="1" dirty="0" smtClean="0"/>
              <a:t>-Подбор художественной литературы для чтения с детьми, заучивания.</a:t>
            </a:r>
            <a:br>
              <a:rPr lang="ru-RU" sz="2800" i="1" dirty="0" smtClean="0"/>
            </a:br>
            <a:r>
              <a:rPr lang="ru-RU" sz="2800" i="1" dirty="0" smtClean="0"/>
              <a:t>-Разработка конспектов занятий.</a:t>
            </a:r>
            <a:r>
              <a:rPr lang="ru-RU" sz="3600" b="1" spc="-1" dirty="0" smtClean="0">
                <a:solidFill>
                  <a:schemeClr val="bg2">
                    <a:lumMod val="25000"/>
                  </a:schemeClr>
                </a:solidFill>
                <a:latin typeface="Monotype Corsiva"/>
              </a:rPr>
              <a:t/>
            </a:r>
            <a:br>
              <a:rPr lang="ru-RU" sz="3600" b="1" spc="-1" dirty="0" smtClean="0">
                <a:solidFill>
                  <a:schemeClr val="bg2">
                    <a:lumMod val="25000"/>
                  </a:schemeClr>
                </a:solidFill>
                <a:latin typeface="Monotype Corsiva"/>
              </a:rPr>
            </a:br>
            <a:endParaRPr lang="ru-RU" sz="36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1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19672" y="695886"/>
            <a:ext cx="727280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3600" i="1" u="sng" dirty="0" smtClean="0"/>
              <a:t>Подбор методической и художественной литературы и просмотр мультфильмов:</a:t>
            </a:r>
            <a:br>
              <a:rPr lang="ru-RU" sz="3600" i="1" u="sng" dirty="0" smtClean="0"/>
            </a:br>
            <a:r>
              <a:rPr lang="ru-RU" sz="2400" dirty="0" smtClean="0"/>
              <a:t>«Мамины руки» Емельянов Б.,</a:t>
            </a:r>
            <a:br>
              <a:rPr lang="ru-RU" sz="2400" dirty="0" smtClean="0"/>
            </a:br>
            <a:r>
              <a:rPr lang="ru-RU" sz="2400" dirty="0" smtClean="0"/>
              <a:t> «Как Миша хотел маму перехитрить» Пермяк Е. сказка «Кукушка» (ненецкая),«Сказка о глупом мышонке» С. Маршак, стихотворения «А что у вас?» Михалков, «Разговор с мамой», «Мама ходит на работу» М. Пляцковский, «Мамин день» Е. Благинина</a:t>
            </a:r>
            <a:r>
              <a:rPr lang="ru-RU" sz="3600" dirty="0" smtClean="0"/>
              <a:t>.                                                                        </a:t>
            </a:r>
            <a:r>
              <a:rPr lang="ru-RU" sz="2400" dirty="0" smtClean="0"/>
              <a:t>1</a:t>
            </a:r>
            <a:r>
              <a:rPr lang="ru-RU" sz="2400" dirty="0"/>
              <a:t>. Мама для мамонтенка (ТО "Экран", 1981г.).</a:t>
            </a:r>
            <a:br>
              <a:rPr lang="ru-RU" sz="2400" dirty="0"/>
            </a:br>
            <a:r>
              <a:rPr lang="ru-RU" sz="2400" dirty="0"/>
              <a:t>2. Осторожно, обезьянки </a:t>
            </a:r>
            <a:r>
              <a:rPr lang="ru-RU" sz="2400" dirty="0" smtClean="0"/>
              <a:t>("Союз мультфильм, </a:t>
            </a:r>
            <a:r>
              <a:rPr lang="ru-RU" sz="2400" dirty="0"/>
              <a:t>1984г.).</a:t>
            </a:r>
            <a:br>
              <a:rPr lang="ru-RU" sz="2400" dirty="0"/>
            </a:br>
            <a:r>
              <a:rPr lang="ru-RU" sz="2400" dirty="0"/>
              <a:t>3. Умка </a:t>
            </a:r>
            <a:r>
              <a:rPr lang="ru-RU" sz="2400" dirty="0" smtClean="0"/>
              <a:t>("Союз мультфильм", </a:t>
            </a:r>
            <a:r>
              <a:rPr lang="ru-RU" sz="2400" dirty="0"/>
              <a:t>1969г.).</a:t>
            </a:r>
            <a:endParaRPr lang="ru-RU" sz="2400" i="1" u="sng" dirty="0"/>
          </a:p>
        </p:txBody>
      </p:sp>
    </p:spTree>
    <p:extLst>
      <p:ext uri="{BB962C8B-B14F-4D97-AF65-F5344CB8AC3E}">
        <p14:creationId xmlns:p14="http://schemas.microsoft.com/office/powerpoint/2010/main" val="133131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483768" y="1149090"/>
            <a:ext cx="648072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3600" i="1" u="sng" dirty="0" smtClean="0"/>
              <a:t>2 этап –основной, практический</a:t>
            </a:r>
            <a:br>
              <a:rPr lang="ru-RU" sz="3600" i="1" u="sng" dirty="0" smtClean="0"/>
            </a:br>
            <a:r>
              <a:rPr lang="ru-RU" sz="2000" dirty="0" smtClean="0"/>
              <a:t> </a:t>
            </a:r>
            <a:r>
              <a:rPr lang="ru-RU" sz="2000" u="sng" dirty="0" smtClean="0"/>
              <a:t>Беседа «Нет милее дружка, чем родная матушка»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Цель: создание  образа матери — хранительницы семейного очага, создающей теплую атмосферу, уют, ощущение родного дома, а также формирование представления о том, что мама выполняет множество социальных ролей: дома — она любящая мать, на работе — умелая труженица (врач, учительница, парикмахер), в свободное время спортсменка, читательница.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u="sng" dirty="0" smtClean="0"/>
              <a:t>Словесные игры</a:t>
            </a:r>
            <a:r>
              <a:rPr lang="ru-RU" sz="2000" dirty="0" smtClean="0"/>
              <a:t> «Расскажи о маме» Составление описательных рассказов с детьми на тему «Моя мама лучше всех», «Подбери словечко», «Мамочка, какая?» (ласковая, добрая, милая, нежная и т.д.). «Скажи ласково», «Найди свою маму», «Чья мама?»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i="1" u="sng" dirty="0"/>
          </a:p>
        </p:txBody>
      </p:sp>
    </p:spTree>
    <p:extLst>
      <p:ext uri="{BB962C8B-B14F-4D97-AF65-F5344CB8AC3E}">
        <p14:creationId xmlns:p14="http://schemas.microsoft.com/office/powerpoint/2010/main" val="133131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47478"/>
            <a:ext cx="2360300" cy="260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19604"/>
            <a:ext cx="2448272" cy="266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448" y="3648623"/>
            <a:ext cx="3714864" cy="278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9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483768" y="3426636"/>
            <a:ext cx="64807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i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980728"/>
            <a:ext cx="6534472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i="1" u="sng" dirty="0" smtClean="0">
              <a:latin typeface="+mj-lt"/>
              <a:ea typeface="+mj-ea"/>
              <a:cs typeface="+mj-cs"/>
            </a:endParaRPr>
          </a:p>
          <a:p>
            <a:pPr algn="ctr"/>
            <a:r>
              <a:rPr lang="ru-RU" sz="3000" i="1" u="sng" dirty="0" smtClean="0">
                <a:latin typeface="+mj-lt"/>
                <a:ea typeface="+mj-ea"/>
                <a:cs typeface="+mj-cs"/>
              </a:rPr>
              <a:t>Художественно-эстетическое развитие (рисование) </a:t>
            </a:r>
          </a:p>
          <a:p>
            <a:pPr algn="ctr"/>
            <a:r>
              <a:rPr lang="ru-RU" sz="3000" i="1" u="sng" dirty="0" smtClean="0">
                <a:latin typeface="+mj-lt"/>
                <a:ea typeface="+mj-ea"/>
                <a:cs typeface="+mj-cs"/>
              </a:rPr>
              <a:t> «Портрет  мамы»</a:t>
            </a:r>
          </a:p>
          <a:p>
            <a:r>
              <a:rPr lang="ru-RU" sz="3000" dirty="0" smtClean="0"/>
              <a:t> </a:t>
            </a:r>
            <a:r>
              <a:rPr lang="ru-RU" sz="3000" i="1" dirty="0" smtClean="0"/>
              <a:t>	</a:t>
            </a:r>
          </a:p>
          <a:p>
            <a:r>
              <a:rPr lang="ru-RU" sz="2000" i="1" dirty="0" smtClean="0"/>
              <a:t>	Закреплять умение детей аккуратно закрашивать изображения лица, используя разнообразные формообразующие движения работая карандашами .</a:t>
            </a:r>
          </a:p>
          <a:p>
            <a:r>
              <a:rPr lang="ru-RU" sz="2000" i="1" dirty="0" smtClean="0"/>
              <a:t>	 Развивать эстетические чувства (дети должны продуманно брать цвет ), аккуратность, воображение, творчество. </a:t>
            </a:r>
          </a:p>
          <a:p>
            <a:r>
              <a:rPr lang="ru-RU" sz="2000" i="1" dirty="0" smtClean="0"/>
              <a:t>	Воспитывать любовь к маме, самостоятельность.</a:t>
            </a:r>
            <a:endParaRPr lang="ru-RU" sz="2000" i="1" u="sng" dirty="0" smtClean="0">
              <a:latin typeface="+mj-lt"/>
              <a:ea typeface="+mj-ea"/>
              <a:cs typeface="+mj-cs"/>
            </a:endParaRPr>
          </a:p>
          <a:p>
            <a:endParaRPr lang="ru-RU" sz="3200" i="1" u="sng" dirty="0" smtClean="0">
              <a:latin typeface="+mj-lt"/>
              <a:ea typeface="+mj-ea"/>
              <a:cs typeface="+mj-cs"/>
            </a:endParaRPr>
          </a:p>
          <a:p>
            <a:endParaRPr lang="ru-RU" sz="3200" i="1" u="sng" dirty="0" smtClean="0">
              <a:latin typeface="+mj-lt"/>
              <a:ea typeface="+mj-ea"/>
              <a:cs typeface="+mj-cs"/>
            </a:endParaRPr>
          </a:p>
          <a:p>
            <a:endParaRPr lang="ru-RU" sz="3200" i="1" u="sng" dirty="0" smtClean="0">
              <a:latin typeface="+mj-lt"/>
              <a:ea typeface="+mj-ea"/>
              <a:cs typeface="+mj-cs"/>
            </a:endParaRPr>
          </a:p>
          <a:p>
            <a:endParaRPr lang="ru-RU" sz="3200" i="1" u="sng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270892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31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126</Words>
  <Application>Microsoft Office PowerPoint</Application>
  <PresentationFormat>Экран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Участники проекта:  - дети средней группы -воспитатели -родители воспитанников Тип проекта: творческий, информационный, коллективный. Продолжительность проекта: одна неделя </vt:lpstr>
      <vt:lpstr>Актуальность: В последнее время мало внимания родители уделяют детям, а дети в свою очередь, забывают это делать по отношению к родителям. Мамы избегают разговоров с детьми о жизни, о счастье, не вникают в детские проблемы, не делятся с ними впечатлениями. Дети же не ценят родителей, их труд и терпение. И, к сожалению, часто свою любовь к маме дети связывают с материальными ценностями, а не с духовными. Преобладание у современных детей потребительского отношения к матери. Укрепить близкие, доверительные отношения между ребенком и мамой. Сформировать у них ценностное отношение, любовь, привязанность к самому родному и близкому человеку – МАМЕ.</vt:lpstr>
      <vt:lpstr>Цель проекта:  обобщить социальный опыт ребенка через его творческую и речевую активность, положительное отношение к своей маме. Задачи проекта: • углубить знания детей о роли мамы в их жизни, через раскрытие образа матери в поэзии, в живописи, музыке, художественной литературе, • воспитывать доброе, заботливое отношение к маме. • развивать творческие способности детей в продуктивной и в музыкальной деятельности • создание условий для социально-нравственного развития детей в процессе воспитания любви и взаимопонимания с самым близким человеком –мамой</vt:lpstr>
      <vt:lpstr>Этапы проекта:  1 этап- подготовительный -Подбор информации по теме , материала для выставок. -Подбор художественной литературы для чтения с детьми, заучивания. -Разработка конспектов занятий. </vt:lpstr>
      <vt:lpstr>Подбор методической и художественной литературы и просмотр мультфильмов: «Мамины руки» Емельянов Б.,  «Как Миша хотел маму перехитрить» Пермяк Е. сказка «Кукушка» (ненецкая),«Сказка о глупом мышонке» С. Маршак, стихотворения «А что у вас?» Михалков, «Разговор с мамой», «Мама ходит на работу» М. Пляцковский, «Мамин день» Е. Благинина.                                                                        1. Мама для мамонтенка (ТО "Экран", 1981г.). 2. Осторожно, обезьянки ("Союз мультфильм, 1984г.). 3. Умка ("Союз мультфильм", 1969г.).</vt:lpstr>
      <vt:lpstr>2 этап –основной, практический  Беседа «Нет милее дружка, чем родная матушка» Цель: создание  образа матери — хранительницы семейного очага, создающей теплую атмосферу, уют, ощущение родного дома, а также формирование представления о том, что мама выполняет множество социальных ролей: дома — она любящая мать, на работе — умелая труженица (врач, учительница, парикмахер), в свободное время спортсменка, читательница.  Словесные игры «Расскажи о маме» Составление описательных рассказов с детьми на тему «Моя мама лучше всех», «Подбери словечко», «Мамочка, какая?» (ласковая, добрая, милая, нежная и т.д.). «Скажи ласково», «Найди свою маму», «Чья мама?»  </vt:lpstr>
      <vt:lpstr>Презентация PowerPoint</vt:lpstr>
      <vt:lpstr>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Цветочный рай</dc:title>
  <dc:creator>Фокина Лидия Петровна</dc:creator>
  <cp:keywords>Шаблон презентации</cp:keywords>
  <cp:lastModifiedBy>acer</cp:lastModifiedBy>
  <cp:revision>42</cp:revision>
  <dcterms:created xsi:type="dcterms:W3CDTF">2017-02-23T13:11:39Z</dcterms:created>
  <dcterms:modified xsi:type="dcterms:W3CDTF">2023-11-27T09:22:55Z</dcterms:modified>
</cp:coreProperties>
</file>