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3933056"/>
            <a:ext cx="3686944" cy="90974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Подготовил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воспитатель 2 мл. гр.: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Лесникова С.В.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Клуб по интересам.</a:t>
            </a:r>
            <a:br>
              <a:rPr lang="ru-RU" dirty="0" smtClean="0"/>
            </a:br>
            <a:r>
              <a:rPr lang="ru-RU" dirty="0" smtClean="0"/>
              <a:t>Азбука безопасности. ОБЖ.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090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2664224" cy="264319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52400"/>
            <a:ext cx="8147248" cy="756320"/>
          </a:xfrm>
        </p:spPr>
        <p:txBody>
          <a:bodyPr/>
          <a:lstStyle/>
          <a:p>
            <a:pPr algn="ctr"/>
            <a:r>
              <a:rPr lang="ru-RU" dirty="0"/>
              <a:t>Знакомство. Наша </a:t>
            </a:r>
            <a:r>
              <a:rPr lang="ru-RU" dirty="0" smtClean="0"/>
              <a:t>улица.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96952"/>
            <a:ext cx="5397953" cy="329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8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80728"/>
            <a:ext cx="5338936" cy="195490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52400"/>
            <a:ext cx="8219256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Знакомство. </a:t>
            </a:r>
            <a:r>
              <a:rPr lang="ru-RU" dirty="0" smtClean="0"/>
              <a:t>Светофор.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6952"/>
            <a:ext cx="3842805" cy="18973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964278"/>
            <a:ext cx="3528392" cy="18992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129" y="2780928"/>
            <a:ext cx="2621000" cy="291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8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3843629" cy="326454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52400"/>
            <a:ext cx="8147248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Осторожно ядовитые грибы и ягоды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52736"/>
            <a:ext cx="3995936" cy="29817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861048"/>
            <a:ext cx="3707904" cy="274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2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2680076" cy="21629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Ядовитые </a:t>
            </a:r>
            <a:r>
              <a:rPr lang="ru-RU" dirty="0" smtClean="0"/>
              <a:t>растения. </a:t>
            </a:r>
            <a:br>
              <a:rPr lang="ru-RU" dirty="0" smtClean="0"/>
            </a:br>
            <a:r>
              <a:rPr lang="ru-RU" dirty="0" smtClean="0"/>
              <a:t>Лечебные растения.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657" y="1412776"/>
            <a:ext cx="2843808" cy="21328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545632"/>
            <a:ext cx="2806589" cy="26217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465" y="1418217"/>
            <a:ext cx="2592288" cy="20661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992" y="3503927"/>
            <a:ext cx="3528392" cy="26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6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Бывают случаи, когда наши дети попадают в ту или иную опасную для их жизни и здоровья ситуацию. </a:t>
            </a:r>
            <a:r>
              <a:rPr lang="ru-RU" sz="2000" dirty="0">
                <a:solidFill>
                  <a:schemeClr val="bg1"/>
                </a:solidFill>
              </a:rPr>
              <a:t>Ведь опасности могут подстерегать детей в любой момент, желают они этого или нет. Наша задача – сформировать у детей сознательное и ответственное отношение к личной безопасности и безопасности окружающих,  </a:t>
            </a:r>
            <a:r>
              <a:rPr lang="ru-RU" sz="2000" dirty="0" smtClean="0">
                <a:solidFill>
                  <a:schemeClr val="bg1"/>
                </a:solidFill>
              </a:rPr>
              <a:t>умение </a:t>
            </a:r>
            <a:r>
              <a:rPr lang="ru-RU" sz="2000" dirty="0">
                <a:solidFill>
                  <a:schemeClr val="bg1"/>
                </a:solidFill>
              </a:rPr>
              <a:t>обосновано действовать в определённых ситуациях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В группе создана безопасная развивающая среда, есть уголок по ОБЖ, </a:t>
            </a:r>
            <a:r>
              <a:rPr lang="ru-RU" sz="2000" dirty="0">
                <a:solidFill>
                  <a:schemeClr val="bg1"/>
                </a:solidFill>
              </a:rPr>
              <a:t>где имеются развивающие игры, папки-передвижки по разделам: «Правила личной безопасности», «Правила поведения на дороге», «Правила пожарной </a:t>
            </a:r>
            <a:r>
              <a:rPr lang="ru-RU" sz="2000" dirty="0" smtClean="0">
                <a:solidFill>
                  <a:schemeClr val="bg1"/>
                </a:solidFill>
              </a:rPr>
              <a:t>безопасности».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Работу по формированию у детей основ безопасной жизнедеятельности проводим через различные виды деятельности</a:t>
            </a:r>
            <a:r>
              <a:rPr lang="ru-RU" sz="2000" dirty="0">
                <a:solidFill>
                  <a:schemeClr val="bg1"/>
                </a:solidFill>
              </a:rPr>
              <a:t>: НОД, беседы, сюжетные игры, проигрывание ситуаций, чтение художественной литературы, дидактические игры. Выбрав тему для беседы, стараемся придерживаться следующей структуры рассказа: источники опасности -  возможные угрожающие ситуации – меры предосторожности при обращении с потенциально опасными предметами быта.</a:t>
            </a:r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sz="4400" dirty="0">
                <a:solidFill>
                  <a:schemeClr val="bg1"/>
                </a:solidFill>
              </a:rPr>
              <a:t>Отчёт работы по ОБЖ.  </a:t>
            </a: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Вторая </a:t>
            </a:r>
            <a:r>
              <a:rPr lang="ru-RU" sz="4400" dirty="0">
                <a:solidFill>
                  <a:schemeClr val="bg1"/>
                </a:solidFill>
              </a:rPr>
              <a:t>младшая группа.</a:t>
            </a:r>
          </a:p>
        </p:txBody>
      </p:sp>
    </p:spTree>
    <p:extLst>
      <p:ext uri="{BB962C8B-B14F-4D97-AF65-F5344CB8AC3E}">
        <p14:creationId xmlns:p14="http://schemas.microsoft.com/office/powerpoint/2010/main" val="14397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88640"/>
            <a:ext cx="8820472" cy="554461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Задачи</a:t>
            </a:r>
            <a:r>
              <a:rPr lang="ru-RU" dirty="0">
                <a:solidFill>
                  <a:schemeClr val="bg1"/>
                </a:solidFill>
              </a:rPr>
              <a:t>: знакомить с источниками опасности дома. Формировать навыки безопасного передвижения в помещении (осторожно спускаться и подниматься по лестнице, держась за перила; открывать и закрывать двери, держась за дверную ручку). Формировать умение соблюдать правила в играх с мелкими предметами (не засовывать предметы в ухо, нос, не брать в рот). Развивать умение обращаться за помощью к взрослым. Формировать навыки безопасного поведения в играх с песком, водой, снегом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b="1" dirty="0">
                <a:solidFill>
                  <a:schemeClr val="bg1"/>
                </a:solidFill>
              </a:rPr>
              <a:t>- Беседы, ситуативные разговоры с тематикой ОБЖ</a:t>
            </a:r>
            <a:r>
              <a:rPr lang="ru-RU" dirty="0">
                <a:solidFill>
                  <a:schemeClr val="bg1"/>
                </a:solidFill>
              </a:rPr>
              <a:t>: «Правила поведения в группе и на участке», «Спички детям не игрушка», «Опасные предметы дома», «Что можно и что нельзя в  играх с песком», «Правила обращения с мелкими игрушками». При знакомстве со спортивным залом, физкультурным оборудованием, мы  беседовали с детьми о правилах поведения, об опасных ситуациях во время занятий.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- </a:t>
            </a:r>
            <a:r>
              <a:rPr lang="ru-RU" b="1" dirty="0">
                <a:solidFill>
                  <a:schemeClr val="bg1"/>
                </a:solidFill>
              </a:rPr>
              <a:t>Через сюжетно-ролевые игры </a:t>
            </a:r>
            <a:r>
              <a:rPr lang="ru-RU" dirty="0">
                <a:solidFill>
                  <a:schemeClr val="bg1"/>
                </a:solidFill>
              </a:rPr>
              <a:t>«Дом», «Больница», «Магазин» и другие сюжетные ситуации развиваем не только игровые умения и навыки, но и закрепляем правила безопасного поведения, которые ребёнок должен запомнить, знать и выполнять. </a:t>
            </a:r>
          </a:p>
          <a:p>
            <a:r>
              <a:rPr lang="ru-RU" b="1" dirty="0">
                <a:solidFill>
                  <a:schemeClr val="bg1"/>
                </a:solidFill>
              </a:rPr>
              <a:t>- В уголке по ОБЖ имеются запрещающие знаки, значение которых дети понимают и знают.</a:t>
            </a:r>
          </a:p>
          <a:p>
            <a:r>
              <a:rPr lang="ru-RU" b="1" dirty="0">
                <a:solidFill>
                  <a:schemeClr val="bg1"/>
                </a:solidFill>
              </a:rPr>
              <a:t>- </a:t>
            </a:r>
            <a:r>
              <a:rPr lang="ru-RU" b="1" dirty="0" smtClean="0">
                <a:solidFill>
                  <a:schemeClr val="bg1"/>
                </a:solidFill>
              </a:rPr>
              <a:t>Чтение художественной литературы</a:t>
            </a:r>
            <a:r>
              <a:rPr lang="ru-RU" b="1" dirty="0">
                <a:solidFill>
                  <a:schemeClr val="bg1"/>
                </a:solidFill>
              </a:rPr>
              <a:t>: </a:t>
            </a:r>
            <a:r>
              <a:rPr lang="ru-RU" dirty="0" err="1">
                <a:solidFill>
                  <a:schemeClr val="bg1"/>
                </a:solidFill>
              </a:rPr>
              <a:t>С.Маршак</a:t>
            </a:r>
            <a:r>
              <a:rPr lang="ru-RU" dirty="0">
                <a:solidFill>
                  <a:schemeClr val="bg1"/>
                </a:solidFill>
              </a:rPr>
              <a:t> «Кошкин дом», </a:t>
            </a:r>
            <a:r>
              <a:rPr lang="ru-RU" dirty="0" err="1">
                <a:solidFill>
                  <a:schemeClr val="bg1"/>
                </a:solidFill>
              </a:rPr>
              <a:t>К.Чуковский</a:t>
            </a:r>
            <a:r>
              <a:rPr lang="ru-RU" dirty="0">
                <a:solidFill>
                  <a:schemeClr val="bg1"/>
                </a:solidFill>
              </a:rPr>
              <a:t> «</a:t>
            </a:r>
            <a:r>
              <a:rPr lang="ru-RU" dirty="0" smtClean="0">
                <a:solidFill>
                  <a:schemeClr val="bg1"/>
                </a:solidFill>
              </a:rPr>
              <a:t>Путаница», «Девочка чумазая</a:t>
            </a:r>
            <a:r>
              <a:rPr lang="ru-RU" dirty="0">
                <a:solidFill>
                  <a:schemeClr val="bg1"/>
                </a:solidFill>
              </a:rPr>
              <a:t>» и др.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69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332656"/>
            <a:ext cx="8147248" cy="576334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Безопасное поведение в природе</a:t>
            </a:r>
            <a:r>
              <a:rPr lang="ru-RU" dirty="0">
                <a:solidFill>
                  <a:schemeClr val="bg1"/>
                </a:solidFill>
              </a:rPr>
              <a:t>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Задачи</a:t>
            </a:r>
            <a:r>
              <a:rPr lang="ru-RU" b="1" dirty="0">
                <a:solidFill>
                  <a:schemeClr val="bg1"/>
                </a:solidFill>
              </a:rPr>
              <a:t>: </a:t>
            </a:r>
            <a:r>
              <a:rPr lang="ru-RU" dirty="0">
                <a:solidFill>
                  <a:schemeClr val="bg1"/>
                </a:solidFill>
              </a:rPr>
              <a:t>формировать представления о простейших взаимосвязях в живой и неживой природе. Знакомить с правилами поведения в природе.</a:t>
            </a:r>
          </a:p>
          <a:p>
            <a:r>
              <a:rPr lang="ru-RU" b="1" dirty="0">
                <a:solidFill>
                  <a:schemeClr val="bg1"/>
                </a:solidFill>
              </a:rPr>
              <a:t>Во время </a:t>
            </a:r>
            <a:r>
              <a:rPr lang="ru-RU" b="1" dirty="0" smtClean="0">
                <a:solidFill>
                  <a:schemeClr val="bg1"/>
                </a:solidFill>
              </a:rPr>
              <a:t>проведения бесед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игр, чтения художественной литературы, на прогулках мы знакомим детей не только  с многообразием природного мира, но и с правилами поведения на природе и возможными опасностями, которые могут подстерегать, если не соблюдать эти правила. При рассматривании картинок с насекомыми, наблюдении за ними, обращали внимание на опасных насекомых – пчёл; закрепляли правила поведения при встрече с пчёлами: не махать руками, т.к. пчёлы могут ужалить.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- </a:t>
            </a:r>
            <a:r>
              <a:rPr lang="ru-RU" b="1" dirty="0">
                <a:solidFill>
                  <a:schemeClr val="bg1"/>
                </a:solidFill>
              </a:rPr>
              <a:t>В беседе на тему «Как устроена улица?» дети закрепляли знания о том, что на улице есть дома, дорога, тротуар. </a:t>
            </a:r>
            <a:r>
              <a:rPr lang="ru-RU" dirty="0">
                <a:solidFill>
                  <a:schemeClr val="bg1"/>
                </a:solidFill>
              </a:rPr>
              <a:t>Через словесную игру «Я начну, а вы закончите», закрепляли дорожные правила (по дороге ездят…., по тротуару ходят…. ); в беседе «Маленькие пешеходы» учились соблюдать правила дорожного движения. Рассматривали разные сюжетные картинки по правилам дорожного движения и беседовали по их содержанию. В беседе «Красный, жёлтый, зелёный» познакомились со светофором, его цветовыми сигналами. Учились различать и называть проезжую часть дороги, тротуар, пешеходный переход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b="1" dirty="0">
                <a:solidFill>
                  <a:schemeClr val="bg1"/>
                </a:solidFill>
              </a:rPr>
              <a:t>- Дидактические игры: пазлы «Собери машину», </a:t>
            </a:r>
            <a:r>
              <a:rPr lang="ru-RU" dirty="0">
                <a:solidFill>
                  <a:schemeClr val="bg1"/>
                </a:solidFill>
              </a:rPr>
              <a:t>«Поможем светофору ожить», «Выложи пешеходную дорожку», «Правильно или не правильно». </a:t>
            </a:r>
          </a:p>
        </p:txBody>
      </p:sp>
    </p:spTree>
    <p:extLst>
      <p:ext uri="{BB962C8B-B14F-4D97-AF65-F5344CB8AC3E}">
        <p14:creationId xmlns:p14="http://schemas.microsoft.com/office/powerpoint/2010/main" val="343277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576334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- Подвижные игры:</a:t>
            </a:r>
            <a:r>
              <a:rPr lang="ru-RU" dirty="0">
                <a:solidFill>
                  <a:schemeClr val="bg1"/>
                </a:solidFill>
              </a:rPr>
              <a:t> «Воробушки и автомобиль», «Красный, жёлтый, зелёный».</a:t>
            </a:r>
          </a:p>
          <a:p>
            <a:r>
              <a:rPr lang="ru-RU" dirty="0">
                <a:solidFill>
                  <a:schemeClr val="bg1"/>
                </a:solidFill>
              </a:rPr>
              <a:t>Планируем -  НОД: Аппликация «Огоньки светофора», рисование «Нарисуем пешеходную дорожку»;  познакомить с понятием «пешеходы»; приобрести наглядные пособия, сделать большой пешеходный переход; организовать наблюдение на прогулке за проезжей частью дороги и тротуаром со стороны больших ворот; продолжать работу по закреплению правил дорожного </a:t>
            </a:r>
            <a:r>
              <a:rPr lang="ru-RU" dirty="0" smtClean="0">
                <a:solidFill>
                  <a:schemeClr val="bg1"/>
                </a:solidFill>
              </a:rPr>
              <a:t>движения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Работа </a:t>
            </a:r>
            <a:r>
              <a:rPr lang="ru-RU" b="1" dirty="0">
                <a:solidFill>
                  <a:schemeClr val="bg1"/>
                </a:solidFill>
              </a:rPr>
              <a:t>с родителями. </a:t>
            </a:r>
            <a:r>
              <a:rPr lang="ru-RU" dirty="0">
                <a:solidFill>
                  <a:schemeClr val="bg1"/>
                </a:solidFill>
              </a:rPr>
              <a:t>Повышаем уровень знаний родителей по формированию у детей навыков безопасного поведения – папки-передвижки по пожарной безопасности, дорожной безопасности; консультации на темы: «Легко ли научить ребёнка правильно вести себя на дороге», «Летняя прогулка в лесу с ребёнком – правила безопасности»; планируем конкурс рисунков на тему «Ребёнок и правила дорожного движения».</a:t>
            </a:r>
          </a:p>
          <a:p>
            <a:r>
              <a:rPr lang="ru-RU" dirty="0">
                <a:solidFill>
                  <a:schemeClr val="bg1"/>
                </a:solidFill>
              </a:rPr>
              <a:t>В перспективе – продолжать планировать и проводить работу по ОБЖ во всех блоках воспитательного процесса: в организованной деятельности, в совместной и самостоятельной деятельности детей, что обеспечит глубокое и качественное познание окружающего мира, овладение элементарными навыками поведения на улице, дома, в природе, стимулирует у детей самостоятельность в принятии правильных решений и ответственность.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263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Беседа. Волшебные полоска.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Игра </a:t>
            </a:r>
            <a:r>
              <a:rPr lang="ru-RU" dirty="0"/>
              <a:t>пазлы </a:t>
            </a:r>
            <a:r>
              <a:rPr lang="ru-RU" dirty="0" smtClean="0"/>
              <a:t>Угадай знак.</a:t>
            </a:r>
            <a:endParaRPr lang="ru-RU" dirty="0"/>
          </a:p>
        </p:txBody>
      </p:sp>
      <p:pic>
        <p:nvPicPr>
          <p:cNvPr id="1026" name="Picture 2" descr="F:\Клуб по интересам Азбука безопасности\Беседа. Волшебные полоска. Игра пазлы Угадай знак\20210114_1041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663464"/>
            <a:ext cx="2538682" cy="180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Клуб по интересам Азбука безопасности\Беседа. Волшебные полоска. Игра пазлы Угадай знак\20210114_104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413" y="1222974"/>
            <a:ext cx="2076718" cy="346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366" y="1262626"/>
            <a:ext cx="2259303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044670"/>
            <a:ext cx="1985217" cy="26469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15" y="1302278"/>
            <a:ext cx="220405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52400"/>
            <a:ext cx="8291264" cy="828328"/>
          </a:xfrm>
        </p:spPr>
        <p:txBody>
          <a:bodyPr/>
          <a:lstStyle/>
          <a:p>
            <a:r>
              <a:rPr lang="ru-RU" dirty="0"/>
              <a:t>Беседа. Как вести себя при пожаре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8"/>
          <a:stretch/>
        </p:blipFill>
        <p:spPr>
          <a:xfrm>
            <a:off x="395536" y="986523"/>
            <a:ext cx="5364335" cy="3588810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84665"/>
            <a:ext cx="3322608" cy="2737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80928"/>
            <a:ext cx="3608387" cy="395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78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53" y="908720"/>
            <a:ext cx="6159694" cy="266599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52400"/>
            <a:ext cx="8291264" cy="756320"/>
          </a:xfrm>
        </p:spPr>
        <p:txBody>
          <a:bodyPr/>
          <a:lstStyle/>
          <a:p>
            <a:r>
              <a:rPr lang="ru-RU" dirty="0"/>
              <a:t>Беседа. Кого нам нужно опасаться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3428999"/>
            <a:ext cx="4572000" cy="33055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454609"/>
            <a:ext cx="3672408" cy="327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1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01" y="1052736"/>
            <a:ext cx="3652011" cy="27390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52400"/>
            <a:ext cx="8219256" cy="828328"/>
          </a:xfrm>
        </p:spPr>
        <p:txBody>
          <a:bodyPr/>
          <a:lstStyle/>
          <a:p>
            <a:pPr algn="ctr"/>
            <a:r>
              <a:rPr lang="ru-RU" dirty="0"/>
              <a:t>Беседа. Опасность в доме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954" y="1052736"/>
            <a:ext cx="3515883" cy="26369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883390"/>
            <a:ext cx="341987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5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105</TotalTime>
  <Words>869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Клуб по интересам. Азбука безопасности. ОБЖ.</vt:lpstr>
      <vt:lpstr> Отчёт работы по ОБЖ.   Вторая младшая группа.</vt:lpstr>
      <vt:lpstr>Презентация PowerPoint</vt:lpstr>
      <vt:lpstr>Презентация PowerPoint</vt:lpstr>
      <vt:lpstr>Презентация PowerPoint</vt:lpstr>
      <vt:lpstr>Беседа. Волшебные полоска.  Игра пазлы Угадай знак.</vt:lpstr>
      <vt:lpstr>Беседа. Как вести себя при пожаре</vt:lpstr>
      <vt:lpstr>Беседа. Кого нам нужно опасаться</vt:lpstr>
      <vt:lpstr>Беседа. Опасность в доме</vt:lpstr>
      <vt:lpstr>Знакомство. Наша улица.</vt:lpstr>
      <vt:lpstr>Знакомство. Светофор.</vt:lpstr>
      <vt:lpstr>Осторожно ядовитые грибы и ягоды</vt:lpstr>
      <vt:lpstr>Ядовитые растения.  Лечебные растения.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Клуб по интересам. Азбука безопасности. ОБЖ.</dc:title>
  <dc:creator>дс 3-2</dc:creator>
  <cp:lastModifiedBy>дс 3-2</cp:lastModifiedBy>
  <cp:revision>12</cp:revision>
  <dcterms:created xsi:type="dcterms:W3CDTF">2021-05-17T10:44:24Z</dcterms:created>
  <dcterms:modified xsi:type="dcterms:W3CDTF">2021-05-19T10:42:05Z</dcterms:modified>
</cp:coreProperties>
</file>