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58" r:id="rId4"/>
    <p:sldId id="259" r:id="rId5"/>
    <p:sldId id="261" r:id="rId6"/>
    <p:sldId id="263" r:id="rId7"/>
    <p:sldId id="276" r:id="rId8"/>
    <p:sldId id="265" r:id="rId9"/>
    <p:sldId id="269" r:id="rId10"/>
    <p:sldId id="267" r:id="rId11"/>
    <p:sldId id="274" r:id="rId12"/>
    <p:sldId id="270" r:id="rId13"/>
    <p:sldId id="271" r:id="rId14"/>
    <p:sldId id="272" r:id="rId15"/>
    <p:sldId id="273" r:id="rId16"/>
    <p:sldId id="268"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764" autoAdjust="0"/>
  </p:normalViewPr>
  <p:slideViewPr>
    <p:cSldViewPr>
      <p:cViewPr>
        <p:scale>
          <a:sx n="100" d="100"/>
          <a:sy n="100" d="100"/>
        </p:scale>
        <p:origin x="120"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C079A23-3B3A-4919-B374-A573147158D5}" type="datetimeFigureOut">
              <a:rPr lang="ru-RU" smtClean="0"/>
              <a:pPr/>
              <a:t>06.06.2021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440FB5C-AE3C-4354-9C58-938885B5E1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79A23-3B3A-4919-B374-A573147158D5}" type="datetimeFigureOut">
              <a:rPr lang="ru-RU" smtClean="0"/>
              <a:pPr/>
              <a:t>06.06.2021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0FB5C-AE3C-4354-9C58-938885B5E1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079A23-3B3A-4919-B374-A573147158D5}" type="datetimeFigureOut">
              <a:rPr lang="ru-RU" smtClean="0"/>
              <a:pPr/>
              <a:t>06.06.2021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0FB5C-AE3C-4354-9C58-938885B5E1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C079A23-3B3A-4919-B374-A573147158D5}" type="datetimeFigureOut">
              <a:rPr lang="ru-RU" smtClean="0"/>
              <a:pPr/>
              <a:t>06.06.2021</a:t>
            </a:fld>
            <a:endParaRPr lang="ru-RU"/>
          </a:p>
        </p:txBody>
      </p:sp>
      <p:sp>
        <p:nvSpPr>
          <p:cNvPr id="9" name="Номер слайда 8"/>
          <p:cNvSpPr>
            <a:spLocks noGrp="1"/>
          </p:cNvSpPr>
          <p:nvPr>
            <p:ph type="sldNum" sz="quarter" idx="15"/>
          </p:nvPr>
        </p:nvSpPr>
        <p:spPr/>
        <p:txBody>
          <a:bodyPr rtlCol="0"/>
          <a:lstStyle/>
          <a:p>
            <a:fld id="{9440FB5C-AE3C-4354-9C58-938885B5E17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C079A23-3B3A-4919-B374-A573147158D5}" type="datetimeFigureOut">
              <a:rPr lang="ru-RU" smtClean="0"/>
              <a:pPr/>
              <a:t>06.06.2021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440FB5C-AE3C-4354-9C58-938885B5E1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C079A23-3B3A-4919-B374-A573147158D5}" type="datetimeFigureOut">
              <a:rPr lang="ru-RU" smtClean="0"/>
              <a:pPr/>
              <a:t>06.06.2021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0FB5C-AE3C-4354-9C58-938885B5E17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079A23-3B3A-4919-B374-A573147158D5}" type="datetimeFigureOut">
              <a:rPr lang="ru-RU" smtClean="0"/>
              <a:pPr/>
              <a:t>06.06.2021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40FB5C-AE3C-4354-9C58-938885B5E17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C079A23-3B3A-4919-B374-A573147158D5}" type="datetimeFigureOut">
              <a:rPr lang="ru-RU" smtClean="0"/>
              <a:pPr/>
              <a:t>06.06.2021</a:t>
            </a:fld>
            <a:endParaRPr lang="ru-RU"/>
          </a:p>
        </p:txBody>
      </p:sp>
      <p:sp>
        <p:nvSpPr>
          <p:cNvPr id="7" name="Номер слайда 6"/>
          <p:cNvSpPr>
            <a:spLocks noGrp="1"/>
          </p:cNvSpPr>
          <p:nvPr>
            <p:ph type="sldNum" sz="quarter" idx="11"/>
          </p:nvPr>
        </p:nvSpPr>
        <p:spPr/>
        <p:txBody>
          <a:bodyPr rtlCol="0"/>
          <a:lstStyle/>
          <a:p>
            <a:fld id="{9440FB5C-AE3C-4354-9C58-938885B5E17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079A23-3B3A-4919-B374-A573147158D5}" type="datetimeFigureOut">
              <a:rPr lang="ru-RU" smtClean="0"/>
              <a:pPr/>
              <a:t>06.06.2021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40FB5C-AE3C-4354-9C58-938885B5E1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C079A23-3B3A-4919-B374-A573147158D5}" type="datetimeFigureOut">
              <a:rPr lang="ru-RU" smtClean="0"/>
              <a:pPr/>
              <a:t>06.06.2021</a:t>
            </a:fld>
            <a:endParaRPr lang="ru-RU"/>
          </a:p>
        </p:txBody>
      </p:sp>
      <p:sp>
        <p:nvSpPr>
          <p:cNvPr id="22" name="Номер слайда 21"/>
          <p:cNvSpPr>
            <a:spLocks noGrp="1"/>
          </p:cNvSpPr>
          <p:nvPr>
            <p:ph type="sldNum" sz="quarter" idx="15"/>
          </p:nvPr>
        </p:nvSpPr>
        <p:spPr/>
        <p:txBody>
          <a:bodyPr rtlCol="0"/>
          <a:lstStyle/>
          <a:p>
            <a:fld id="{9440FB5C-AE3C-4354-9C58-938885B5E17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C079A23-3B3A-4919-B374-A573147158D5}" type="datetimeFigureOut">
              <a:rPr lang="ru-RU" smtClean="0"/>
              <a:pPr/>
              <a:t>06.06.2021</a:t>
            </a:fld>
            <a:endParaRPr lang="ru-RU"/>
          </a:p>
        </p:txBody>
      </p:sp>
      <p:sp>
        <p:nvSpPr>
          <p:cNvPr id="18" name="Номер слайда 17"/>
          <p:cNvSpPr>
            <a:spLocks noGrp="1"/>
          </p:cNvSpPr>
          <p:nvPr>
            <p:ph type="sldNum" sz="quarter" idx="11"/>
          </p:nvPr>
        </p:nvSpPr>
        <p:spPr/>
        <p:txBody>
          <a:bodyPr rtlCol="0"/>
          <a:lstStyle/>
          <a:p>
            <a:fld id="{9440FB5C-AE3C-4354-9C58-938885B5E17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079A23-3B3A-4919-B374-A573147158D5}" type="datetimeFigureOut">
              <a:rPr lang="ru-RU" smtClean="0"/>
              <a:pPr/>
              <a:t>06.06.2021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40FB5C-AE3C-4354-9C58-938885B5E1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143240" y="1428736"/>
            <a:ext cx="3786214" cy="1470025"/>
          </a:xfrm>
        </p:spPr>
        <p:txBody>
          <a:bodyPr>
            <a:normAutofit/>
          </a:bodyPr>
          <a:lstStyle/>
          <a:p>
            <a:pPr algn="ctr"/>
            <a:r>
              <a:rPr lang="ru-RU" b="1" dirty="0">
                <a:latin typeface="Times New Roman" pitchFamily="18" charset="0"/>
                <a:ea typeface="Times New Roman" pitchFamily="18" charset="0"/>
                <a:cs typeface="Times New Roman" pitchFamily="18" charset="0"/>
              </a:rPr>
              <a:t>П</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резентация </a:t>
            </a:r>
            <a:b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lang="ru-RU" dirty="0"/>
          </a:p>
        </p:txBody>
      </p:sp>
      <p:sp>
        <p:nvSpPr>
          <p:cNvPr id="5" name="Подзаголовок 4"/>
          <p:cNvSpPr>
            <a:spLocks noGrp="1"/>
          </p:cNvSpPr>
          <p:nvPr>
            <p:ph type="subTitle" idx="1"/>
          </p:nvPr>
        </p:nvSpPr>
        <p:spPr>
          <a:xfrm>
            <a:off x="3071802" y="2786058"/>
            <a:ext cx="4143404" cy="1752600"/>
          </a:xfrm>
        </p:spPr>
        <p:txBody>
          <a:bodyPr>
            <a:normAutofit/>
          </a:bodyPr>
          <a:lstStyle/>
          <a:p>
            <a:pPr algn="ctr"/>
            <a:r>
              <a:rPr lang="ru-RU" sz="2400" i="1" dirty="0" smtClean="0">
                <a:solidFill>
                  <a:srgbClr val="00B050"/>
                </a:solidFill>
                <a:latin typeface="Times New Roman" pitchFamily="18" charset="0"/>
                <a:cs typeface="Times New Roman" pitchFamily="18" charset="0"/>
              </a:rPr>
              <a:t>     Клуба </a:t>
            </a:r>
            <a:r>
              <a:rPr lang="ru-RU" sz="2400" i="1" dirty="0">
                <a:solidFill>
                  <a:srgbClr val="00B050"/>
                </a:solidFill>
                <a:latin typeface="Times New Roman" pitchFamily="18" charset="0"/>
                <a:cs typeface="Times New Roman" pitchFamily="18" charset="0"/>
              </a:rPr>
              <a:t>по интересам </a:t>
            </a:r>
            <a:endParaRPr lang="ru-RU" sz="2400" i="1" dirty="0" smtClean="0">
              <a:solidFill>
                <a:srgbClr val="00B050"/>
              </a:solidFill>
              <a:latin typeface="Times New Roman" pitchFamily="18" charset="0"/>
              <a:cs typeface="Times New Roman" pitchFamily="18" charset="0"/>
            </a:endParaRPr>
          </a:p>
          <a:p>
            <a:pPr algn="ctr"/>
            <a:r>
              <a:rPr lang="ru-RU" sz="2400" dirty="0" smtClean="0">
                <a:solidFill>
                  <a:srgbClr val="00B050"/>
                </a:solidFill>
                <a:latin typeface="Times New Roman" pitchFamily="18" charset="0"/>
                <a:cs typeface="Times New Roman" pitchFamily="18" charset="0"/>
              </a:rPr>
              <a:t> </a:t>
            </a:r>
            <a:r>
              <a:rPr lang="ru-RU" sz="2400" dirty="0">
                <a:solidFill>
                  <a:srgbClr val="00B050"/>
                </a:solidFill>
                <a:latin typeface="Times New Roman" pitchFamily="18" charset="0"/>
                <a:cs typeface="Times New Roman" pitchFamily="18" charset="0"/>
              </a:rPr>
              <a:t>«Хочу всё знать»</a:t>
            </a:r>
          </a:p>
          <a:p>
            <a:pPr algn="ctr"/>
            <a:r>
              <a:rPr lang="ru-RU" b="1" i="1" dirty="0" smtClean="0">
                <a:solidFill>
                  <a:srgbClr val="00B050"/>
                </a:solidFill>
              </a:rPr>
              <a:t>(экспериментирование)</a:t>
            </a:r>
            <a:endParaRPr lang="ru-RU" dirty="0">
              <a:solidFill>
                <a:srgbClr val="00B050"/>
              </a:solidFill>
            </a:endParaRPr>
          </a:p>
        </p:txBody>
      </p:sp>
      <p:sp>
        <p:nvSpPr>
          <p:cNvPr id="6" name="Прямоугольник 5"/>
          <p:cNvSpPr/>
          <p:nvPr/>
        </p:nvSpPr>
        <p:spPr>
          <a:xfrm>
            <a:off x="500034" y="500042"/>
            <a:ext cx="8358246" cy="646331"/>
          </a:xfrm>
          <a:prstGeom prst="rect">
            <a:avLst/>
          </a:prstGeom>
        </p:spPr>
        <p:txBody>
          <a:bodyPr wrap="square">
            <a:spAutoFit/>
          </a:bodyPr>
          <a:lstStyle/>
          <a:p>
            <a:r>
              <a:rPr lang="ru-RU" b="1" dirty="0" smtClean="0">
                <a:latin typeface="Times New Roman" pitchFamily="18" charset="0"/>
                <a:cs typeface="Times New Roman" pitchFamily="18" charset="0"/>
              </a:rPr>
              <a:t>Муниципальное казенное дошкольное образовательное  учреждение                                                                           «Детский сад №3 п.Теплое»</a:t>
            </a:r>
            <a:endParaRPr lang="ru-RU" dirty="0"/>
          </a:p>
        </p:txBody>
      </p:sp>
      <p:sp>
        <p:nvSpPr>
          <p:cNvPr id="7" name="Прямоугольник 6"/>
          <p:cNvSpPr/>
          <p:nvPr/>
        </p:nvSpPr>
        <p:spPr>
          <a:xfrm>
            <a:off x="4143372" y="4500570"/>
            <a:ext cx="4572000" cy="923330"/>
          </a:xfrm>
          <a:prstGeom prst="rect">
            <a:avLst/>
          </a:prstGeom>
        </p:spPr>
        <p:txBody>
          <a:bodyPr>
            <a:spAutoFit/>
          </a:bodyPr>
          <a:lstStyle/>
          <a:p>
            <a:pPr algn="r">
              <a:spcBef>
                <a:spcPct val="0"/>
              </a:spcBef>
            </a:pPr>
            <a:r>
              <a:rPr lang="ru-RU" b="1" dirty="0" smtClean="0">
                <a:solidFill>
                  <a:srgbClr val="000000"/>
                </a:solidFill>
                <a:latin typeface="Times New Roman" pitchFamily="18" charset="0"/>
                <a:ea typeface="Calibri" pitchFamily="34" charset="0"/>
                <a:cs typeface="Times New Roman" pitchFamily="18" charset="0"/>
              </a:rPr>
              <a:t>Подготовила воспитатель</a:t>
            </a:r>
          </a:p>
          <a:p>
            <a:pPr algn="r">
              <a:spcBef>
                <a:spcPct val="0"/>
              </a:spcBef>
            </a:pPr>
            <a:r>
              <a:rPr lang="ru-RU" b="1" dirty="0" smtClean="0">
                <a:solidFill>
                  <a:srgbClr val="000000"/>
                </a:solidFill>
                <a:latin typeface="Times New Roman" pitchFamily="18" charset="0"/>
                <a:ea typeface="Calibri" pitchFamily="34" charset="0"/>
                <a:cs typeface="Times New Roman" pitchFamily="18" charset="0"/>
              </a:rPr>
              <a:t>Первой квалификационной категории</a:t>
            </a:r>
          </a:p>
          <a:p>
            <a:pPr algn="r">
              <a:spcBef>
                <a:spcPct val="0"/>
              </a:spcBef>
            </a:pPr>
            <a:r>
              <a:rPr lang="ru-RU" b="1" dirty="0" smtClean="0">
                <a:solidFill>
                  <a:srgbClr val="000000"/>
                </a:solidFill>
                <a:latin typeface="Times New Roman" pitchFamily="18" charset="0"/>
                <a:ea typeface="Calibri" pitchFamily="34" charset="0"/>
                <a:cs typeface="Times New Roman" pitchFamily="18" charset="0"/>
              </a:rPr>
              <a:t>Кузнецова Алла Алексеевна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12735" t="16943" r="10582" b="24823"/>
          <a:stretch>
            <a:fillRect/>
          </a:stretch>
        </p:blipFill>
        <p:spPr bwMode="auto">
          <a:xfrm>
            <a:off x="1071538" y="895411"/>
            <a:ext cx="3293290" cy="3676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p:cNvPicPr>
            <a:picLocks noChangeAspect="1" noChangeArrowheads="1"/>
          </p:cNvPicPr>
          <p:nvPr/>
        </p:nvPicPr>
        <p:blipFill>
          <a:blip r:embed="rId3" cstate="print"/>
          <a:srcRect t="21096" r="9285" b="22840"/>
          <a:stretch>
            <a:fillRect/>
          </a:stretch>
        </p:blipFill>
        <p:spPr bwMode="auto">
          <a:xfrm>
            <a:off x="4857752" y="1900603"/>
            <a:ext cx="3307746" cy="374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5062" b="5084"/>
          <a:stretch>
            <a:fillRect/>
          </a:stretch>
        </p:blipFill>
        <p:spPr bwMode="auto">
          <a:xfrm>
            <a:off x="4786314" y="642918"/>
            <a:ext cx="3430685"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4"/>
          <p:cNvPicPr>
            <a:picLocks noChangeAspect="1" noChangeArrowheads="1"/>
          </p:cNvPicPr>
          <p:nvPr/>
        </p:nvPicPr>
        <p:blipFill>
          <a:blip r:embed="rId3" cstate="print"/>
          <a:srcRect/>
          <a:stretch>
            <a:fillRect/>
          </a:stretch>
        </p:blipFill>
        <p:spPr bwMode="auto">
          <a:xfrm rot="21262891">
            <a:off x="571472" y="785794"/>
            <a:ext cx="3071834"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p:cNvPicPr>
            <a:picLocks noChangeAspect="1" noChangeArrowheads="1"/>
          </p:cNvPicPr>
          <p:nvPr/>
        </p:nvPicPr>
        <p:blipFill>
          <a:blip r:embed="rId4" cstate="print"/>
          <a:srcRect l="7568"/>
          <a:stretch>
            <a:fillRect/>
          </a:stretch>
        </p:blipFill>
        <p:spPr bwMode="auto">
          <a:xfrm>
            <a:off x="3428992" y="4214818"/>
            <a:ext cx="4714907" cy="2393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2357422" y="142852"/>
            <a:ext cx="2559803"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«Воздух невидимка»</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4243" b="13115"/>
          <a:stretch>
            <a:fillRect/>
          </a:stretch>
        </p:blipFill>
        <p:spPr bwMode="auto">
          <a:xfrm>
            <a:off x="928662" y="3736833"/>
            <a:ext cx="4214842" cy="2835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3" cstate="print"/>
          <a:srcRect l="8444" t="24696" r="27006"/>
          <a:stretch>
            <a:fillRect/>
          </a:stretch>
        </p:blipFill>
        <p:spPr bwMode="auto">
          <a:xfrm>
            <a:off x="6000760" y="1285860"/>
            <a:ext cx="1799129" cy="4473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8" name="Picture 4"/>
          <p:cNvPicPr>
            <a:picLocks noChangeAspect="1" noChangeArrowheads="1"/>
          </p:cNvPicPr>
          <p:nvPr/>
        </p:nvPicPr>
        <p:blipFill>
          <a:blip r:embed="rId4" cstate="print"/>
          <a:srcRect l="9191" r="10400" b="7795"/>
          <a:stretch>
            <a:fillRect/>
          </a:stretch>
        </p:blipFill>
        <p:spPr bwMode="auto">
          <a:xfrm>
            <a:off x="928662" y="1071546"/>
            <a:ext cx="4248579"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571604" y="285728"/>
            <a:ext cx="3238194"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«Волшебные стеклышки»</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t="7027" b="19595"/>
          <a:stretch>
            <a:fillRect/>
          </a:stretch>
        </p:blipFill>
        <p:spPr bwMode="auto">
          <a:xfrm>
            <a:off x="500034" y="2000240"/>
            <a:ext cx="3731773" cy="3651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1357290" y="714356"/>
            <a:ext cx="2192652"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«Дружба красок»</a:t>
            </a:r>
            <a:endParaRPr lang="ru-RU" sz="2000" b="1" dirty="0">
              <a:solidFill>
                <a:srgbClr val="7030A0"/>
              </a:solidFill>
              <a:latin typeface="Times New Roman" pitchFamily="18" charset="0"/>
              <a:cs typeface="Times New Roman" pitchFamily="18" charset="0"/>
            </a:endParaRPr>
          </a:p>
        </p:txBody>
      </p:sp>
      <p:pic>
        <p:nvPicPr>
          <p:cNvPr id="1026" name="Picture 2" descr="C:\Users\user\Desktop\кружок средняя\дружба красок\IMG_20210323_160618.jpg"/>
          <p:cNvPicPr>
            <a:picLocks noChangeAspect="1" noChangeArrowheads="1"/>
          </p:cNvPicPr>
          <p:nvPr/>
        </p:nvPicPr>
        <p:blipFill>
          <a:blip r:embed="rId3" cstate="print"/>
          <a:srcRect t="17368" b="12500"/>
          <a:stretch>
            <a:fillRect/>
          </a:stretch>
        </p:blipFill>
        <p:spPr bwMode="auto">
          <a:xfrm>
            <a:off x="4643438" y="1000108"/>
            <a:ext cx="3960643" cy="3703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846" t="17308" r="6249" b="12740"/>
          <a:stretch>
            <a:fillRect/>
          </a:stretch>
        </p:blipFill>
        <p:spPr bwMode="auto">
          <a:xfrm>
            <a:off x="642910" y="1643050"/>
            <a:ext cx="3500462" cy="3429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p:cNvPicPr>
            <a:picLocks noChangeAspect="1" noChangeArrowheads="1"/>
          </p:cNvPicPr>
          <p:nvPr/>
        </p:nvPicPr>
        <p:blipFill>
          <a:blip r:embed="rId3" cstate="print"/>
          <a:srcRect t="10272" b="25725"/>
          <a:stretch>
            <a:fillRect/>
          </a:stretch>
        </p:blipFill>
        <p:spPr bwMode="auto">
          <a:xfrm>
            <a:off x="5000628" y="428604"/>
            <a:ext cx="3429024" cy="3048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4"/>
          <p:cNvPicPr>
            <a:picLocks noChangeAspect="1" noChangeArrowheads="1"/>
          </p:cNvPicPr>
          <p:nvPr/>
        </p:nvPicPr>
        <p:blipFill>
          <a:blip r:embed="rId4" cstate="print"/>
          <a:srcRect l="-486" t="16943" r="28611" b="23020"/>
          <a:stretch>
            <a:fillRect/>
          </a:stretch>
        </p:blipFill>
        <p:spPr bwMode="auto">
          <a:xfrm>
            <a:off x="4572000" y="4000504"/>
            <a:ext cx="3286148" cy="2442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071538" y="714356"/>
            <a:ext cx="2600840"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«Почему все звучит»</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8390" r="12920"/>
          <a:stretch>
            <a:fillRect/>
          </a:stretch>
        </p:blipFill>
        <p:spPr bwMode="auto">
          <a:xfrm>
            <a:off x="344911" y="928670"/>
            <a:ext cx="4298527"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0" name="Picture 4"/>
          <p:cNvPicPr>
            <a:picLocks noChangeAspect="1" noChangeArrowheads="1"/>
          </p:cNvPicPr>
          <p:nvPr/>
        </p:nvPicPr>
        <p:blipFill>
          <a:blip r:embed="rId3" cstate="print"/>
          <a:srcRect t="28482" r="4721" b="14366"/>
          <a:stretch>
            <a:fillRect/>
          </a:stretch>
        </p:blipFill>
        <p:spPr bwMode="auto">
          <a:xfrm>
            <a:off x="5500694" y="928670"/>
            <a:ext cx="2905950" cy="37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1" name="Picture 5"/>
          <p:cNvPicPr>
            <a:picLocks noChangeAspect="1" noChangeArrowheads="1"/>
          </p:cNvPicPr>
          <p:nvPr/>
        </p:nvPicPr>
        <p:blipFill>
          <a:blip r:embed="rId4" cstate="print"/>
          <a:srcRect l="8109" t="21892" r="4090"/>
          <a:stretch>
            <a:fillRect/>
          </a:stretch>
        </p:blipFill>
        <p:spPr bwMode="auto">
          <a:xfrm>
            <a:off x="642910" y="4000504"/>
            <a:ext cx="5647571"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928794" y="285728"/>
            <a:ext cx="2039020" cy="400110"/>
          </a:xfrm>
          <a:prstGeom prst="rect">
            <a:avLst/>
          </a:prstGeom>
        </p:spPr>
        <p:txBody>
          <a:bodyPr wrap="none">
            <a:spAutoFit/>
          </a:bodyPr>
          <a:lstStyle/>
          <a:p>
            <a:r>
              <a:rPr lang="ru-RU" dirty="0" smtClean="0"/>
              <a:t>«</a:t>
            </a:r>
            <a:r>
              <a:rPr lang="ru-RU" sz="2000" b="1" dirty="0" smtClean="0">
                <a:solidFill>
                  <a:srgbClr val="7030A0"/>
                </a:solidFill>
                <a:latin typeface="Times New Roman" pitchFamily="18" charset="0"/>
                <a:cs typeface="Times New Roman" pitchFamily="18" charset="0"/>
              </a:rPr>
              <a:t>Свет повсюду»</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85728"/>
            <a:ext cx="2473691"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Интересные опыты</a:t>
            </a:r>
            <a:endParaRPr lang="ru-RU" sz="2000" b="1" dirty="0">
              <a:solidFill>
                <a:srgbClr val="7030A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5072066" y="785794"/>
            <a:ext cx="3321850" cy="3309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p:cNvPicPr>
            <a:picLocks noChangeAspect="1" noChangeArrowheads="1"/>
          </p:cNvPicPr>
          <p:nvPr/>
        </p:nvPicPr>
        <p:blipFill>
          <a:blip r:embed="rId3" cstate="print"/>
          <a:srcRect t="29207" r="8837" b="26442"/>
          <a:stretch>
            <a:fillRect/>
          </a:stretch>
        </p:blipFill>
        <p:spPr bwMode="auto">
          <a:xfrm>
            <a:off x="714348" y="714356"/>
            <a:ext cx="3513937" cy="3643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cstate="print"/>
          <a:srcRect t="6126" b="19595"/>
          <a:stretch>
            <a:fillRect/>
          </a:stretch>
        </p:blipFill>
        <p:spPr bwMode="auto">
          <a:xfrm>
            <a:off x="2786050" y="3886433"/>
            <a:ext cx="3286148" cy="297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571744"/>
            <a:ext cx="7467600" cy="1143000"/>
          </a:xfrm>
        </p:spPr>
        <p:txBody>
          <a:bodyPr>
            <a:noAutofit/>
          </a:bodyPr>
          <a:lstStyle/>
          <a:p>
            <a:r>
              <a:rPr lang="ru-RU" sz="4000" b="1" i="1" dirty="0" smtClean="0">
                <a:solidFill>
                  <a:schemeClr val="accent1">
                    <a:lumMod val="75000"/>
                  </a:schemeClr>
                </a:solidFill>
                <a:latin typeface="Times New Roman" pitchFamily="18" charset="0"/>
                <a:cs typeface="Times New Roman" pitchFamily="18" charset="0"/>
              </a:rPr>
              <a:t>               Спасибо </a:t>
            </a:r>
            <a:br>
              <a:rPr lang="ru-RU" sz="4000" b="1" i="1" dirty="0" smtClean="0">
                <a:solidFill>
                  <a:schemeClr val="accent1">
                    <a:lumMod val="75000"/>
                  </a:schemeClr>
                </a:solidFill>
                <a:latin typeface="Times New Roman" pitchFamily="18" charset="0"/>
                <a:cs typeface="Times New Roman" pitchFamily="18" charset="0"/>
              </a:rPr>
            </a:br>
            <a:r>
              <a:rPr lang="ru-RU" sz="4000" b="1" i="1" dirty="0" smtClean="0">
                <a:solidFill>
                  <a:schemeClr val="accent1">
                    <a:lumMod val="75000"/>
                  </a:schemeClr>
                </a:solidFill>
                <a:latin typeface="Times New Roman" pitchFamily="18" charset="0"/>
                <a:cs typeface="Times New Roman" pitchFamily="18" charset="0"/>
              </a:rPr>
              <a:t>             за внимание!</a:t>
            </a:r>
            <a:endParaRPr lang="ru-RU" sz="4000" b="1"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642918"/>
            <a:ext cx="6000792" cy="2143140"/>
          </a:xfrm>
        </p:spPr>
        <p:txBody>
          <a:bodyPr>
            <a:noAutofit/>
          </a:bodyPr>
          <a:lstStyle/>
          <a:p>
            <a:pPr algn="r"/>
            <a:r>
              <a:rPr lang="ru-RU" sz="2000" b="1" i="1" dirty="0" smtClean="0">
                <a:latin typeface="Times New Roman" pitchFamily="18" charset="0"/>
                <a:cs typeface="Times New Roman" pitchFamily="18" charset="0"/>
              </a:rPr>
              <a:t>«</a:t>
            </a:r>
            <a:r>
              <a:rPr lang="ru-RU" sz="1800" b="1" i="1" dirty="0">
                <a:latin typeface="Times New Roman" pitchFamily="18" charset="0"/>
                <a:cs typeface="Times New Roman" pitchFamily="18" charset="0"/>
              </a:rPr>
              <a:t>Люди, научившиеся наблюдениям и опытам, </a:t>
            </a:r>
            <a:r>
              <a:rPr lang="ru-RU" sz="1800" b="1" i="1" dirty="0" smtClean="0">
                <a:latin typeface="Times New Roman" pitchFamily="18" charset="0"/>
                <a:cs typeface="Times New Roman" pitchFamily="18" charset="0"/>
              </a:rPr>
              <a:t>приобретают способность </a:t>
            </a:r>
            <a:r>
              <a:rPr lang="ru-RU" sz="1800" b="1" i="1" dirty="0">
                <a:latin typeface="Times New Roman" pitchFamily="18" charset="0"/>
                <a:cs typeface="Times New Roman" pitchFamily="18" charset="0"/>
              </a:rPr>
              <a:t>сами ставить вопросы и получать на них фактические ответы, оказываясь на более высоком умственном и нравственном уровне в сравнении с теми, кто </a:t>
            </a:r>
            <a:r>
              <a:rPr lang="ru-RU" sz="1800" b="1" i="1" dirty="0" smtClean="0">
                <a:latin typeface="Times New Roman" pitchFamily="18" charset="0"/>
                <a:cs typeface="Times New Roman" pitchFamily="18" charset="0"/>
              </a:rPr>
              <a:t>такой школы </a:t>
            </a:r>
            <a:r>
              <a:rPr lang="ru-RU" sz="1800" b="1" i="1" dirty="0">
                <a:latin typeface="Times New Roman" pitchFamily="18" charset="0"/>
                <a:cs typeface="Times New Roman" pitchFamily="18" charset="0"/>
              </a:rPr>
              <a:t>не прошёл.» </a:t>
            </a: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К.Е.Тимирязев</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928662" y="3000372"/>
            <a:ext cx="7286676" cy="2214578"/>
          </a:xfrm>
        </p:spPr>
        <p:txBody>
          <a:bodyPr>
            <a:normAutofit fontScale="55000" lnSpcReduction="20000"/>
          </a:bodyPr>
          <a:lstStyle/>
          <a:p>
            <a:pPr>
              <a:buNone/>
            </a:pPr>
            <a:r>
              <a:rPr lang="ru-RU" sz="2900" b="1" i="1" dirty="0">
                <a:solidFill>
                  <a:srgbClr val="7030A0"/>
                </a:solidFill>
                <a:latin typeface="Times New Roman" pitchFamily="18" charset="0"/>
                <a:cs typeface="Times New Roman" pitchFamily="18" charset="0"/>
              </a:rPr>
              <a:t>Педагогическая </a:t>
            </a:r>
            <a:r>
              <a:rPr lang="ru-RU" sz="2900" b="1" i="1" dirty="0" smtClean="0">
                <a:solidFill>
                  <a:srgbClr val="7030A0"/>
                </a:solidFill>
                <a:latin typeface="Times New Roman" pitchFamily="18" charset="0"/>
                <a:cs typeface="Times New Roman" pitchFamily="18" charset="0"/>
              </a:rPr>
              <a:t>идея</a:t>
            </a:r>
            <a:r>
              <a:rPr lang="ru-RU" sz="2500" b="1" i="1" dirty="0" smtClean="0">
                <a:solidFill>
                  <a:srgbClr val="7030A0"/>
                </a:solidFill>
                <a:latin typeface="Times New Roman" pitchFamily="18" charset="0"/>
                <a:cs typeface="Times New Roman" pitchFamily="18" charset="0"/>
              </a:rPr>
              <a:t>: </a:t>
            </a:r>
            <a:r>
              <a:rPr lang="ru-RU" sz="2500" dirty="0" smtClean="0">
                <a:latin typeface="Times New Roman" pitchFamily="18" charset="0"/>
                <a:cs typeface="Times New Roman" pitchFamily="18" charset="0"/>
              </a:rPr>
              <a:t>детское </a:t>
            </a:r>
            <a:r>
              <a:rPr lang="ru-RU" sz="2500" dirty="0">
                <a:latin typeface="Times New Roman" pitchFamily="18" charset="0"/>
                <a:cs typeface="Times New Roman" pitchFamily="18" charset="0"/>
              </a:rPr>
              <a:t>экспериментирование как метод </a:t>
            </a:r>
            <a:r>
              <a:rPr lang="ru-RU" sz="2500" dirty="0" smtClean="0">
                <a:latin typeface="Times New Roman" pitchFamily="18" charset="0"/>
                <a:cs typeface="Times New Roman" pitchFamily="18" charset="0"/>
              </a:rPr>
              <a:t>познания.</a:t>
            </a:r>
            <a:r>
              <a:rPr lang="ru-RU" sz="2500" dirty="0" smtClean="0">
                <a:latin typeface="Times New Roman" pitchFamily="18" charset="0"/>
                <a:ea typeface="Calibri" pitchFamily="34" charset="0"/>
                <a:cs typeface="Times New Roman" pitchFamily="18" charset="0"/>
              </a:rPr>
              <a:t> </a:t>
            </a:r>
          </a:p>
          <a:p>
            <a:pPr lvl="0">
              <a:buNone/>
            </a:pPr>
            <a:r>
              <a:rPr lang="ru-RU" sz="2900" b="1" i="1" dirty="0" smtClean="0">
                <a:solidFill>
                  <a:srgbClr val="7030A0"/>
                </a:solidFill>
                <a:latin typeface="Times New Roman" pitchFamily="18" charset="0"/>
                <a:ea typeface="Calibri" pitchFamily="34" charset="0"/>
                <a:cs typeface="Times New Roman" pitchFamily="18" charset="0"/>
              </a:rPr>
              <a:t>Цель</a:t>
            </a:r>
            <a:r>
              <a:rPr lang="ru-RU" sz="2900" dirty="0" smtClean="0">
                <a:solidFill>
                  <a:srgbClr val="7030A0"/>
                </a:solidFill>
                <a:latin typeface="Times New Roman" pitchFamily="18" charset="0"/>
                <a:ea typeface="Calibri" pitchFamily="34" charset="0"/>
                <a:cs typeface="Times New Roman" pitchFamily="18" charset="0"/>
              </a:rPr>
              <a:t> </a:t>
            </a:r>
            <a:r>
              <a:rPr lang="ru-RU" sz="2900" dirty="0" smtClean="0">
                <a:latin typeface="Times New Roman" pitchFamily="18" charset="0"/>
                <a:ea typeface="Calibri" pitchFamily="34" charset="0"/>
                <a:cs typeface="Times New Roman" pitchFamily="18" charset="0"/>
              </a:rPr>
              <a:t>:</a:t>
            </a:r>
            <a:r>
              <a:rPr lang="ru-RU" sz="2500" dirty="0" smtClean="0">
                <a:latin typeface="Times New Roman" pitchFamily="18" charset="0"/>
                <a:ea typeface="Calibri" pitchFamily="34" charset="0"/>
                <a:cs typeface="Times New Roman" pitchFamily="18" charset="0"/>
              </a:rPr>
              <a:t> развитие творческой исследовательской активности дошкольников в процессе детского экспериментирования. </a:t>
            </a:r>
          </a:p>
          <a:p>
            <a:pPr lvl="0">
              <a:buNone/>
            </a:pPr>
            <a:r>
              <a:rPr lang="ru-RU" sz="2900" b="1" i="1" dirty="0" smtClean="0">
                <a:solidFill>
                  <a:srgbClr val="7030A0"/>
                </a:solidFill>
                <a:latin typeface="Times New Roman" pitchFamily="18" charset="0"/>
                <a:ea typeface="Calibri" pitchFamily="34" charset="0"/>
                <a:cs typeface="Times New Roman" pitchFamily="18" charset="0"/>
              </a:rPr>
              <a:t>Задачи </a:t>
            </a:r>
            <a:r>
              <a:rPr lang="ru-RU" sz="2500" b="1" i="1" dirty="0" smtClean="0">
                <a:latin typeface="Times New Roman" pitchFamily="18" charset="0"/>
                <a:ea typeface="Calibri" pitchFamily="34" charset="0"/>
                <a:cs typeface="Times New Roman" pitchFamily="18" charset="0"/>
              </a:rPr>
              <a:t>:</a:t>
            </a:r>
            <a:r>
              <a:rPr lang="ru-RU" sz="2500" dirty="0" smtClean="0">
                <a:latin typeface="Times New Roman" pitchFamily="18" charset="0"/>
                <a:ea typeface="Calibri" pitchFamily="34" charset="0"/>
                <a:cs typeface="Times New Roman" pitchFamily="18" charset="0"/>
              </a:rPr>
              <a:t> Развивать познавательные интересы детей в процессе исследовательской деятельности; </a:t>
            </a:r>
          </a:p>
          <a:p>
            <a:pPr lvl="0">
              <a:buNone/>
            </a:pPr>
            <a:r>
              <a:rPr lang="ru-RU" sz="2500" dirty="0" smtClean="0">
                <a:latin typeface="Times New Roman" pitchFamily="18" charset="0"/>
                <a:ea typeface="Calibri" pitchFamily="34" charset="0"/>
                <a:cs typeface="Times New Roman" pitchFamily="18" charset="0"/>
              </a:rPr>
              <a:t>Учить детей приобретать новую информацию через экспериментирование.</a:t>
            </a:r>
          </a:p>
          <a:p>
            <a:pPr lvl="0">
              <a:buNone/>
            </a:pPr>
            <a:r>
              <a:rPr lang="ru-RU" sz="2500" dirty="0" smtClean="0">
                <a:latin typeface="Times New Roman" pitchFamily="18" charset="0"/>
                <a:ea typeface="Calibri" pitchFamily="34" charset="0"/>
                <a:cs typeface="Times New Roman" pitchFamily="18" charset="0"/>
              </a:rPr>
              <a:t> Формировать умение  делать выводы на основе практического опыта и применять в самостоятельной деятельности; </a:t>
            </a:r>
          </a:p>
          <a:p>
            <a:pPr lvl="0">
              <a:buNone/>
            </a:pPr>
            <a:r>
              <a:rPr lang="ru-RU" sz="2500" dirty="0" smtClean="0">
                <a:latin typeface="Times New Roman" pitchFamily="18" charset="0"/>
                <a:ea typeface="Calibri" pitchFamily="34" charset="0"/>
                <a:cs typeface="Times New Roman" pitchFamily="18" charset="0"/>
              </a:rPr>
              <a:t>Развивать коммуникативные навыки и любознательность.</a:t>
            </a:r>
            <a:endParaRPr lang="ru-RU" sz="25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00034" y="928670"/>
            <a:ext cx="778674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Что привело меня к выбору данной идеи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современных Федеральных стандартах к осуществлению образовательных, воспитательных задач в дошкольном возрасте обращено должное внимание на развитие активности, самостоятельности, инициативности детей. Обучение должно быть «проблемным», т. е. должно содержать элементы исследовательского поиска. Одним из перспективных методов, которые служат развитию познавательных способностей детей и является метод экспериментирования. Ведущей идеей моей работы является формирование гармонично развитой личности дошкольника через использование метода детского экспериментирования, т. к. эксперименты положительно влияют на эмоциональную сферу ребёнка, на развитие его творческих способностей, они дают детям реальные представления о различных сторонах изучаемого объекта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4" descr="http://par-podsolnuhi.dou.tomsk.ru/wp-content/uploads/2017/07/kartinka_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71604" y="3500438"/>
            <a:ext cx="5715040" cy="277682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71472" y="928670"/>
            <a:ext cx="78581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Актуальность и новизна педагогической идеи.</a:t>
            </a:r>
            <a:endParaRPr kumimoji="0" lang="ru-RU" sz="1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Процесс качественного обновления образования с каждым годом поднимает планку уровня развития познавательных способностей детей и их интеллектуального развития. В рамках исследовательского подхода обучение идет :</a:t>
            </a: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опорой на непосредственный опыт ребенка;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его расширение в ходе поисково-исследовательской деятельности, активного освоения мир;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детям не сообщают готовые знания, не предлагают способы деятельности;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-создается проблемная ситуация, решить которую ребенок сможет, если привлечет свой опыт, установит в нем иные связи, овладевая при этом новыми знаниями и умениями.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Экспериментальная деятельность закладывает основы логического мышления, обеспечивает максимальную эффективность интеллектуального развития дошкольников и их полноценную готовность к обучению в школе. </a:t>
            </a:r>
          </a:p>
          <a:p>
            <a:pPr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Новизна идеи состоит в том, что я стремлюсь действовать в логике интегративного подхода и использовать современные образовательные технологии, тем самым реализовывая ФГОС. При реализации содержания образовательной области «Познание» я использую эффективный метод – эксперимент . Экспериментирование организуется как активная деятельность детей. При этом каждый ребёнок должен уметь пояснить: что он хотел узнать, как узнал, как проверял, что получилось. Исследование организуется от мотива, потребности </a:t>
            </a:r>
            <a:r>
              <a:rPr lang="ru-RU" sz="1400" dirty="0" smtClean="0">
                <a:latin typeface="Times New Roman" pitchFamily="18" charset="0"/>
                <a:cs typeface="Times New Roman" pitchFamily="18" charset="0"/>
              </a:rPr>
              <a:t>детей</a:t>
            </a:r>
            <a:r>
              <a:rPr lang="ru-RU" sz="1400" dirty="0">
                <a:latin typeface="Times New Roman" pitchFamily="18" charset="0"/>
                <a:cs typeface="Times New Roman" pitchFamily="18" charset="0"/>
              </a:rPr>
              <a:t>. Моя задача на этом этапе - помочь осознать эту потребность.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48" y="1071546"/>
            <a:ext cx="77152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a:t>
            </a:r>
            <a:r>
              <a:rPr kumimoji="0" lang="ru-RU" sz="16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Структура проведения эксперимента.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Постановка исследовательской задачи в виде проблемной ситуации.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-Уточнение правил безопасности жизнедеятельности в ходе осуществления эксперимента.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-Уточнение плана исследования.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-Выбор оборудования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-Непосредственное проведение эксперимента.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-Анализ и обобщение полученных результатов экспериментирования.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714348" y="3143248"/>
            <a:ext cx="7215238" cy="2369880"/>
          </a:xfrm>
          <a:prstGeom prst="rect">
            <a:avLst/>
          </a:prstGeom>
        </p:spPr>
        <p:txBody>
          <a:bodyPr wrap="square">
            <a:spAutoFit/>
          </a:bodyPr>
          <a:lstStyle/>
          <a:p>
            <a:pPr lvl="0" fontAlgn="base">
              <a:spcBef>
                <a:spcPct val="0"/>
              </a:spcBef>
              <a:spcAft>
                <a:spcPct val="0"/>
              </a:spcAft>
            </a:pPr>
            <a:r>
              <a:rPr lang="ru-RU" sz="1600" b="1" i="1" dirty="0" smtClean="0">
                <a:solidFill>
                  <a:srgbClr val="7030A0"/>
                </a:solidFill>
                <a:latin typeface="Times New Roman" pitchFamily="18" charset="0"/>
                <a:ea typeface="Calibri" pitchFamily="34" charset="0"/>
                <a:cs typeface="Times New Roman" pitchFamily="18" charset="0"/>
              </a:rPr>
              <a:t>Приёмы повышения активности ребёнка в познавательно- исследовательской деятельности.</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 1.Обеспечиваю интерес к предстоящей деятельности через: мотивацию; образность, эмоциональность,; значимость и необходимость участия каждого в деятельности.</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 2.Стимулирую исследовательское поведение ребенка в ходе поиска способа выполнения. </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3.Обсуждаю с детьми возможные варианты поиска, прогнозирования и результата</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 4.Помогаю составлять алгоритм, уточнять правила и ограничения. </a:t>
            </a:r>
          </a:p>
          <a:p>
            <a:pPr lvl="0" fontAlgn="base">
              <a:spcBef>
                <a:spcPct val="0"/>
              </a:spcBef>
              <a:spcAft>
                <a:spcPct val="0"/>
              </a:spcAft>
            </a:pPr>
            <a:r>
              <a:rPr lang="ru-RU" sz="1400" dirty="0" smtClean="0">
                <a:latin typeface="Times New Roman" pitchFamily="18" charset="0"/>
                <a:ea typeface="Calibri" pitchFamily="34" charset="0"/>
                <a:cs typeface="Times New Roman" pitchFamily="18" charset="0"/>
              </a:rPr>
              <a:t>5.Использую приемы развития творческого воображения. Накопление ребенком опыта инициативного поведения в экспериментальной познавательной деятельности, как правило, становится его личным достижением и переносится в другие образовательные области.</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357298"/>
            <a:ext cx="6572296" cy="2739211"/>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1600" b="1" i="1" dirty="0">
                <a:solidFill>
                  <a:srgbClr val="7030A0"/>
                </a:solidFill>
                <a:latin typeface="Times New Roman" pitchFamily="18" charset="0"/>
                <a:cs typeface="Times New Roman" pitchFamily="18" charset="0"/>
              </a:rPr>
              <a:t>Результативность реализации педагогической идеи. </a:t>
            </a:r>
            <a:endParaRPr lang="ru-RU" sz="1600" b="1" i="1" dirty="0" smtClean="0">
              <a:solidFill>
                <a:srgbClr val="7030A0"/>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Критерии </a:t>
            </a:r>
            <a:r>
              <a:rPr lang="ru-RU" sz="1400" dirty="0" err="1" smtClean="0">
                <a:latin typeface="Times New Roman" pitchFamily="18" charset="0"/>
                <a:cs typeface="Times New Roman" pitchFamily="18" charset="0"/>
              </a:rPr>
              <a:t>сформированности</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у детей экспериментальной деятельности: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-отношение </a:t>
            </a:r>
            <a:r>
              <a:rPr lang="ru-RU" sz="1400" dirty="0">
                <a:latin typeface="Times New Roman" pitchFamily="18" charset="0"/>
                <a:cs typeface="Times New Roman" pitchFamily="18" charset="0"/>
              </a:rPr>
              <a:t>к экспериментальной деятельности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осознание проблемы;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-выслушивание </a:t>
            </a:r>
            <a:r>
              <a:rPr lang="ru-RU" sz="1400" dirty="0">
                <a:latin typeface="Times New Roman" pitchFamily="18" charset="0"/>
                <a:cs typeface="Times New Roman" pitchFamily="18" charset="0"/>
              </a:rPr>
              <a:t>инструкций ;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-прогнозирование </a:t>
            </a:r>
            <a:r>
              <a:rPr lang="ru-RU" sz="1400" dirty="0">
                <a:latin typeface="Times New Roman" pitchFamily="18" charset="0"/>
                <a:cs typeface="Times New Roman" pitchFamily="18" charset="0"/>
              </a:rPr>
              <a:t>результатов;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-выполнение </a:t>
            </a:r>
            <a:r>
              <a:rPr lang="ru-RU" sz="1400" dirty="0">
                <a:latin typeface="Times New Roman" pitchFamily="18" charset="0"/>
                <a:cs typeface="Times New Roman" pitchFamily="18" charset="0"/>
              </a:rPr>
              <a:t>работы;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-выполнение </a:t>
            </a:r>
            <a:r>
              <a:rPr lang="ru-RU" sz="1400" dirty="0">
                <a:latin typeface="Times New Roman" pitchFamily="18" charset="0"/>
                <a:cs typeface="Times New Roman" pitchFamily="18" charset="0"/>
              </a:rPr>
              <a:t>правил безопасности;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-словесный </a:t>
            </a:r>
            <a:r>
              <a:rPr lang="ru-RU" sz="1400" dirty="0">
                <a:latin typeface="Times New Roman" pitchFamily="18" charset="0"/>
                <a:cs typeface="Times New Roman" pitchFamily="18" charset="0"/>
              </a:rPr>
              <a:t>отчет об увиденном, формулирование результатов. Дети стали проявлять любопытство, задавать вопросы. Непосредственный контакт детей с предметами и материалами, опыты с ними позволили познать их свойства, качества, особенности.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553858">
            <a:off x="723437" y="328562"/>
            <a:ext cx="395711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1600" i="1" dirty="0" smtClean="0">
                <a:ln>
                  <a:solidFill>
                    <a:srgbClr val="00B050"/>
                  </a:solidFill>
                </a:ln>
                <a:latin typeface="Times New Roman" pitchFamily="18" charset="0"/>
                <a:cs typeface="Times New Roman" pitchFamily="18" charset="0"/>
              </a:rPr>
              <a:t>Китайская пословица гласит: «Расскажи – и я забуду, покажи – и я запомню, дай попробовать и я пойму». Так и ребенок усваивает все прочно и надолго, когда слышит, видит и делает сам</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3" name="Прямоугольник 2"/>
          <p:cNvSpPr/>
          <p:nvPr/>
        </p:nvSpPr>
        <p:spPr>
          <a:xfrm rot="502386">
            <a:off x="5079417" y="231434"/>
            <a:ext cx="334759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i="1" dirty="0" smtClean="0">
                <a:ln>
                  <a:solidFill>
                    <a:srgbClr val="0070C0"/>
                  </a:solidFill>
                </a:ln>
                <a:latin typeface="Times New Roman" pitchFamily="18" charset="0"/>
                <a:cs typeface="Times New Roman" pitchFamily="18" charset="0"/>
              </a:rPr>
              <a:t>«</a:t>
            </a:r>
            <a:r>
              <a:rPr lang="ru-RU" sz="1600" i="1" dirty="0" smtClean="0">
                <a:ln>
                  <a:solidFill>
                    <a:srgbClr val="0070C0"/>
                  </a:solidFill>
                </a:ln>
                <a:latin typeface="Times New Roman" pitchFamily="18" charset="0"/>
                <a:cs typeface="Times New Roman" pitchFamily="18" charset="0"/>
              </a:rPr>
              <a:t>Ф</a:t>
            </a:r>
            <a:r>
              <a:rPr lang="ru-RU" sz="1600" i="1" dirty="0" smtClean="0">
                <a:ln>
                  <a:solidFill>
                    <a:srgbClr val="0070C0"/>
                  </a:solidFill>
                </a:ln>
                <a:latin typeface="Times New Roman" pitchFamily="18" charset="0"/>
                <a:cs typeface="Times New Roman" pitchFamily="18" charset="0"/>
              </a:rPr>
              <a:t>ундаментальный</a:t>
            </a:r>
            <a:r>
              <a:rPr lang="ru-RU" sz="1600" i="1" dirty="0" smtClean="0">
                <a:ln>
                  <a:solidFill>
                    <a:srgbClr val="0070C0"/>
                  </a:solidFill>
                </a:ln>
                <a:latin typeface="Times New Roman" pitchFamily="18" charset="0"/>
                <a:cs typeface="Times New Roman" pitchFamily="18" charset="0"/>
              </a:rPr>
              <a:t> факт заключается в том, что деятельность экспериментирования пронизывает все сферы детской жизни, все детские деятельности, в том числе и игровую. Последняя возникает значительно позже деятельности экспериментирования</a:t>
            </a:r>
            <a:r>
              <a:rPr lang="ru-RU" sz="1600" i="1" dirty="0" smtClean="0">
                <a:ln>
                  <a:solidFill>
                    <a:srgbClr val="0070C0"/>
                  </a:solidFill>
                </a:ln>
                <a:latin typeface="Times New Roman" pitchFamily="18" charset="0"/>
                <a:cs typeface="Times New Roman" pitchFamily="18" charset="0"/>
              </a:rPr>
              <a:t>.».</a:t>
            </a:r>
            <a:r>
              <a:rPr lang="ru-RU" sz="1600" i="1" dirty="0" smtClean="0">
                <a:ln>
                  <a:solidFill>
                    <a:srgbClr val="0070C0"/>
                  </a:solidFill>
                </a:ln>
                <a:latin typeface="Times New Roman" pitchFamily="18" charset="0"/>
                <a:cs typeface="Times New Roman" pitchFamily="18" charset="0"/>
              </a:rPr>
              <a:t> </a:t>
            </a:r>
            <a:r>
              <a:rPr lang="ru-RU" sz="1600" i="1" dirty="0" err="1" smtClean="0">
                <a:ln>
                  <a:solidFill>
                    <a:srgbClr val="0070C0"/>
                  </a:solidFill>
                </a:ln>
                <a:latin typeface="Times New Roman" pitchFamily="18" charset="0"/>
                <a:cs typeface="Times New Roman" pitchFamily="18" charset="0"/>
              </a:rPr>
              <a:t>Н.Н.Подьяков</a:t>
            </a:r>
            <a:r>
              <a:rPr lang="ru-RU" sz="1600" i="1" dirty="0" smtClean="0">
                <a:ln>
                  <a:solidFill>
                    <a:srgbClr val="0070C0"/>
                  </a:solidFill>
                </a:ln>
                <a:latin typeface="Times New Roman" pitchFamily="18" charset="0"/>
                <a:cs typeface="Times New Roman" pitchFamily="18" charset="0"/>
              </a:rPr>
              <a:t> </a:t>
            </a:r>
            <a:endParaRPr lang="ru-RU" sz="1600" i="1" dirty="0">
              <a:ln>
                <a:solidFill>
                  <a:srgbClr val="0070C0"/>
                </a:solidFill>
              </a:ln>
              <a:latin typeface="Times New Roman" pitchFamily="18" charset="0"/>
              <a:cs typeface="Times New Roman" pitchFamily="18" charset="0"/>
            </a:endParaRPr>
          </a:p>
        </p:txBody>
      </p:sp>
      <p:sp>
        <p:nvSpPr>
          <p:cNvPr id="4" name="Прямоугольник 3"/>
          <p:cNvSpPr/>
          <p:nvPr/>
        </p:nvSpPr>
        <p:spPr>
          <a:xfrm>
            <a:off x="285720" y="2214554"/>
            <a:ext cx="378621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1600" i="1" dirty="0" smtClean="0">
                <a:ln>
                  <a:solidFill>
                    <a:srgbClr val="FF0000"/>
                  </a:solidFill>
                </a:ln>
                <a:solidFill>
                  <a:schemeClr val="accent3"/>
                </a:solidFill>
                <a:latin typeface="Times New Roman" pitchFamily="18" charset="0"/>
                <a:cs typeface="Times New Roman" pitchFamily="18" charset="0"/>
              </a:rPr>
              <a:t>«Нельзя</a:t>
            </a:r>
            <a:r>
              <a:rPr lang="ru-RU" sz="1600" i="1" dirty="0" smtClean="0">
                <a:ln>
                  <a:solidFill>
                    <a:srgbClr val="FF0000"/>
                  </a:solidFill>
                </a:ln>
                <a:solidFill>
                  <a:schemeClr val="accent3"/>
                </a:solidFill>
                <a:latin typeface="Times New Roman" pitchFamily="18" charset="0"/>
                <a:cs typeface="Times New Roman" pitchFamily="18" charset="0"/>
              </a:rPr>
              <a:t> отрицать справедливость утверждения, что наблюдения и эксперименты составляют основу всякого знания, что без них любые понятия превращаются в сухие абстракции</a:t>
            </a:r>
            <a:r>
              <a:rPr lang="ru-RU" sz="1600" i="1" dirty="0" smtClean="0">
                <a:ln>
                  <a:solidFill>
                    <a:srgbClr val="FF0000"/>
                  </a:solidFill>
                </a:ln>
                <a:solidFill>
                  <a:schemeClr val="accent3"/>
                </a:solidFill>
                <a:latin typeface="Times New Roman" pitchFamily="18" charset="0"/>
                <a:cs typeface="Times New Roman" pitchFamily="18" charset="0"/>
              </a:rPr>
              <a:t>.» А.И.Иванов</a:t>
            </a:r>
            <a:endParaRPr lang="ru-RU" sz="1600" i="1" dirty="0">
              <a:ln>
                <a:solidFill>
                  <a:srgbClr val="FF0000"/>
                </a:solidFill>
              </a:ln>
              <a:solidFill>
                <a:schemeClr val="accent3"/>
              </a:solidFill>
              <a:latin typeface="Times New Roman" pitchFamily="18" charset="0"/>
              <a:cs typeface="Times New Roman" pitchFamily="18" charset="0"/>
            </a:endParaRPr>
          </a:p>
        </p:txBody>
      </p:sp>
      <p:sp>
        <p:nvSpPr>
          <p:cNvPr id="1031" name="Rectangle 7"/>
          <p:cNvSpPr>
            <a:spLocks noChangeArrowheads="1"/>
          </p:cNvSpPr>
          <p:nvPr/>
        </p:nvSpPr>
        <p:spPr bwMode="auto">
          <a:xfrm>
            <a:off x="0" y="0"/>
            <a:ext cx="274434"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4143372" y="2571744"/>
            <a:ext cx="4572032" cy="19082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1" u="none" strike="noStrike" cap="none" normalizeH="0" baseline="0" dirty="0" smtClean="0">
                <a:ln>
                  <a:solidFill>
                    <a:srgbClr val="7030A0"/>
                  </a:solidFill>
                </a:ln>
                <a:solidFill>
                  <a:srgbClr val="333333"/>
                </a:solidFill>
                <a:effectLst/>
                <a:latin typeface="Times New Roman" pitchFamily="18" charset="0"/>
                <a:ea typeface="Calibri" pitchFamily="34" charset="0"/>
                <a:cs typeface="Times New Roman" pitchFamily="18" charset="0"/>
              </a:rPr>
              <a:t>Главное достоинство метода экспериментирования заключается в том , что он дает детям реальные представления  о различных сторонах изучаемого объекта. </a:t>
            </a:r>
            <a:endParaRPr kumimoji="0" lang="ru-RU" sz="1400" i="1" u="none" strike="noStrike" cap="none" normalizeH="0" baseline="0" dirty="0" smtClean="0">
              <a:ln>
                <a:solidFill>
                  <a:srgbClr val="7030A0"/>
                </a:solid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i="1" u="none" strike="noStrike" cap="none" normalizeH="0" baseline="0" dirty="0" smtClean="0">
                <a:ln>
                  <a:solidFill>
                    <a:srgbClr val="7030A0"/>
                  </a:solidFill>
                </a:ln>
                <a:solidFill>
                  <a:srgbClr val="333333"/>
                </a:solidFill>
                <a:effectLst/>
                <a:latin typeface="Times New Roman" pitchFamily="18" charset="0"/>
                <a:ea typeface="Calibri" pitchFamily="34" charset="0"/>
                <a:cs typeface="Times New Roman" pitchFamily="18" charset="0"/>
              </a:rPr>
              <a:t>В процессе </a:t>
            </a:r>
            <a:r>
              <a:rPr kumimoji="0" lang="ru-RU" sz="1600" i="1" u="none" strike="noStrike" cap="none" normalizeH="0" baseline="0" dirty="0" smtClean="0">
                <a:ln>
                  <a:solidFill>
                    <a:srgbClr val="7030A0"/>
                  </a:solidFill>
                </a:ln>
                <a:solidFill>
                  <a:srgbClr val="333333"/>
                </a:solidFill>
                <a:effectLst/>
                <a:latin typeface="Times New Roman" pitchFamily="18" charset="0"/>
                <a:ea typeface="Calibri" pitchFamily="34" charset="0"/>
                <a:cs typeface="Times New Roman" pitchFamily="18" charset="0"/>
              </a:rPr>
              <a:t>экспериментирования</a:t>
            </a:r>
            <a:r>
              <a:rPr kumimoji="0" lang="ru-RU" sz="1400" i="1" u="none" strike="noStrike" cap="none" normalizeH="0" baseline="0" dirty="0" smtClean="0">
                <a:ln>
                  <a:solidFill>
                    <a:srgbClr val="7030A0"/>
                  </a:solidFill>
                </a:ln>
                <a:solidFill>
                  <a:srgbClr val="333333"/>
                </a:solidFill>
                <a:effectLst/>
                <a:latin typeface="Times New Roman" pitchFamily="18" charset="0"/>
                <a:ea typeface="Calibri" pitchFamily="34" charset="0"/>
                <a:cs typeface="Times New Roman" pitchFamily="18" charset="0"/>
              </a:rPr>
              <a:t>  идет обогащение памяти ребенка, активизируются мыслительные процессы, стимулируется развитие речи.</a:t>
            </a:r>
            <a:endParaRPr kumimoji="0" lang="ru-RU" sz="1400" i="1" u="none" strike="noStrike" cap="none" normalizeH="0" baseline="0" dirty="0" smtClean="0">
              <a:ln>
                <a:solidFill>
                  <a:srgbClr val="7030A0"/>
                </a:solid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u="none" strike="noStrike" cap="none" normalizeH="0" baseline="0" dirty="0" smtClean="0">
              <a:ln>
                <a:solidFill>
                  <a:srgbClr val="7030A0"/>
                </a:solidFill>
              </a:ln>
              <a:solidFill>
                <a:schemeClr val="tx1"/>
              </a:solidFill>
              <a:effectLst/>
              <a:latin typeface="Arial" pitchFamily="34" charset="0"/>
              <a:cs typeface="Arial" pitchFamily="34" charset="0"/>
            </a:endParaRPr>
          </a:p>
        </p:txBody>
      </p:sp>
      <p:sp>
        <p:nvSpPr>
          <p:cNvPr id="13" name="Прямоугольник 12"/>
          <p:cNvSpPr/>
          <p:nvPr/>
        </p:nvSpPr>
        <p:spPr>
          <a:xfrm>
            <a:off x="285720" y="4643446"/>
            <a:ext cx="7786742" cy="1815882"/>
          </a:xfrm>
          <a:prstGeom prst="rect">
            <a:avLst/>
          </a:prstGeom>
        </p:spPr>
        <p:txBody>
          <a:bodyPr wrap="square">
            <a:spAutoFit/>
          </a:bodyPr>
          <a:lstStyle/>
          <a:p>
            <a:r>
              <a:rPr lang="ru-RU" sz="1600" b="1" dirty="0" smtClean="0">
                <a:latin typeface="Times New Roman" pitchFamily="18" charset="0"/>
                <a:cs typeface="Times New Roman" pitchFamily="18" charset="0"/>
              </a:rPr>
              <a:t>Развитие исследовательских способностей ребенка- одна из </a:t>
            </a:r>
            <a:r>
              <a:rPr lang="ru-RU" sz="1600" b="1" dirty="0" err="1" smtClean="0">
                <a:latin typeface="Times New Roman" pitchFamily="18" charset="0"/>
                <a:cs typeface="Times New Roman" pitchFamily="18" charset="0"/>
              </a:rPr>
              <a:t>важнейщих</a:t>
            </a:r>
            <a:r>
              <a:rPr lang="ru-RU" sz="1600" b="1" dirty="0" smtClean="0">
                <a:latin typeface="Times New Roman" pitchFamily="18" charset="0"/>
                <a:cs typeface="Times New Roman" pitchFamily="18" charset="0"/>
              </a:rPr>
              <a:t>  задач  современного образования .</a:t>
            </a:r>
          </a:p>
          <a:p>
            <a:r>
              <a:rPr lang="ru-RU" sz="1600" b="1" dirty="0" smtClean="0">
                <a:latin typeface="Times New Roman" pitchFamily="18" charset="0"/>
                <a:cs typeface="Times New Roman" pitchFamily="18" charset="0"/>
              </a:rPr>
              <a:t>Я считаю, что овладение дошкольниками разными способами  познания , в том числе и экспериментированием, способствует развитию активной , самостоятельной, творческой личности. Ведь по словам американского философа  Ральфа </a:t>
            </a:r>
            <a:r>
              <a:rPr lang="ru-RU" sz="1600" b="1" dirty="0" err="1" smtClean="0">
                <a:latin typeface="Times New Roman" pitchFamily="18" charset="0"/>
                <a:cs typeface="Times New Roman" pitchFamily="18" charset="0"/>
              </a:rPr>
              <a:t>Уолда</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Эмерсона</a:t>
            </a:r>
            <a:r>
              <a:rPr lang="ru-RU" sz="1600" b="1" dirty="0" smtClean="0">
                <a:latin typeface="Times New Roman" pitchFamily="18" charset="0"/>
                <a:cs typeface="Times New Roman" pitchFamily="18" charset="0"/>
              </a:rPr>
              <a:t> «Самое лучшее открытие – то , которое ребенок делает сам»</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214290"/>
            <a:ext cx="3357586" cy="400110"/>
          </a:xfrm>
          <a:prstGeom prst="rect">
            <a:avLst/>
          </a:prstGeom>
        </p:spPr>
        <p:txBody>
          <a:bodyPr wrap="square">
            <a:spAutoFit/>
          </a:bodyPr>
          <a:lstStyle/>
          <a:p>
            <a:r>
              <a:rPr lang="ru-RU" sz="2000" b="1" dirty="0" smtClean="0">
                <a:solidFill>
                  <a:srgbClr val="7030A0"/>
                </a:solidFill>
                <a:latin typeface="Times New Roman" pitchFamily="18" charset="0"/>
                <a:cs typeface="Times New Roman" pitchFamily="18" charset="0"/>
              </a:rPr>
              <a:t>Свойства воды</a:t>
            </a:r>
            <a:endParaRPr lang="ru-RU" sz="2000" b="1" dirty="0">
              <a:solidFill>
                <a:srgbClr val="7030A0"/>
              </a:solidFill>
            </a:endParaRPr>
          </a:p>
        </p:txBody>
      </p:sp>
      <p:pic>
        <p:nvPicPr>
          <p:cNvPr id="1026" name="Picture 2" descr="C:\Users\user\Desktop\кружок средняя\свойства воды\IMG_20210315_161623.jpg"/>
          <p:cNvPicPr>
            <a:picLocks noChangeAspect="1" noChangeArrowheads="1"/>
          </p:cNvPicPr>
          <p:nvPr/>
        </p:nvPicPr>
        <p:blipFill>
          <a:blip r:embed="rId2" cstate="print"/>
          <a:srcRect t="22369" r="21052" b="31579"/>
          <a:stretch>
            <a:fillRect/>
          </a:stretch>
        </p:blipFill>
        <p:spPr bwMode="auto">
          <a:xfrm>
            <a:off x="642910" y="857232"/>
            <a:ext cx="3214710"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user\Desktop\кружок средняя\свойства воды\IMG_20210315_161749.jpg"/>
          <p:cNvPicPr>
            <a:picLocks noChangeAspect="1" noChangeArrowheads="1"/>
          </p:cNvPicPr>
          <p:nvPr/>
        </p:nvPicPr>
        <p:blipFill>
          <a:blip r:embed="rId3" cstate="print"/>
          <a:srcRect t="9916" r="14401" b="28739"/>
          <a:stretch>
            <a:fillRect/>
          </a:stretch>
        </p:blipFill>
        <p:spPr bwMode="auto">
          <a:xfrm>
            <a:off x="5214942" y="714356"/>
            <a:ext cx="3214710"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noChangeArrowheads="1"/>
          </p:cNvPicPr>
          <p:nvPr/>
        </p:nvPicPr>
        <p:blipFill>
          <a:blip r:embed="rId4" cstate="print"/>
          <a:srcRect t="31302" b="15038"/>
          <a:stretch>
            <a:fillRect/>
          </a:stretch>
        </p:blipFill>
        <p:spPr bwMode="auto">
          <a:xfrm>
            <a:off x="2428860" y="3786190"/>
            <a:ext cx="3106139"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285728"/>
            <a:ext cx="2554995" cy="400110"/>
          </a:xfrm>
          <a:prstGeom prst="rect">
            <a:avLst/>
          </a:prstGeom>
        </p:spPr>
        <p:txBody>
          <a:bodyPr wrap="none">
            <a:spAutoFit/>
          </a:bodyPr>
          <a:lstStyle/>
          <a:p>
            <a:r>
              <a:rPr lang="ru-RU" sz="2000" b="1" dirty="0" smtClean="0">
                <a:solidFill>
                  <a:srgbClr val="7030A0"/>
                </a:solidFill>
                <a:latin typeface="Times New Roman" pitchFamily="18" charset="0"/>
                <a:cs typeface="Times New Roman" pitchFamily="18" charset="0"/>
              </a:rPr>
              <a:t>Свойства предметов</a:t>
            </a:r>
            <a:endParaRPr lang="ru-RU" sz="2000" b="1" dirty="0">
              <a:solidFill>
                <a:srgbClr val="7030A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t="23257" b="10216"/>
          <a:stretch>
            <a:fillRect/>
          </a:stretch>
        </p:blipFill>
        <p:spPr bwMode="auto">
          <a:xfrm rot="460846">
            <a:off x="5127638" y="832190"/>
            <a:ext cx="3160819" cy="364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p:cNvPicPr>
            <a:picLocks noChangeAspect="1" noChangeArrowheads="1"/>
          </p:cNvPicPr>
          <p:nvPr/>
        </p:nvPicPr>
        <p:blipFill>
          <a:blip r:embed="rId3" cstate="print"/>
          <a:srcRect/>
          <a:stretch>
            <a:fillRect/>
          </a:stretch>
        </p:blipFill>
        <p:spPr bwMode="auto">
          <a:xfrm rot="21237582">
            <a:off x="758117" y="942890"/>
            <a:ext cx="3181869" cy="3715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p:cNvPicPr>
            <a:picLocks noChangeAspect="1" noChangeArrowheads="1"/>
          </p:cNvPicPr>
          <p:nvPr/>
        </p:nvPicPr>
        <p:blipFill>
          <a:blip r:embed="rId4" cstate="print"/>
          <a:srcRect b="32035"/>
          <a:stretch>
            <a:fillRect/>
          </a:stretch>
        </p:blipFill>
        <p:spPr bwMode="auto">
          <a:xfrm rot="10800000" flipV="1">
            <a:off x="2643174" y="3357562"/>
            <a:ext cx="2654199" cy="306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394</TotalTime>
  <Words>794</Words>
  <Application>Microsoft Office PowerPoint</Application>
  <PresentationFormat>Экран (4:3)</PresentationFormat>
  <Paragraphs>64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Презентация  </vt:lpstr>
      <vt:lpstr>«Люди, научившиеся наблюдениям и опытам, приобретают способность сами ставить вопросы и получать на них фактические ответы, оказываясь на более высоком умственном и нравственном уровне в сравнении с теми, кто такой школы не прошёл.»  К.Е.Тимирязев.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               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Творческая презентация</dc:title>
  <dc:creator>user</dc:creator>
  <cp:lastModifiedBy>user</cp:lastModifiedBy>
  <cp:revision>42</cp:revision>
  <dcterms:created xsi:type="dcterms:W3CDTF">2021-04-21T12:59:35Z</dcterms:created>
  <dcterms:modified xsi:type="dcterms:W3CDTF">2021-06-06T17:20:39Z</dcterms:modified>
</cp:coreProperties>
</file>