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5" r:id="rId3"/>
    <p:sldId id="272" r:id="rId4"/>
    <p:sldId id="273" r:id="rId5"/>
    <p:sldId id="274" r:id="rId6"/>
    <p:sldId id="269" r:id="rId7"/>
    <p:sldId id="275" r:id="rId8"/>
    <p:sldId id="261" r:id="rId9"/>
    <p:sldId id="263" r:id="rId10"/>
    <p:sldId id="264" r:id="rId11"/>
    <p:sldId id="266" r:id="rId12"/>
    <p:sldId id="27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669A6-20FC-4D30-9F2D-8FF54A213DB5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47A88-0467-4EB5-87B7-F0C7EC9762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91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749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7142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6178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569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4. Готовые</a:t>
            </a:r>
            <a:r>
              <a:rPr lang="ru-RU" baseline="0" dirty="0" smtClean="0"/>
              <a:t> лепестки собрать на одну нить, сформировав цветок.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426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500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</a:t>
            </a:r>
            <a:r>
              <a:rPr lang="ru-RU" baseline="0" dirty="0" smtClean="0"/>
              <a:t> ГОРЖУСЬ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47A88-0467-4EB5-87B7-F0C7EC97622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729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 descr="C:\Users\User\Desktop\1 создание шаблонов\9 мая\0_5b4c1_7d05c4be_XXL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43010"/>
          <a:stretch>
            <a:fillRect/>
          </a:stretch>
        </p:blipFill>
        <p:spPr bwMode="auto">
          <a:xfrm>
            <a:off x="1115616" y="1052736"/>
            <a:ext cx="5688632" cy="3096344"/>
          </a:xfrm>
          <a:prstGeom prst="roundRect">
            <a:avLst/>
          </a:prstGeom>
          <a:noFill/>
          <a:ln w="762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628800"/>
            <a:ext cx="5040560" cy="1470025"/>
          </a:xfrm>
        </p:spPr>
        <p:txBody>
          <a:bodyPr>
            <a:noAutofit/>
          </a:bodyPr>
          <a:lstStyle>
            <a:lvl1pPr>
              <a:defRPr sz="660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3992488" cy="12736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C:\Users\User\Desktop\1 создание шаблонов\9 мая\0_5b462_4f149ac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661248"/>
            <a:ext cx="8820472" cy="11746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5" descr="C:\Users\User\Desktop\1 создание шаблонов\9 мая\0_5b42e_2bbfad5_L.png"/>
          <p:cNvPicPr>
            <a:picLocks noChangeAspect="1" noChangeArrowheads="1"/>
          </p:cNvPicPr>
          <p:nvPr/>
        </p:nvPicPr>
        <p:blipFill>
          <a:blip r:embed="rId4" cstate="print"/>
          <a:srcRect l="84776" r="3129"/>
          <a:stretch>
            <a:fillRect/>
          </a:stretch>
        </p:blipFill>
        <p:spPr bwMode="auto">
          <a:xfrm>
            <a:off x="0" y="0"/>
            <a:ext cx="467544" cy="6858000"/>
          </a:xfrm>
          <a:prstGeom prst="rect">
            <a:avLst/>
          </a:prstGeom>
          <a:noFill/>
        </p:spPr>
      </p:pic>
      <p:pic>
        <p:nvPicPr>
          <p:cNvPr id="9" name="Picture 4" descr="C:\Users\User\Desktop\1 создание шаблонов\9 мая\0_5b4e4_c960b2ef_XL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300192" y="4077072"/>
            <a:ext cx="2267744" cy="19888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 descr="C:\Users\User\Desktop\1 создание шаблонов\9 мая\0_5b49a_83fca6cd_L.png"/>
          <p:cNvPicPr>
            <a:picLocks noChangeAspect="1" noChangeArrowheads="1"/>
          </p:cNvPicPr>
          <p:nvPr/>
        </p:nvPicPr>
        <p:blipFill>
          <a:blip r:embed="rId6" cstate="print"/>
          <a:srcRect l="8666" t="3107" r="9435" b="26990"/>
          <a:stretch>
            <a:fillRect/>
          </a:stretch>
        </p:blipFill>
        <p:spPr bwMode="auto">
          <a:xfrm>
            <a:off x="5508104" y="4365104"/>
            <a:ext cx="1411357" cy="1944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4" descr="http://img01.chitalnya.ru/upload2/691/70130241522565478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43307"/>
            <a:ext cx="2123728" cy="20175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260648"/>
            <a:ext cx="8424936" cy="6192688"/>
          </a:xfrm>
          <a:prstGeom prst="rect">
            <a:avLst/>
          </a:prstGeom>
          <a:solidFill>
            <a:schemeClr val="bg1">
              <a:alpha val="65000"/>
            </a:schemeClr>
          </a:solidFill>
          <a:ln w="101600" cap="rnd">
            <a:noFill/>
            <a:beve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3F3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3" descr="C:\Users\User\Desktop\1 создание шаблонов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0" y="5405226"/>
            <a:ext cx="2267744" cy="1452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772400" cy="1362075"/>
          </a:xfrm>
        </p:spPr>
        <p:txBody>
          <a:bodyPr anchor="t">
            <a:normAutofit/>
          </a:bodyPr>
          <a:lstStyle>
            <a:lvl1pPr algn="l">
              <a:defRPr sz="4800" b="1" cap="all">
                <a:solidFill>
                  <a:srgbClr val="FFFF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2420888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" descr="C:\Users\User\Desktop\1 создание шаблонов\9 мая\0_5b462_4f149ac5_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661248"/>
            <a:ext cx="8820472" cy="11746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5" descr="C:\Users\User\Desktop\1 создание шаблонов\9 мая\0_5b42e_2bbfad5_L.png"/>
          <p:cNvPicPr>
            <a:picLocks noChangeAspect="1" noChangeArrowheads="1"/>
          </p:cNvPicPr>
          <p:nvPr/>
        </p:nvPicPr>
        <p:blipFill>
          <a:blip r:embed="rId3" cstate="print"/>
          <a:srcRect l="84776" r="3129"/>
          <a:stretch>
            <a:fillRect/>
          </a:stretch>
        </p:blipFill>
        <p:spPr bwMode="auto">
          <a:xfrm>
            <a:off x="0" y="0"/>
            <a:ext cx="467544" cy="6858000"/>
          </a:xfrm>
          <a:prstGeom prst="rect">
            <a:avLst/>
          </a:prstGeom>
          <a:noFill/>
        </p:spPr>
      </p:pic>
      <p:pic>
        <p:nvPicPr>
          <p:cNvPr id="11" name="Picture 4" descr="http://img01.chitalnya.ru/upload2/691/70130241522565478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861048"/>
            <a:ext cx="2123728" cy="20175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Picture 6" descr="http://1.bp.blogspot.com/-blhBrehpzng/URpItTTT8AI/AAAAAAAAEos/xogFcCT7mXQ/s320/0_4a1d2_bc400bc5_L.png"/>
          <p:cNvPicPr>
            <a:picLocks noChangeAspect="1" noChangeArrowheads="1"/>
          </p:cNvPicPr>
          <p:nvPr/>
        </p:nvPicPr>
        <p:blipFill>
          <a:blip r:embed="rId5" cstate="print"/>
          <a:srcRect l="7412" t="17969" r="5494" b="13749"/>
          <a:stretch>
            <a:fillRect/>
          </a:stretch>
        </p:blipFill>
        <p:spPr bwMode="auto">
          <a:xfrm>
            <a:off x="5940152" y="5229200"/>
            <a:ext cx="3384376" cy="13681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60648"/>
            <a:ext cx="8424936" cy="6192688"/>
          </a:xfrm>
          <a:prstGeom prst="rect">
            <a:avLst/>
          </a:prstGeom>
          <a:solidFill>
            <a:schemeClr val="bg1">
              <a:alpha val="65000"/>
            </a:schemeClr>
          </a:solidFill>
          <a:ln w="101600" cap="rnd">
            <a:noFill/>
            <a:beve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3" descr="C:\Users\User\Desktop\1 создание шаблонов\9 мая\0_5b4e3_416ae184_XXL.pn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0" y="5405226"/>
            <a:ext cx="2267744" cy="1452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C:\Users\User\Desktop\1 создание шаблонов\9 мая\0_5b462_4f149ac5_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661248"/>
            <a:ext cx="8820472" cy="11746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5" descr="C:\Users\User\Desktop\1 создание шаблонов\9 мая\0_5b42e_2bbfad5_L.png"/>
          <p:cNvPicPr>
            <a:picLocks noChangeAspect="1" noChangeArrowheads="1"/>
          </p:cNvPicPr>
          <p:nvPr/>
        </p:nvPicPr>
        <p:blipFill>
          <a:blip r:embed="rId3" cstate="print"/>
          <a:srcRect l="84776" r="3129"/>
          <a:stretch>
            <a:fillRect/>
          </a:stretch>
        </p:blipFill>
        <p:spPr bwMode="auto">
          <a:xfrm>
            <a:off x="0" y="0"/>
            <a:ext cx="467544" cy="6858000"/>
          </a:xfrm>
          <a:prstGeom prst="rect">
            <a:avLst/>
          </a:prstGeom>
          <a:noFill/>
        </p:spPr>
      </p:pic>
      <p:pic>
        <p:nvPicPr>
          <p:cNvPr id="9" name="Picture 4" descr="http://img01.chitalnya.ru/upload2/691/70130241522565478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3861048"/>
            <a:ext cx="2123728" cy="20175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6" descr="http://1.bp.blogspot.com/-blhBrehpzng/URpItTTT8AI/AAAAAAAAEos/xogFcCT7mXQ/s320/0_4a1d2_bc400bc5_L.png"/>
          <p:cNvPicPr>
            <a:picLocks noChangeAspect="1" noChangeArrowheads="1"/>
          </p:cNvPicPr>
          <p:nvPr/>
        </p:nvPicPr>
        <p:blipFill>
          <a:blip r:embed="rId5" cstate="print"/>
          <a:srcRect l="7412" t="17969" r="5494" b="13749"/>
          <a:stretch>
            <a:fillRect/>
          </a:stretch>
        </p:blipFill>
        <p:spPr bwMode="auto">
          <a:xfrm>
            <a:off x="5940152" y="5229200"/>
            <a:ext cx="3384376" cy="13681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 descr="C:\Users\User\Desktop\1 создание шаблонов\9 мая\0_5b462_4f149ac5_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661248"/>
            <a:ext cx="8820472" cy="11746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5" descr="C:\Users\User\Desktop\1 создание шаблонов\9 мая\0_5b42e_2bbfad5_L.png"/>
          <p:cNvPicPr>
            <a:picLocks noChangeAspect="1" noChangeArrowheads="1"/>
          </p:cNvPicPr>
          <p:nvPr/>
        </p:nvPicPr>
        <p:blipFill>
          <a:blip r:embed="rId3" cstate="print"/>
          <a:srcRect l="84776" r="3129"/>
          <a:stretch>
            <a:fillRect/>
          </a:stretch>
        </p:blipFill>
        <p:spPr bwMode="auto">
          <a:xfrm>
            <a:off x="0" y="0"/>
            <a:ext cx="467544" cy="6858000"/>
          </a:xfrm>
          <a:prstGeom prst="rect">
            <a:avLst/>
          </a:prstGeom>
          <a:noFill/>
        </p:spPr>
      </p:pic>
      <p:pic>
        <p:nvPicPr>
          <p:cNvPr id="8" name="Picture 4" descr="http://img01.chitalnya.ru/upload2/691/70130241522565478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085184"/>
            <a:ext cx="1593143" cy="15134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6" descr="http://1.bp.blogspot.com/-blhBrehpzng/URpItTTT8AI/AAAAAAAAEos/xogFcCT7mXQ/s320/0_4a1d2_bc400bc5_L.png"/>
          <p:cNvPicPr>
            <a:picLocks noChangeAspect="1" noChangeArrowheads="1"/>
          </p:cNvPicPr>
          <p:nvPr/>
        </p:nvPicPr>
        <p:blipFill>
          <a:blip r:embed="rId5" cstate="print"/>
          <a:srcRect l="7412" t="17969" r="5494" b="13749"/>
          <a:stretch>
            <a:fillRect/>
          </a:stretch>
        </p:blipFill>
        <p:spPr bwMode="auto">
          <a:xfrm rot="21134325">
            <a:off x="6050962" y="5436783"/>
            <a:ext cx="3024336" cy="122260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99E8-9534-4425-82B1-5BDBE23EEC4E}" type="datetimeFigureOut">
              <a:rPr lang="ru-RU" smtClean="0"/>
              <a:pPr/>
              <a:t>30.04.2021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DFCC2-B969-4F2B-BAE9-7E46B0A51A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5814392" cy="2571768"/>
          </a:xfrm>
        </p:spPr>
        <p:txBody>
          <a:bodyPr/>
          <a:lstStyle/>
          <a:p>
            <a:r>
              <a:rPr lang="ru-RU" sz="5400" dirty="0" smtClean="0">
                <a:solidFill>
                  <a:schemeClr val="tx1"/>
                </a:solidFill>
              </a:rPr>
              <a:t>Мастер-класс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«Символ Победы»</a:t>
            </a:r>
            <a:br>
              <a:rPr lang="ru-RU" sz="5400" dirty="0" smtClean="0"/>
            </a:br>
            <a:r>
              <a:rPr lang="ru-RU" sz="2400" dirty="0" smtClean="0">
                <a:solidFill>
                  <a:schemeClr val="tx1"/>
                </a:solidFill>
              </a:rPr>
              <a:t>Брошь из георгиевской ленточки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653136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МКДОУ «</a:t>
            </a:r>
            <a:r>
              <a:rPr lang="ru-RU" sz="2000" b="1" dirty="0"/>
              <a:t>Детский сад №3 п. Теплое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Тепло-Огаревский район Тульская область</a:t>
            </a:r>
            <a:endParaRPr lang="ru-RU" sz="2000" b="1" dirty="0"/>
          </a:p>
          <a:p>
            <a:r>
              <a:rPr lang="ru-RU" sz="2000" b="1" smtClean="0"/>
              <a:t>Воспитатель Игнатова </a:t>
            </a:r>
            <a:r>
              <a:rPr lang="ru-RU" sz="2000" b="1" dirty="0" smtClean="0"/>
              <a:t>Алла Михайловна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1" t="11150" r="16401" b="31100"/>
          <a:stretch/>
        </p:blipFill>
        <p:spPr>
          <a:xfrm rot="16200000">
            <a:off x="287524" y="224644"/>
            <a:ext cx="4320480" cy="396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3" y="116632"/>
            <a:ext cx="607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3.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16632"/>
            <a:ext cx="4464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3. Создаем 5 лепестков будущего цветка. В случае с дошкольниками-это предварительный этап, выполняемый взрослыми.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51" t="9051" r="14300" b="10100"/>
          <a:stretch/>
        </p:blipFill>
        <p:spPr>
          <a:xfrm rot="16200000">
            <a:off x="5038649" y="2060848"/>
            <a:ext cx="3531198" cy="46085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3" y="4437114"/>
            <a:ext cx="39604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4. Готовые лепестки собрать на одну нить, сформировав цветок.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2780928"/>
            <a:ext cx="576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4.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19" t="5715" r="8572" b="5703"/>
          <a:stretch/>
        </p:blipFill>
        <p:spPr>
          <a:xfrm rot="16200000">
            <a:off x="631304" y="-112169"/>
            <a:ext cx="3056857" cy="33843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9952" y="18864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5. Получившийся цветок пришиваем к нижней части броши.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81784"/>
            <a:ext cx="540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5.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7450" t="21796" r="40491" b="31100"/>
          <a:stretch/>
        </p:blipFill>
        <p:spPr>
          <a:xfrm rot="10800000">
            <a:off x="3395959" y="3108449"/>
            <a:ext cx="2764372" cy="309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9051" t="10101" r="12201" b="11150"/>
          <a:stretch/>
        </p:blipFill>
        <p:spPr>
          <a:xfrm rot="16200000">
            <a:off x="463412" y="3095263"/>
            <a:ext cx="3096000" cy="309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39952" y="1573636"/>
            <a:ext cx="40830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6. Украсить центр </a:t>
            </a:r>
            <a:r>
              <a:rPr lang="ru-RU" sz="2800" b="1" dirty="0" smtClean="0">
                <a:solidFill>
                  <a:schemeClr val="bg1"/>
                </a:solidFill>
              </a:rPr>
              <a:t>броши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приклеив бусины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Наша лента готова!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0" t="30050" r="30050" b="20600"/>
          <a:stretch/>
        </p:blipFill>
        <p:spPr>
          <a:xfrm rot="16200000">
            <a:off x="6048000" y="3127858"/>
            <a:ext cx="3096000" cy="3096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45776" y="3189631"/>
            <a:ext cx="540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63379" r="70"/>
          <a:stretch/>
        </p:blipFill>
        <p:spPr>
          <a:xfrm>
            <a:off x="1835696" y="4327182"/>
            <a:ext cx="7200000" cy="2295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192048"/>
            <a:ext cx="7200000" cy="4135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9287" t="2750" r="19288" b="9051"/>
          <a:stretch/>
        </p:blipFill>
        <p:spPr>
          <a:xfrm>
            <a:off x="46863" y="763910"/>
            <a:ext cx="1918499" cy="23762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5813" y="3059480"/>
            <a:ext cx="1428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Я </a:t>
            </a:r>
            <a:r>
              <a:rPr lang="ru-RU" sz="2000" b="1" dirty="0">
                <a:solidFill>
                  <a:schemeClr val="bg1"/>
                </a:solidFill>
              </a:rPr>
              <a:t>ПОМНЮ!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4591" y="3482047"/>
            <a:ext cx="15090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dirty="0" smtClean="0">
              <a:solidFill>
                <a:schemeClr val="bg1"/>
              </a:solidFill>
            </a:endParaRP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Я </a:t>
            </a:r>
            <a:r>
              <a:rPr lang="ru-RU" sz="2000" b="1" dirty="0">
                <a:solidFill>
                  <a:schemeClr val="bg1"/>
                </a:solidFill>
              </a:rPr>
              <a:t>ГОРЖУСЬ!</a:t>
            </a:r>
          </a:p>
        </p:txBody>
      </p:sp>
    </p:spTree>
    <p:extLst>
      <p:ext uri="{BB962C8B-B14F-4D97-AF65-F5344CB8AC3E}">
        <p14:creationId xmlns="" xmlns:p14="http://schemas.microsoft.com/office/powerpoint/2010/main" val="31204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24133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384" t="3800" r="1777" b="1701"/>
          <a:stretch/>
        </p:blipFill>
        <p:spPr>
          <a:xfrm>
            <a:off x="421600" y="0"/>
            <a:ext cx="87098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36207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Георгиевская лента – </a:t>
            </a:r>
            <a:r>
              <a:rPr lang="ru-RU" sz="2800" dirty="0" smtClean="0">
                <a:solidFill>
                  <a:schemeClr val="bg1"/>
                </a:solidFill>
              </a:rPr>
              <a:t> это лента от ордена </a:t>
            </a:r>
            <a:r>
              <a:rPr lang="ru-RU" sz="2800" dirty="0">
                <a:solidFill>
                  <a:schemeClr val="bg1"/>
                </a:solidFill>
              </a:rPr>
              <a:t>св. Георгия, утверждённого в начале 18-ого века как орден за доблесть, проявленную в реальном бою. Со временем георгиевская лента стала употребляться и более широко  - появились Георгиевские петлицы, штандарты, трубы и т.д. Георгиевская лента и орден св. Георгия были вновь утверждены как символы воинской чести и доблести в 1992 году.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581128"/>
            <a:ext cx="3888432" cy="109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400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  Георгиевские </a:t>
            </a:r>
            <a:r>
              <a:rPr lang="ru-RU" sz="3200" dirty="0">
                <a:solidFill>
                  <a:schemeClr val="bg1"/>
                </a:solidFill>
              </a:rPr>
              <a:t>ленты занимают наиболее почетное место в ряду многочисленных коллективных наград (отличий) частей Российской армии.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   Георгиевские </a:t>
            </a:r>
            <a:r>
              <a:rPr lang="ru-RU" sz="3200" dirty="0">
                <a:solidFill>
                  <a:schemeClr val="bg1"/>
                </a:solidFill>
              </a:rPr>
              <a:t>ленты занимают наиболее почетное место в ряду многочисленных коллективных наград (отличий) частей Российской армии.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11157"/>
          <a:stretch/>
        </p:blipFill>
        <p:spPr>
          <a:xfrm>
            <a:off x="539552" y="3789041"/>
            <a:ext cx="1800200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805798"/>
            <a:ext cx="1766769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7864" y="3790393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0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Цвета ленты — чёрный и жёлто-оранжевый — означают «дым и пламя» и являются знаком личной доблести солдата на поле боя.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117610"/>
            <a:ext cx="4896544" cy="1378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06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52928" cy="3082354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</a:rPr>
              <a:t>Акция «Георгиевская ленточка» начала своё существование в 2005 году и была приурочена к 60-летию Великой победы. За </a:t>
            </a:r>
            <a:r>
              <a:rPr lang="ru-RU" sz="3200" dirty="0" smtClean="0">
                <a:solidFill>
                  <a:schemeClr val="bg1"/>
                </a:solidFill>
              </a:rPr>
              <a:t>16 </a:t>
            </a:r>
            <a:r>
              <a:rPr lang="ru-RU" sz="3200" dirty="0">
                <a:solidFill>
                  <a:schemeClr val="bg1"/>
                </a:solidFill>
              </a:rPr>
              <a:t>лет акция набрала беспрецедентные обороты</a:t>
            </a:r>
            <a:r>
              <a:rPr lang="ru-RU" sz="4400" dirty="0">
                <a:solidFill>
                  <a:schemeClr val="bg1"/>
                </a:solidFill>
              </a:rPr>
              <a:t>. </a:t>
            </a:r>
            <a:br>
              <a:rPr lang="ru-RU" sz="4400" dirty="0">
                <a:solidFill>
                  <a:schemeClr val="bg1"/>
                </a:solidFill>
              </a:rPr>
            </a:b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852936"/>
            <a:ext cx="5178152" cy="3449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53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0"/>
            <a:ext cx="6246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В канун празднования Дня Победы и дни проведения акции каждый участник надевает себе на лацкан одежды, </a:t>
            </a:r>
            <a:r>
              <a:rPr lang="ru-RU" sz="3200" b="1" dirty="0" smtClean="0">
                <a:solidFill>
                  <a:schemeClr val="bg1"/>
                </a:solidFill>
              </a:rPr>
              <a:t>руку </a:t>
            </a:r>
            <a:r>
              <a:rPr lang="ru-RU" sz="3200" b="1" dirty="0">
                <a:solidFill>
                  <a:schemeClr val="bg1"/>
                </a:solidFill>
              </a:rPr>
              <a:t>или антенну </a:t>
            </a:r>
            <a:r>
              <a:rPr lang="ru-RU" sz="3200" b="1" dirty="0" smtClean="0">
                <a:solidFill>
                  <a:schemeClr val="bg1"/>
                </a:solidFill>
              </a:rPr>
              <a:t>автомобиля. </a:t>
            </a:r>
            <a:r>
              <a:rPr lang="ru-RU" sz="3200" b="1" dirty="0">
                <a:solidFill>
                  <a:schemeClr val="bg1"/>
                </a:solidFill>
              </a:rPr>
              <a:t>Георгиевскую ленточку в знак памяти о героическом прошлом, выражая уважение к ветеранам, отдавая дань памяти павшим на поле боя, благодарность людям, отдавшим всё для фронта в годы Великой отечественной войны.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1091" b="78485" l="21758" r="6890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1" t="30922" r="31100" b="21352"/>
          <a:stretch/>
        </p:blipFill>
        <p:spPr>
          <a:xfrm rot="16200000">
            <a:off x="6506824" y="702089"/>
            <a:ext cx="2592288" cy="214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260648"/>
            <a:ext cx="3736592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43204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   "</a:t>
            </a:r>
            <a:r>
              <a:rPr lang="ru-RU" sz="2400" b="1" i="1" dirty="0">
                <a:solidFill>
                  <a:schemeClr val="bg1"/>
                </a:solidFill>
              </a:rPr>
              <a:t>Конечно, она пропагандирует, чтобы помнили, знали правду об этой войне, не верили фальсификаторам истории, которые стараются сейчас все это исказить", - говорит ветеран Великой Отечественной войны М. </a:t>
            </a:r>
            <a:r>
              <a:rPr lang="ru-RU" sz="2400" b="1" i="1" dirty="0" err="1">
                <a:solidFill>
                  <a:schemeClr val="bg1"/>
                </a:solidFill>
              </a:rPr>
              <a:t>Шахраманов</a:t>
            </a:r>
            <a:r>
              <a:rPr lang="ru-RU" sz="2400" b="1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Эта </a:t>
            </a:r>
            <a:r>
              <a:rPr lang="ru-RU" sz="2400" b="1" dirty="0">
                <a:solidFill>
                  <a:schemeClr val="bg1"/>
                </a:solidFill>
              </a:rPr>
              <a:t>память – верьте, люди,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   всей </a:t>
            </a:r>
            <a:r>
              <a:rPr lang="ru-RU" sz="2400" b="1" dirty="0">
                <a:solidFill>
                  <a:schemeClr val="bg1"/>
                </a:solidFill>
              </a:rPr>
              <a:t>земле нужна…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   Если </a:t>
            </a:r>
            <a:r>
              <a:rPr lang="ru-RU" sz="2400" b="1" dirty="0">
                <a:solidFill>
                  <a:schemeClr val="bg1"/>
                </a:solidFill>
              </a:rPr>
              <a:t>мы войну забудем,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      вновь </a:t>
            </a:r>
            <a:r>
              <a:rPr lang="ru-RU" sz="2400" b="1" dirty="0">
                <a:solidFill>
                  <a:schemeClr val="bg1"/>
                </a:solidFill>
              </a:rPr>
              <a:t>придет война.</a:t>
            </a: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449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362075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6977" t="5348" r="16707" b="4807"/>
          <a:stretch/>
        </p:blipFill>
        <p:spPr bwMode="auto">
          <a:xfrm rot="16200000">
            <a:off x="5462793" y="-180199"/>
            <a:ext cx="3501007" cy="386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90946" y="0"/>
            <a:ext cx="435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 преддверии великого праздника нашей страны — Дня Победы, предлагаю вашему вниманию мастер-класс по изготовлению броши из георгиевской ленты.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132856"/>
            <a:ext cx="6120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chemeClr val="bg1"/>
                </a:solidFill>
              </a:rPr>
              <a:t>Для изготовления броши нам </a:t>
            </a:r>
            <a:endParaRPr lang="ru-RU" sz="2400" u="sng" dirty="0" smtClean="0">
              <a:solidFill>
                <a:schemeClr val="bg1"/>
              </a:solidFill>
            </a:endParaRPr>
          </a:p>
          <a:p>
            <a:r>
              <a:rPr lang="ru-RU" sz="2400" u="sng" dirty="0" smtClean="0">
                <a:solidFill>
                  <a:schemeClr val="bg1"/>
                </a:solidFill>
              </a:rPr>
              <a:t>понадобятся следующие </a:t>
            </a:r>
            <a:r>
              <a:rPr lang="ru-RU" sz="2400" u="sng" dirty="0">
                <a:solidFill>
                  <a:schemeClr val="bg1"/>
                </a:solidFill>
              </a:rPr>
              <a:t>материалы </a:t>
            </a:r>
            <a:endParaRPr lang="ru-RU" sz="2400" u="sng" dirty="0" smtClean="0">
              <a:solidFill>
                <a:schemeClr val="bg1"/>
              </a:solidFill>
            </a:endParaRPr>
          </a:p>
          <a:p>
            <a:r>
              <a:rPr lang="ru-RU" sz="2400" u="sng" dirty="0" smtClean="0">
                <a:solidFill>
                  <a:schemeClr val="bg1"/>
                </a:solidFill>
              </a:rPr>
              <a:t>и </a:t>
            </a:r>
            <a:r>
              <a:rPr lang="ru-RU" sz="2400" u="sng" dirty="0">
                <a:solidFill>
                  <a:schemeClr val="bg1"/>
                </a:solidFill>
              </a:rPr>
              <a:t>инструменты: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Георгиевская ленточка, ножницы, катушка</a:t>
            </a:r>
          </a:p>
          <a:p>
            <a:r>
              <a:rPr lang="ru-RU" sz="2400" dirty="0">
                <a:solidFill>
                  <a:schemeClr val="bg1"/>
                </a:solidFill>
              </a:rPr>
              <a:t>ч</a:t>
            </a:r>
            <a:r>
              <a:rPr lang="ru-RU" sz="2400" dirty="0" smtClean="0">
                <a:solidFill>
                  <a:schemeClr val="bg1"/>
                </a:solidFill>
              </a:rPr>
              <a:t>ерных ниток, иголка с широким ушком,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Ножницы, булавка-основа для броши,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клей </a:t>
            </a:r>
            <a:r>
              <a:rPr lang="ru-RU" sz="2400" dirty="0">
                <a:solidFill>
                  <a:schemeClr val="bg1"/>
                </a:solidFill>
              </a:rPr>
              <a:t>«Момент</a:t>
            </a:r>
            <a:r>
              <a:rPr lang="ru-RU" sz="2400" dirty="0" smtClean="0">
                <a:solidFill>
                  <a:schemeClr val="bg1"/>
                </a:solidFill>
              </a:rPr>
              <a:t>», крупные бусины</a:t>
            </a:r>
            <a:r>
              <a:rPr lang="ru-RU" sz="2400" dirty="0">
                <a:solidFill>
                  <a:schemeClr val="bg1"/>
                </a:solidFill>
              </a:rPr>
              <a:t>. На подготовительном этапе потребуется свеча, для оплавления кончиков ленты.</a:t>
            </a:r>
          </a:p>
          <a:p>
            <a:r>
              <a:rPr lang="ru-RU" sz="2400" dirty="0">
                <a:solidFill>
                  <a:schemeClr val="bg1"/>
                </a:solidFill>
              </a:rPr>
              <a:t>(Выполняется взрослым, в целях безопасности детей).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3158" t="5716" r="14475" b="6256"/>
          <a:stretch/>
        </p:blipFill>
        <p:spPr bwMode="auto">
          <a:xfrm rot="16200000">
            <a:off x="1082799" y="1150838"/>
            <a:ext cx="308571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67544" y="260649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</a:rPr>
              <a:t>. Ленту </a:t>
            </a:r>
            <a:r>
              <a:rPr lang="ru-RU" sz="2400" b="1" dirty="0">
                <a:solidFill>
                  <a:schemeClr val="bg1"/>
                </a:solidFill>
              </a:rPr>
              <a:t>необходимо разрезать на 6 частей: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5 частей длинной 6см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</a:rPr>
              <a:t>а 1часть-16 </a:t>
            </a:r>
            <a:r>
              <a:rPr lang="ru-RU" sz="2400" b="1" dirty="0">
                <a:solidFill>
                  <a:schemeClr val="bg1"/>
                </a:solidFill>
              </a:rPr>
              <a:t>см.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5656" y="0"/>
            <a:ext cx="4270417" cy="39770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8024" y="404664"/>
            <a:ext cx="540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2.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5656" y="2014974"/>
            <a:ext cx="577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/>
              <a:t>1.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5655" y="4941168"/>
            <a:ext cx="6914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2. Сложить длинную деталь уголком, и пришить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с изнаночной стороны булавку-основу для броши.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 на бежевом фон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 на бежевом фоне</Template>
  <TotalTime>300</TotalTime>
  <Words>466</Words>
  <Application>Microsoft Office PowerPoint</Application>
  <PresentationFormat>Экран (4:3)</PresentationFormat>
  <Paragraphs>53</Paragraphs>
  <Slides>13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9 мая на бежевом фоне</vt:lpstr>
      <vt:lpstr>Мастер-класс «Символ Победы» Брошь из георгиевской ленточки</vt:lpstr>
      <vt:lpstr> Георгиевская лента –  это лента от ордена св. Георгия, утверждённого в начале 18-ого века как орден за доблесть, проявленную в реальном бою. Со временем георгиевская лента стала употребляться и более широко  - появились Георгиевские петлицы, штандарты, трубы и т.д. Георгиевская лента и орден св. Георгия были вновь утверждены как символы воинской чести и доблести в 1992 году. </vt:lpstr>
      <vt:lpstr>   Георгиевские ленты занимают наиболее почетное место в ряду многочисленных коллективных наград (отличий) частей Российской армии.    Георгиевские ленты занимают наиболее почетное место в ряду многочисленных коллективных наград (отличий) частей Российской армии.  </vt:lpstr>
      <vt:lpstr>Цвета ленты — чёрный и жёлто-оранжевый — означают «дым и пламя» и являются знаком личной доблести солдата на поле боя.</vt:lpstr>
      <vt:lpstr>Акция «Георгиевская ленточка» начала своё существование в 2005 году и была приурочена к 60-летию Великой победы. За 16 лет акция набрала беспрецедентные обороты.  </vt:lpstr>
      <vt:lpstr>Слайд 6</vt:lpstr>
      <vt:lpstr>Слайд 7</vt:lpstr>
      <vt:lpstr>    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31</cp:revision>
  <dcterms:created xsi:type="dcterms:W3CDTF">2014-04-14T18:27:41Z</dcterms:created>
  <dcterms:modified xsi:type="dcterms:W3CDTF">2021-04-30T10:53:05Z</dcterms:modified>
</cp:coreProperties>
</file>