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62" r:id="rId3"/>
    <p:sldId id="258" r:id="rId4"/>
    <p:sldId id="259" r:id="rId5"/>
    <p:sldId id="260" r:id="rId6"/>
    <p:sldId id="261" r:id="rId7"/>
    <p:sldId id="263" r:id="rId8"/>
    <p:sldId id="264" r:id="rId9"/>
    <p:sldId id="265" r:id="rId10"/>
    <p:sldId id="266" r:id="rId11"/>
    <p:sldId id="267"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66" d="100"/>
          <a:sy n="66" d="100"/>
        </p:scale>
        <p:origin x="-668"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913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65600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1893468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08791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3740616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09627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2992291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3313730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42140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352405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437078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3910118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953013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3793030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2229743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109954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ACE413-A1C6-4968-BE75-9A945F1499BE}" type="datetimeFigureOut">
              <a:rPr lang="ru-RU" smtClean="0"/>
              <a:pPr/>
              <a:t>20.04.2021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7D2B573-01DC-42A6-BCBD-A4F32399D41A}" type="slidenum">
              <a:rPr lang="ru-RU" smtClean="0"/>
              <a:pPr/>
              <a:t>‹#›</a:t>
            </a:fld>
            <a:endParaRPr lang="ru-RU"/>
          </a:p>
        </p:txBody>
      </p:sp>
    </p:spTree>
    <p:extLst>
      <p:ext uri="{BB962C8B-B14F-4D97-AF65-F5344CB8AC3E}">
        <p14:creationId xmlns:p14="http://schemas.microsoft.com/office/powerpoint/2010/main" val="101266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EACE413-A1C6-4968-BE75-9A945F1499BE}" type="datetimeFigureOut">
              <a:rPr lang="ru-RU" smtClean="0"/>
              <a:pPr/>
              <a:t>20.04.2021</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7D2B573-01DC-42A6-BCBD-A4F32399D41A}" type="slidenum">
              <a:rPr lang="ru-RU" smtClean="0"/>
              <a:pPr/>
              <a:t>‹#›</a:t>
            </a:fld>
            <a:endParaRPr lang="ru-RU"/>
          </a:p>
        </p:txBody>
      </p:sp>
    </p:spTree>
    <p:extLst>
      <p:ext uri="{BB962C8B-B14F-4D97-AF65-F5344CB8AC3E}">
        <p14:creationId xmlns:p14="http://schemas.microsoft.com/office/powerpoint/2010/main" val="248367967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latin typeface="Times New Roman" panose="02020603050405020304" pitchFamily="18" charset="0"/>
                <a:cs typeface="Times New Roman" panose="02020603050405020304" pitchFamily="18" charset="0"/>
              </a:rPr>
              <a:t>Человек начинается с детства</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r>
              <a:rPr lang="ru-RU" sz="4000" dirty="0" smtClean="0">
                <a:latin typeface="Times New Roman" panose="02020603050405020304" pitchFamily="18" charset="0"/>
                <a:cs typeface="Times New Roman" panose="02020603050405020304" pitchFamily="18" charset="0"/>
              </a:rPr>
              <a:t>Воспитывать доброту</a:t>
            </a:r>
            <a:endParaRPr lang="ru-RU" sz="4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21381" y="5632704"/>
            <a:ext cx="3590223" cy="923330"/>
          </a:xfrm>
          <a:prstGeom prst="rect">
            <a:avLst/>
          </a:prstGeom>
          <a:noFill/>
        </p:spPr>
        <p:txBody>
          <a:bodyPr wrap="square" rtlCol="0">
            <a:spAutoFit/>
          </a:bodyPr>
          <a:lstStyle/>
          <a:p>
            <a:r>
              <a:rPr lang="ru-RU" dirty="0" smtClean="0"/>
              <a:t>Подготовили воспитатели:</a:t>
            </a:r>
          </a:p>
          <a:p>
            <a:r>
              <a:rPr lang="ru-RU" dirty="0" smtClean="0"/>
              <a:t>Михайлова А.Н.</a:t>
            </a:r>
          </a:p>
          <a:p>
            <a:r>
              <a:rPr lang="ru-RU" dirty="0" smtClean="0"/>
              <a:t>Евстратова О.С.</a:t>
            </a:r>
            <a:endParaRPr lang="ru-RU" dirty="0"/>
          </a:p>
        </p:txBody>
      </p:sp>
    </p:spTree>
    <p:extLst>
      <p:ext uri="{BB962C8B-B14F-4D97-AF65-F5344CB8AC3E}">
        <p14:creationId xmlns:p14="http://schemas.microsoft.com/office/powerpoint/2010/main" val="171713169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873666" y="514928"/>
            <a:ext cx="8911937" cy="3760004"/>
          </a:xfrm>
          <a:prstGeom prst="rect">
            <a:avLst/>
          </a:prstGeom>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Дополнением к нашей памятке могут быть следующие правила, принципы, заповеди разумного воспитания, сформулированные </a:t>
            </a:r>
            <a:r>
              <a:rPr lang="ru-RU" sz="2000" dirty="0" err="1"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А.Толстых</a:t>
            </a: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Никогда не воспитывайте в плохом настроении.</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Ясно определите, что вы хотите от ребенка (и объясните ему это), а также узнайте, что он думает по этому поводу.</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Предоставьте ребенку самостоятельность, не контролируйте каждый его шаг.</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Оценивайте поступок, а не личность. Сущность человека и его отдельный поступки – не одно и тоже.</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Дайте ребенку ощутить (улыбнитесь, прикоснитесь), что сочувствуете ему, верите в него, несмотря на его оплошность.</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560"/>
              </a:lnSpc>
              <a:spcAft>
                <a:spcPts val="600"/>
              </a:spcAft>
            </a:pPr>
            <a:r>
              <a:rPr lang="ru-RU" dirty="0" smtClean="0">
                <a:solidFill>
                  <a:srgbClr val="010214"/>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0286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78348" y="711002"/>
            <a:ext cx="8499764" cy="5236177"/>
          </a:xfrm>
          <a:prstGeom prst="rect">
            <a:avLst/>
          </a:prstGeom>
        </p:spPr>
        <p:txBody>
          <a:bodyPr wrap="square">
            <a:spAutoFit/>
          </a:bodyPr>
          <a:lstStyle/>
          <a:p>
            <a:pPr>
              <a:spcAft>
                <a:spcPts val="600"/>
              </a:spcAft>
            </a:pP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Как без весеннего тепла,</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Не могут жить цветы,</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Так человек не может жить,</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Мой друг, без доброты.</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От доброты, от доброты,</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Становится светлей.</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Всем, кто в беде, не пожалей</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Тепла души своей.</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Доброта</a:t>
            </a:r>
            <a:r>
              <a:rPr lang="ru-RU"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начинается  с  детства.</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262301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9991" y="2567998"/>
            <a:ext cx="10515600" cy="1325563"/>
          </a:xfrm>
        </p:spPr>
        <p:txBody>
          <a:bodyPr/>
          <a:lstStyle/>
          <a:p>
            <a:pPr algn="ctr"/>
            <a:r>
              <a:rPr lang="ru-RU" b="1" i="1" dirty="0" smtClean="0">
                <a:latin typeface="Times New Roman" panose="02020603050405020304" pitchFamily="18" charset="0"/>
                <a:cs typeface="Times New Roman" panose="02020603050405020304" pitchFamily="18" charset="0"/>
              </a:rPr>
              <a:t>Спасибо за внимание</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16289"/>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74173" y="1662545"/>
            <a:ext cx="184731" cy="369332"/>
          </a:xfrm>
          <a:prstGeom prst="rect">
            <a:avLst/>
          </a:prstGeom>
          <a:noFill/>
        </p:spPr>
        <p:txBody>
          <a:bodyPr wrap="square" rtlCol="0">
            <a:spAutoFit/>
          </a:bodyPr>
          <a:lstStyle/>
          <a:p>
            <a:endParaRPr lang="ru-RU" dirty="0"/>
          </a:p>
        </p:txBody>
      </p:sp>
      <p:sp>
        <p:nvSpPr>
          <p:cNvPr id="3" name="TextBox 2"/>
          <p:cNvSpPr txBox="1"/>
          <p:nvPr/>
        </p:nvSpPr>
        <p:spPr>
          <a:xfrm>
            <a:off x="1326573" y="1814945"/>
            <a:ext cx="184731" cy="369332"/>
          </a:xfrm>
          <a:prstGeom prst="rect">
            <a:avLst/>
          </a:prstGeom>
          <a:noFill/>
        </p:spPr>
        <p:txBody>
          <a:bodyPr wrap="square" rtlCol="0">
            <a:spAutoFit/>
          </a:bodyPr>
          <a:lstStyle/>
          <a:p>
            <a:endParaRPr lang="ru-RU" dirty="0"/>
          </a:p>
        </p:txBody>
      </p:sp>
      <p:sp>
        <p:nvSpPr>
          <p:cNvPr id="5" name="Прямоугольник 4"/>
          <p:cNvSpPr/>
          <p:nvPr/>
        </p:nvSpPr>
        <p:spPr>
          <a:xfrm>
            <a:off x="652688" y="812106"/>
            <a:ext cx="9507681" cy="2375009"/>
          </a:xfrm>
          <a:prstGeom prst="rect">
            <a:avLst/>
          </a:prstGeom>
        </p:spPr>
        <p:txBody>
          <a:bodyPr wrap="square">
            <a:spAutoFit/>
          </a:bodyPr>
          <a:lstStyle/>
          <a:p>
            <a:pPr>
              <a:spcAft>
                <a:spcPts val="600"/>
              </a:spcAft>
            </a:pPr>
            <a:r>
              <a:rPr lang="ru-RU" sz="2000" b="1" dirty="0" smtClean="0">
                <a:solidFill>
                  <a:srgbClr val="010214"/>
                </a:solidFill>
                <a:effectLst/>
                <a:latin typeface="Times New Roman" panose="02020603050405020304" pitchFamily="18" charset="0"/>
                <a:ea typeface="Times New Roman" panose="02020603050405020304" pitchFamily="18" charset="0"/>
              </a:rPr>
              <a:t>Доброта  - это отзывчивость, душевное расположение к людям, стремление делать добро другим.</a:t>
            </a:r>
            <a:endParaRPr lang="ru-RU" sz="2000" b="1" dirty="0" smtClean="0">
              <a:effectLst/>
              <a:latin typeface="Times New Roman" panose="02020603050405020304" pitchFamily="18" charset="0"/>
              <a:ea typeface="Times New Roman" panose="02020603050405020304" pitchFamily="18" charset="0"/>
            </a:endParaRPr>
          </a:p>
          <a:p>
            <a:pPr>
              <a:spcAft>
                <a:spcPts val="600"/>
              </a:spcAft>
            </a:pPr>
            <a:r>
              <a:rPr lang="ru-RU" sz="2000" b="1" dirty="0" smtClean="0">
                <a:solidFill>
                  <a:srgbClr val="010214"/>
                </a:solidFill>
                <a:effectLst/>
                <a:latin typeface="Times New Roman" panose="02020603050405020304" pitchFamily="18" charset="0"/>
                <a:ea typeface="Times New Roman" panose="02020603050405020304" pitchFamily="18" charset="0"/>
              </a:rPr>
              <a:t>  </a:t>
            </a:r>
            <a:endParaRPr lang="ru-RU" sz="2000" b="1" dirty="0" smtClean="0">
              <a:effectLst/>
              <a:latin typeface="Times New Roman" panose="02020603050405020304" pitchFamily="18" charset="0"/>
              <a:ea typeface="Times New Roman" panose="02020603050405020304" pitchFamily="18" charset="0"/>
            </a:endParaRPr>
          </a:p>
          <a:p>
            <a:pPr>
              <a:spcAft>
                <a:spcPts val="600"/>
              </a:spcAft>
            </a:pPr>
            <a:r>
              <a:rPr lang="ru-RU" sz="2000" b="1" dirty="0" smtClean="0">
                <a:solidFill>
                  <a:srgbClr val="010214"/>
                </a:solidFill>
                <a:effectLst/>
                <a:latin typeface="Times New Roman" panose="02020603050405020304" pitchFamily="18" charset="0"/>
                <a:ea typeface="Times New Roman" panose="02020603050405020304" pitchFamily="18" charset="0"/>
              </a:rPr>
              <a:t>Дети правильно понимают, что такое доброта, но не всегда, к сожалению, их поступки бывают добрыми. И наша задача состоит в том, чтобы воспитывать у них с раннего детства потребность совершать добрые поступки.</a:t>
            </a:r>
            <a:endParaRPr lang="ru-RU" sz="2000" b="1" dirty="0" smtClean="0">
              <a:effectLst/>
              <a:latin typeface="Times New Roman" panose="02020603050405020304" pitchFamily="18" charset="0"/>
              <a:ea typeface="Times New Roman" panose="02020603050405020304" pitchFamily="18" charset="0"/>
            </a:endParaRPr>
          </a:p>
          <a:p>
            <a:pPr>
              <a:lnSpc>
                <a:spcPts val="1560"/>
              </a:lnSpc>
              <a:spcAft>
                <a:spcPts val="600"/>
              </a:spcAft>
            </a:pPr>
            <a:r>
              <a:rPr lang="ru-RU" b="1" dirty="0" smtClean="0">
                <a:solidFill>
                  <a:srgbClr val="010214"/>
                </a:solidFill>
                <a:effectLst/>
                <a:latin typeface="Times New Roman" panose="02020603050405020304" pitchFamily="18" charset="0"/>
                <a:ea typeface="Times New Roman" panose="02020603050405020304" pitchFamily="18" charset="0"/>
              </a:rPr>
              <a:t> </a:t>
            </a:r>
            <a:endParaRPr lang="ru-RU"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68343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5068" y="695750"/>
            <a:ext cx="10460182" cy="2385268"/>
          </a:xfrm>
          <a:prstGeom prst="rect">
            <a:avLst/>
          </a:prstGeom>
        </p:spPr>
        <p:txBody>
          <a:bodyPr wrap="square">
            <a:spAutoFit/>
          </a:bodyPr>
          <a:lstStyle/>
          <a:p>
            <a:pPr>
              <a:spcAft>
                <a:spcPts val="600"/>
              </a:spcAft>
            </a:pPr>
            <a:r>
              <a:rPr lang="ru-RU" sz="2000" dirty="0">
                <a:solidFill>
                  <a:srgbClr val="010214"/>
                </a:solidFill>
                <a:latin typeface="Times New Roman" panose="02020603050405020304" pitchFamily="18" charset="0"/>
                <a:ea typeface="Times New Roman" panose="02020603050405020304" pitchFamily="18" charset="0"/>
              </a:rPr>
              <a:t>Д</a:t>
            </a:r>
            <a:r>
              <a:rPr lang="ru-RU" sz="2000" dirty="0" smtClean="0">
                <a:solidFill>
                  <a:srgbClr val="010214"/>
                </a:solidFill>
                <a:effectLst/>
                <a:latin typeface="Times New Roman" panose="02020603050405020304" pitchFamily="18" charset="0"/>
                <a:ea typeface="Times New Roman" panose="02020603050405020304" pitchFamily="18" charset="0"/>
              </a:rPr>
              <a:t>оброта, честность, отзывчивость, щедрость, дружелюбие, справедливость и т.д.). Все это мы хотим видеть в наших детях, но не всегда получаем желаемые результаты. В одних и тех же случаях наши дети ведут себя по-разному. Одни заботливы, чутки, готовы прийти на помощь другу, успокоить его, пожалеть. Другие равнодушны, эгоистичны. Таких детей трогает лишь то, что касается их лично. Третьи агрессивны, могут ударить, отнять игрушку</a:t>
            </a:r>
            <a:r>
              <a:rPr lang="ru-RU" sz="3200" dirty="0" smtClean="0">
                <a:solidFill>
                  <a:srgbClr val="010214"/>
                </a:solidFill>
                <a:effectLst/>
                <a:latin typeface="Times New Roman" panose="02020603050405020304" pitchFamily="18" charset="0"/>
                <a:ea typeface="Times New Roman" panose="02020603050405020304" pitchFamily="18" charset="0"/>
              </a:rPr>
              <a:t> .</a:t>
            </a:r>
          </a:p>
          <a:p>
            <a:pPr>
              <a:spcAft>
                <a:spcPts val="600"/>
              </a:spcAft>
            </a:pP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283914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703396" y="580841"/>
            <a:ext cx="10058400" cy="4478149"/>
          </a:xfrm>
          <a:prstGeom prst="rect">
            <a:avLst/>
          </a:prstGeom>
          <a:blipFill>
            <a:blip r:embed="rId2" cstate="print"/>
            <a:tile tx="0" ty="0" sx="100000" sy="100000" flip="none" algn="tl"/>
          </a:blipFill>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В воспитании доброты приоритет за семьей. Человек начинается с детства. В детский сад приходят разные дети: эгоистичные, избалованные, себялюбивые и открытые, простые, любящие все живое.</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smtClean="0">
                <a:solidFill>
                  <a:srgbClr val="010214"/>
                </a:solidFill>
                <a:effectLst/>
                <a:latin typeface="Times New Roman" panose="02020603050405020304" pitchFamily="18" charset="0"/>
                <a:ea typeface="Calibri" panose="020F0502020204030204" pitchFamily="34" charset="0"/>
                <a:cs typeface="Times New Roman" panose="02020603050405020304" pitchFamily="18" charset="0"/>
              </a:rPr>
              <a:t>Одним из важнейших условий успешного нравственного развития ребенка является создание взрослыми здоровой, доброжелательной обстановки вокруг него. Доверие взрослых, забота, поддержка способствуют положительному, эмоциональному развитию ребенка. Если же ребенок совершил проступок, нужно обязательно объяснить ему, в чем заключается проступок и почему так себя вести нельзя. Если сам взрослый чуть что срывается на крик, более того, шлепает и бьет ребенка, вряд ли ребенок поймет, что драться не хорошо. Массу положительных эмоций дают детям семейные праздники, а так же совместная деятельность со взрослыми. Тогда ребенок чувствует , что живет в счастливой ,дружной  семье.</a:t>
            </a:r>
          </a:p>
          <a:p>
            <a:endParaRPr lang="ru-RU" sz="2000" dirty="0" smtClean="0">
              <a:solidFill>
                <a:srgbClr val="010214"/>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80484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1787" y="454050"/>
            <a:ext cx="10692245" cy="5863144"/>
          </a:xfrm>
          <a:prstGeom prst="rect">
            <a:avLst/>
          </a:prstGeom>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Есть мнение, что если ребенок  любим и обласкан родителями и близкими, то он не может быть жестоким. Однако, на самом деле это далеко не так. Чрезмерная любовь может воспитать в ребенке эгоиста…</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С детских лет родители прививают своему чаду мнение, что он самый, самый, самый. В результате, он начинает считать себя лучше других детей, а, значит, все окружающие должны подчиняться ему и только ему.</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Родители должны помнить, что умеренная строгость, справедливость в оценке действий своего малыша, требовательность не только не причиняет ему вреда, но и принесут пользу.</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В каждом ребенке, впрочем, как и во взрослом человеке живет потребность в подтверждении собственной значимости. И задача родителей и близких научить ребенка использовать ощущение своего превосходства во благо, а не во зло.</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Если Вы хотите, чтобы ваш малыш вырос добрым и сострадающим другим людям человеком, купите ему какое-нибудь животное. Заботясь о питомце, ребенок поймет, что есть существа, которые нуждаются в его заботе, доброте и внимании. Читайте ребенку народные сказки, в которых добро всегда побеждает зло, а сильные всегда помогают слабым.</a:t>
            </a:r>
          </a:p>
          <a:p>
            <a:pPr>
              <a:lnSpc>
                <a:spcPts val="1560"/>
              </a:lnSpc>
              <a:spcAft>
                <a:spcPts val="600"/>
              </a:spcAft>
            </a:pPr>
            <a:endParaRPr lang="ru-RU" sz="1600"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smtClean="0">
              <a:effectLst/>
              <a:latin typeface="Times New Roman" panose="02020603050405020304" pitchFamily="18" charset="0"/>
              <a:ea typeface="Times New Roman" panose="02020603050405020304" pitchFamily="18" charset="0"/>
            </a:endParaRPr>
          </a:p>
          <a:p>
            <a:pPr>
              <a:lnSpc>
                <a:spcPts val="1560"/>
              </a:lnSpc>
              <a:spcAft>
                <a:spcPts val="600"/>
              </a:spcAft>
            </a:pPr>
            <a:r>
              <a:rPr lang="ru-RU" dirty="0" smtClean="0">
                <a:solidFill>
                  <a:srgbClr val="010214"/>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69074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1077745" y="254898"/>
            <a:ext cx="8427027" cy="5298886"/>
          </a:xfrm>
          <a:prstGeom prst="rect">
            <a:avLst/>
          </a:prstGeom>
        </p:spPr>
        <p:txBody>
          <a:bodyPr wrap="square">
            <a:spAutoFit/>
          </a:bodyPr>
          <a:lstStyle/>
          <a:p>
            <a:pPr>
              <a:lnSpc>
                <a:spcPts val="1560"/>
              </a:lnSpc>
              <a:spcAft>
                <a:spcPts val="600"/>
              </a:spcAft>
            </a:pPr>
            <a:endParaRPr lang="ru-RU"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dirty="0">
              <a:solidFill>
                <a:srgbClr val="010214"/>
              </a:solidFill>
              <a:latin typeface="Times New Roman" panose="02020603050405020304" pitchFamily="18" charset="0"/>
              <a:ea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Также с ребенком нужно поговорить на тему о детях, которые страдают какими-либо физическими недостатками. Нужно объяснить ребенку, что такие дети ни в коем случае не могут быть предметом насмешек и травли. Наоборот, таким детям следует помогать и давать им возможность участвовать в играх наравне со всеми.</a:t>
            </a:r>
          </a:p>
          <a:p>
            <a:pPr>
              <a:lnSpc>
                <a:spcPts val="1560"/>
              </a:lnSpc>
              <a:spcAft>
                <a:spcPts val="600"/>
              </a:spcAft>
            </a:pPr>
            <a:endParaRPr lang="ru-RU" sz="1600"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a:solidFill>
                <a:srgbClr val="010214"/>
              </a:solidFill>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smtClean="0">
              <a:solidFill>
                <a:srgbClr val="010214"/>
              </a:solidFill>
              <a:effectLst/>
              <a:latin typeface="Times New Roman" panose="02020603050405020304" pitchFamily="18" charset="0"/>
              <a:ea typeface="Times New Roman" panose="02020603050405020304" pitchFamily="18" charset="0"/>
            </a:endParaRPr>
          </a:p>
          <a:p>
            <a:pPr>
              <a:lnSpc>
                <a:spcPts val="1560"/>
              </a:lnSpc>
              <a:spcAft>
                <a:spcPts val="600"/>
              </a:spcAft>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68344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0615" y="380387"/>
            <a:ext cx="7384472" cy="5555367"/>
          </a:xfrm>
          <a:prstGeom prst="rect">
            <a:avLst/>
          </a:prstGeom>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Если Вы хотите, чтобы в будущем Ваши дети заботились о вас, приучайте их к выполнению домашних забот с раннего возраста. Это тоже своего рода проявление заботы со стороны ребенка о своих близких. Приученный с детства помогать своим близким ребенок сохранит эту привычку на всю жизнь.</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С раннего детства необходимо учить детей делиться с товарищами игрушками, а когда им дарят сладости, приучать их угощать всех членов семьи, товарищей.</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Нужно учить детей делать приятное людям. В семье должна быть создана атмосфера взаимного внимания и заботы друг о друге.</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Если в квартире есть </a:t>
            </a:r>
            <a:r>
              <a:rPr lang="ru-RU" sz="2000" dirty="0" smtClean="0">
                <a:solidFill>
                  <a:srgbClr val="01021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пожилые люди, нужно учить детей проявлять внимание к ним, помогать им делать что-то по дому.</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96080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358833" y="459754"/>
            <a:ext cx="9185563" cy="5709255"/>
          </a:xfrm>
          <a:prstGeom prst="rect">
            <a:avLst/>
          </a:prstGeom>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Ребенку, порой, тоже бывает сложно сказать, поступить “правильно”, что называется совершить добрый поступок. Особенно, если дома постоянно говорят: “Давай сдачу”.</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Хочется </a:t>
            </a:r>
            <a:r>
              <a:rPr lang="ru-RU" sz="2000" dirty="0" smtClean="0">
                <a:solidFill>
                  <a:srgbClr val="010214"/>
                </a:solidFill>
                <a:latin typeface="Times New Roman" panose="02020603050405020304" pitchFamily="18" charset="0"/>
                <a:ea typeface="Times New Roman" panose="02020603050405020304" pitchFamily="18" charset="0"/>
                <a:cs typeface="Times New Roman" panose="02020603050405020304" pitchFamily="18" charset="0"/>
              </a:rPr>
              <a:t>сказать </a:t>
            </a: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что об этом говорят психологи.</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Учить давать сдачи - это не учить защищаться, а учить быть агрессивным и недоброжелательным, что останется на всю жизнь . Ни в коем случае нельзя учить ребёнка давать сдачи, наоборот надо закреплять те черты врождённые, которые есть у ребёнка на данный момент- доброжелательность.</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Уча давать сдачи можно научить лишь агрессии и недоверию к другим людям.</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Ведь часто у нас бывает, что не успел ребенок родиться, первое чему учат - давать в глаз. А потом все удивляются, почему наши дети такие злые и неблагодарные:</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Очень грустно, что так много родителей в основе воспитания держат агрессию.</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72590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9130" y="505359"/>
            <a:ext cx="8551718" cy="3990836"/>
          </a:xfrm>
          <a:prstGeom prst="rect">
            <a:avLst/>
          </a:prstGeom>
        </p:spPr>
        <p:txBody>
          <a:bodyPr wrap="square">
            <a:spAutoFit/>
          </a:bodyPr>
          <a:lstStyle/>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Мы сейчас немало говорим , размышляем о воспитании в детях доброты. А теперь попробуем обобщить </a:t>
            </a:r>
            <a:r>
              <a:rPr lang="ru-RU" sz="2000" dirty="0" smtClean="0">
                <a:solidFill>
                  <a:srgbClr val="010214"/>
                </a:solidFill>
                <a:latin typeface="Times New Roman" panose="02020603050405020304" pitchFamily="18" charset="0"/>
                <a:ea typeface="Times New Roman" panose="02020603050405020304" pitchFamily="18" charset="0"/>
                <a:cs typeface="Times New Roman" panose="02020603050405020304" pitchFamily="18" charset="0"/>
              </a:rPr>
              <a:t>наши </a:t>
            </a: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мысли.</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У </a:t>
            </a:r>
            <a:r>
              <a:rPr lang="ru-RU" sz="2000" dirty="0" smtClean="0">
                <a:solidFill>
                  <a:srgbClr val="010214"/>
                </a:solidFill>
                <a:latin typeface="Times New Roman" panose="02020603050405020304" pitchFamily="18" charset="0"/>
                <a:ea typeface="Times New Roman" panose="02020603050405020304" pitchFamily="18" charset="0"/>
                <a:cs typeface="Times New Roman" panose="02020603050405020304" pitchFamily="18" charset="0"/>
              </a:rPr>
              <a:t>нас </a:t>
            </a: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 получиться своего рода памятка, кодекс о воспитании  доброты в детях.</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600"/>
              </a:spcAft>
            </a:pPr>
            <a:r>
              <a:rPr lang="ru-RU" sz="2000"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Доброта начинается с любви к природе и к людям.</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Как можно больше любви к ребенку, как можно больше требовательности к </a:t>
            </a:r>
            <a:r>
              <a:rPr lang="ru-RU" sz="2000" i="1" dirty="0" smtClean="0">
                <a:solidFill>
                  <a:srgbClr val="010214"/>
                </a:solidFill>
                <a:latin typeface="Times New Roman" panose="02020603050405020304" pitchFamily="18" charset="0"/>
                <a:ea typeface="Times New Roman" panose="02020603050405020304" pitchFamily="18" charset="0"/>
                <a:cs typeface="Times New Roman" panose="02020603050405020304" pitchFamily="18" charset="0"/>
              </a:rPr>
              <a:t>себе </a:t>
            </a: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Давайте делать доброе. Хорошие поступки. Дети учатся доброте у нас.</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Надо доставлять ребенку радость общения с нами.</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ru-RU" sz="2000" i="1" dirty="0" smtClean="0">
                <a:solidFill>
                  <a:srgbClr val="010214"/>
                </a:solidFill>
                <a:effectLst/>
                <a:latin typeface="Times New Roman" panose="02020603050405020304" pitchFamily="18" charset="0"/>
                <a:ea typeface="Times New Roman" panose="02020603050405020304" pitchFamily="18" charset="0"/>
                <a:cs typeface="Times New Roman" panose="02020603050405020304" pitchFamily="18" charset="0"/>
              </a:rPr>
              <a:t>Научимся владеть собой. Выдержка!</a:t>
            </a:r>
            <a:endPar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560"/>
              </a:lnSpc>
              <a:spcAft>
                <a:spcPts val="600"/>
              </a:spcAft>
            </a:pPr>
            <a:r>
              <a:rPr lang="ru-RU" dirty="0" smtClean="0">
                <a:solidFill>
                  <a:srgbClr val="010214"/>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601732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109</TotalTime>
  <Words>499</Words>
  <Application>Microsoft Office PowerPoint</Application>
  <PresentationFormat>Произвольный</PresentationFormat>
  <Paragraphs>81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Сектор</vt:lpstr>
      <vt:lpstr>Человек начинается с детства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Человек начинается с детства</dc:title>
  <dc:creator>HP21RUS</dc:creator>
  <cp:lastModifiedBy>Dom</cp:lastModifiedBy>
  <cp:revision>14</cp:revision>
  <dcterms:created xsi:type="dcterms:W3CDTF">2016-03-31T10:00:07Z</dcterms:created>
  <dcterms:modified xsi:type="dcterms:W3CDTF">2021-04-20T13:34:49Z</dcterms:modified>
</cp:coreProperties>
</file>