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9" r:id="rId8"/>
    <p:sldId id="260" r:id="rId9"/>
    <p:sldId id="261" r:id="rId10"/>
    <p:sldId id="262" r:id="rId11"/>
    <p:sldId id="263" r:id="rId12"/>
    <p:sldId id="265" r:id="rId13"/>
    <p:sldId id="270" r:id="rId14"/>
    <p:sldId id="274" r:id="rId15"/>
    <p:sldId id="275" r:id="rId16"/>
    <p:sldId id="276" r:id="rId17"/>
    <p:sldId id="278" r:id="rId18"/>
    <p:sldId id="277" r:id="rId19"/>
    <p:sldId id="279" r:id="rId20"/>
    <p:sldId id="273" r:id="rId21"/>
    <p:sldId id="271" r:id="rId22"/>
    <p:sldId id="272" r:id="rId23"/>
    <p:sldId id="26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24.11.2020</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8460432" cy="1988840"/>
          </a:xfrm>
        </p:spPr>
        <p:txBody>
          <a:bodyPr/>
          <a:lstStyle/>
          <a:p>
            <a:pPr algn="ctr"/>
            <a:r>
              <a:rPr lang="ru-RU" sz="4400" dirty="0" smtClean="0">
                <a:solidFill>
                  <a:srgbClr val="FF0000"/>
                </a:solidFill>
                <a:latin typeface="Times New Roman" pitchFamily="18" charset="0"/>
                <a:cs typeface="Times New Roman" pitchFamily="18" charset="0"/>
              </a:rPr>
              <a:t>Утренняя зарядка вместе с родителями.</a:t>
            </a:r>
            <a:br>
              <a:rPr lang="ru-RU" sz="4400" dirty="0" smtClean="0">
                <a:solidFill>
                  <a:srgbClr val="FF0000"/>
                </a:solidFill>
                <a:latin typeface="Times New Roman" pitchFamily="18" charset="0"/>
                <a:cs typeface="Times New Roman" pitchFamily="18" charset="0"/>
              </a:rPr>
            </a:br>
            <a:r>
              <a:rPr lang="ru-RU" sz="4400" dirty="0" smtClean="0">
                <a:solidFill>
                  <a:srgbClr val="FF0000"/>
                </a:solidFill>
                <a:latin typeface="Times New Roman" pitchFamily="18" charset="0"/>
                <a:cs typeface="Times New Roman" pitchFamily="18" charset="0"/>
              </a:rPr>
              <a:t>( в условиях самоизоляции)</a:t>
            </a:r>
            <a:endParaRPr lang="ru-RU" sz="44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355976" y="5914644"/>
            <a:ext cx="4087728" cy="913656"/>
          </a:xfrm>
        </p:spPr>
        <p:txBody>
          <a:bodyPr>
            <a:normAutofit/>
          </a:bodyPr>
          <a:lstStyle/>
          <a:p>
            <a:pPr algn="ctr"/>
            <a:r>
              <a:rPr lang="ru-RU" dirty="0" smtClean="0">
                <a:solidFill>
                  <a:schemeClr val="tx1"/>
                </a:solidFill>
              </a:rPr>
              <a:t>Подготовил воспитатель :</a:t>
            </a:r>
          </a:p>
          <a:p>
            <a:pPr algn="ctr"/>
            <a:r>
              <a:rPr lang="ru-RU" dirty="0" smtClean="0">
                <a:solidFill>
                  <a:schemeClr val="tx1"/>
                </a:solidFill>
              </a:rPr>
              <a:t>Мысик Светлана Николаевна</a:t>
            </a:r>
            <a:endParaRPr lang="ru-RU" dirty="0">
              <a:solidFill>
                <a:schemeClr val="tx1"/>
              </a:solidFill>
            </a:endParaRPr>
          </a:p>
        </p:txBody>
      </p:sp>
      <p:pic>
        <p:nvPicPr>
          <p:cNvPr id="21508" name="Picture 4" descr="http://ds29.detkin-club.ru/images/parents/gymnastics-summer-camp-1024x1024_5d4d2d47f3ac4_5e918411066d6.jpg"/>
          <p:cNvPicPr>
            <a:picLocks noChangeAspect="1" noChangeArrowheads="1"/>
          </p:cNvPicPr>
          <p:nvPr/>
        </p:nvPicPr>
        <p:blipFill>
          <a:blip r:embed="rId2" cstate="print"/>
          <a:srcRect/>
          <a:stretch>
            <a:fillRect/>
          </a:stretch>
        </p:blipFill>
        <p:spPr bwMode="auto">
          <a:xfrm flipH="1">
            <a:off x="251520" y="1844824"/>
            <a:ext cx="7920880" cy="3744416"/>
          </a:xfrm>
          <a:prstGeom prst="rect">
            <a:avLst/>
          </a:prstGeom>
          <a:noFill/>
        </p:spPr>
      </p:pic>
    </p:spTree>
    <p:extLst>
      <p:ext uri="{BB962C8B-B14F-4D97-AF65-F5344CB8AC3E}">
        <p14:creationId xmlns="" xmlns:p14="http://schemas.microsoft.com/office/powerpoint/2010/main" val="1900631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4. Упражнения для туловища</a:t>
            </a:r>
            <a:endParaRPr lang="ru-RU" dirty="0">
              <a:solidFill>
                <a:schemeClr val="tx1"/>
              </a:solidFill>
            </a:endParaRPr>
          </a:p>
        </p:txBody>
      </p:sp>
      <p:sp>
        <p:nvSpPr>
          <p:cNvPr id="3" name="Объект 2"/>
          <p:cNvSpPr>
            <a:spLocks noGrp="1"/>
          </p:cNvSpPr>
          <p:nvPr>
            <p:ph idx="1"/>
          </p:nvPr>
        </p:nvSpPr>
        <p:spPr>
          <a:xfrm>
            <a:off x="457200" y="1700808"/>
            <a:ext cx="3610744" cy="4699992"/>
          </a:xfrm>
        </p:spPr>
        <p:txBody>
          <a:bodyPr>
            <a:normAutofit/>
          </a:bodyPr>
          <a:lstStyle/>
          <a:p>
            <a:pPr marL="114300" indent="0">
              <a:buNone/>
            </a:pPr>
            <a:r>
              <a:rPr lang="ru-RU" dirty="0" smtClean="0"/>
              <a:t>«Спиралька» — занимаем исходное положение: ребенок стоит, расставив ноги на ширине плеч, руки на поясе. Поочередный поворот туловища в разные стороны, не отрывая ног от пола. Можно усложнить упражнение, добавив руку, тянущуюся в сторону поворота.</a:t>
            </a:r>
            <a:br>
              <a:rPr lang="ru-RU" dirty="0" smtClean="0"/>
            </a:br>
            <a:r>
              <a:rPr lang="ru-RU" dirty="0" smtClean="0"/>
              <a:t/>
            </a:r>
            <a:br>
              <a:rPr lang="ru-RU" dirty="0" smtClean="0"/>
            </a:br>
            <a:endParaRPr lang="ru-RU" dirty="0"/>
          </a:p>
        </p:txBody>
      </p:sp>
      <p:pic>
        <p:nvPicPr>
          <p:cNvPr id="10242" name="Picture 2" descr="https://ds05.infourok.ru/uploads/ex/0a1d/000d297c-8bc81241/hello_html_m78d96f0a.png"/>
          <p:cNvPicPr>
            <a:picLocks noChangeAspect="1" noChangeArrowheads="1"/>
          </p:cNvPicPr>
          <p:nvPr/>
        </p:nvPicPr>
        <p:blipFill>
          <a:blip r:embed="rId2" cstate="print"/>
          <a:srcRect/>
          <a:stretch>
            <a:fillRect/>
          </a:stretch>
        </p:blipFill>
        <p:spPr bwMode="auto">
          <a:xfrm>
            <a:off x="4427984" y="2996952"/>
            <a:ext cx="3985103" cy="3384376"/>
          </a:xfrm>
          <a:prstGeom prst="rect">
            <a:avLst/>
          </a:prstGeom>
          <a:noFill/>
        </p:spPr>
      </p:pic>
    </p:spTree>
    <p:extLst>
      <p:ext uri="{BB962C8B-B14F-4D97-AF65-F5344CB8AC3E}">
        <p14:creationId xmlns="" xmlns:p14="http://schemas.microsoft.com/office/powerpoint/2010/main" val="989026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5. «Растягиваемся»</a:t>
            </a:r>
            <a:endParaRPr lang="ru-RU" dirty="0">
              <a:solidFill>
                <a:schemeClr val="tx1"/>
              </a:solidFill>
            </a:endParaRPr>
          </a:p>
        </p:txBody>
      </p:sp>
      <p:sp>
        <p:nvSpPr>
          <p:cNvPr id="3" name="Объект 2"/>
          <p:cNvSpPr>
            <a:spLocks noGrp="1"/>
          </p:cNvSpPr>
          <p:nvPr>
            <p:ph idx="1"/>
          </p:nvPr>
        </p:nvSpPr>
        <p:spPr>
          <a:xfrm>
            <a:off x="457200" y="1628800"/>
            <a:ext cx="3898776" cy="4772000"/>
          </a:xfrm>
        </p:spPr>
        <p:txBody>
          <a:bodyPr/>
          <a:lstStyle/>
          <a:p>
            <a:pPr marL="114300" indent="0">
              <a:buNone/>
            </a:pPr>
            <a:r>
              <a:rPr lang="ru-RU" dirty="0" smtClean="0"/>
              <a:t>«Кошечка» — ребенок становится на четвереньки, голова опущена вниз. На вдох голова поднимается, тело максимально выгибается. На выдох возврат в исходное положение.  Мяукать разрешается! </a:t>
            </a:r>
            <a:br>
              <a:rPr lang="ru-RU" dirty="0" smtClean="0"/>
            </a:br>
            <a:r>
              <a:rPr lang="ru-RU" dirty="0" smtClean="0"/>
              <a:t/>
            </a:r>
            <a:br>
              <a:rPr lang="ru-RU" dirty="0" smtClean="0"/>
            </a:br>
            <a:endParaRPr lang="ru-RU" dirty="0"/>
          </a:p>
        </p:txBody>
      </p:sp>
      <p:pic>
        <p:nvPicPr>
          <p:cNvPr id="9218" name="Picture 2" descr="https://www.zigun.eu/im/GIF_small/ris-108%20untitled.gif"/>
          <p:cNvPicPr>
            <a:picLocks noChangeAspect="1" noChangeArrowheads="1"/>
          </p:cNvPicPr>
          <p:nvPr/>
        </p:nvPicPr>
        <p:blipFill>
          <a:blip r:embed="rId2" cstate="print"/>
          <a:srcRect/>
          <a:stretch>
            <a:fillRect/>
          </a:stretch>
        </p:blipFill>
        <p:spPr bwMode="auto">
          <a:xfrm>
            <a:off x="4932040" y="3645024"/>
            <a:ext cx="3362989" cy="2852936"/>
          </a:xfrm>
          <a:prstGeom prst="rect">
            <a:avLst/>
          </a:prstGeom>
          <a:noFill/>
        </p:spPr>
      </p:pic>
    </p:spTree>
    <p:extLst>
      <p:ext uri="{BB962C8B-B14F-4D97-AF65-F5344CB8AC3E}">
        <p14:creationId xmlns="" xmlns:p14="http://schemas.microsoft.com/office/powerpoint/2010/main" val="765218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6.«Прыжки Зайки»</a:t>
            </a:r>
            <a:endParaRPr lang="ru-RU" dirty="0">
              <a:solidFill>
                <a:schemeClr val="tx1"/>
              </a:solidFill>
            </a:endParaRPr>
          </a:p>
        </p:txBody>
      </p:sp>
      <p:sp>
        <p:nvSpPr>
          <p:cNvPr id="6" name="Прямоугольник 5"/>
          <p:cNvSpPr/>
          <p:nvPr/>
        </p:nvSpPr>
        <p:spPr>
          <a:xfrm>
            <a:off x="611560" y="1772816"/>
            <a:ext cx="6246440" cy="1631216"/>
          </a:xfrm>
          <a:prstGeom prst="rect">
            <a:avLst/>
          </a:prstGeom>
        </p:spPr>
        <p:txBody>
          <a:bodyPr wrap="square">
            <a:spAutoFit/>
          </a:bodyPr>
          <a:lstStyle/>
          <a:p>
            <a:r>
              <a:rPr lang="ru-RU" sz="2000" dirty="0" smtClean="0"/>
              <a:t>Исходное положение - дети стоят перед родителями спиной к ним, ноги вместе, вытянутые руки сомкнуты над головой. 1 – прыжком раздвинуть ноги на ширину плеч, руки в стороны, 2 - вернуться в исходное положение</a:t>
            </a:r>
            <a:r>
              <a:rPr lang="ru-RU" dirty="0" smtClean="0"/>
              <a:t>.</a:t>
            </a:r>
            <a:endParaRPr lang="ru-RU" dirty="0"/>
          </a:p>
        </p:txBody>
      </p:sp>
      <p:pic>
        <p:nvPicPr>
          <p:cNvPr id="8194" name="Picture 2" descr="https://student2.ru/images/kultura/g-tolyatti-ul-leningradskaya-28-307763-2.gif"/>
          <p:cNvPicPr>
            <a:picLocks noChangeAspect="1" noChangeArrowheads="1"/>
          </p:cNvPicPr>
          <p:nvPr/>
        </p:nvPicPr>
        <p:blipFill>
          <a:blip r:embed="rId2" cstate="print"/>
          <a:srcRect r="34" b="9281"/>
          <a:stretch>
            <a:fillRect/>
          </a:stretch>
        </p:blipFill>
        <p:spPr bwMode="auto">
          <a:xfrm>
            <a:off x="3275856" y="3573016"/>
            <a:ext cx="3456384" cy="2808312"/>
          </a:xfrm>
          <a:prstGeom prst="rect">
            <a:avLst/>
          </a:prstGeom>
          <a:noFill/>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solidFill>
                  <a:schemeClr val="tx1"/>
                </a:solidFill>
              </a:rPr>
              <a:t>Зарядка</a:t>
            </a: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1026" name="Picture 2"/>
          <p:cNvPicPr>
            <a:picLocks noChangeAspect="1" noChangeArrowheads="1"/>
          </p:cNvPicPr>
          <p:nvPr/>
        </p:nvPicPr>
        <p:blipFill>
          <a:blip r:embed="rId2" cstate="print"/>
          <a:srcRect/>
          <a:stretch>
            <a:fillRect/>
          </a:stretch>
        </p:blipFill>
        <p:spPr bwMode="auto">
          <a:xfrm>
            <a:off x="179512" y="1484784"/>
            <a:ext cx="2520280" cy="33603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3" cstate="print"/>
          <a:srcRect/>
          <a:stretch>
            <a:fillRect/>
          </a:stretch>
        </p:blipFill>
        <p:spPr bwMode="auto">
          <a:xfrm>
            <a:off x="6300192" y="404664"/>
            <a:ext cx="2630147" cy="35068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4" cstate="print"/>
          <a:srcRect/>
          <a:stretch>
            <a:fillRect/>
          </a:stretch>
        </p:blipFill>
        <p:spPr bwMode="auto">
          <a:xfrm>
            <a:off x="3131840" y="2204864"/>
            <a:ext cx="3061860" cy="4082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solidFill>
                  <a:schemeClr val="tx1"/>
                </a:solidFill>
              </a:rPr>
              <a:t>Зарядка</a:t>
            </a: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1026" name="Picture 2"/>
          <p:cNvPicPr>
            <a:picLocks noChangeAspect="1" noChangeArrowheads="1"/>
          </p:cNvPicPr>
          <p:nvPr/>
        </p:nvPicPr>
        <p:blipFill>
          <a:blip r:embed="rId2" cstate="print"/>
          <a:srcRect/>
          <a:stretch>
            <a:fillRect/>
          </a:stretch>
        </p:blipFill>
        <p:spPr bwMode="auto">
          <a:xfrm>
            <a:off x="251520" y="260648"/>
            <a:ext cx="2629812" cy="3506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3" cstate="print"/>
          <a:srcRect/>
          <a:stretch>
            <a:fillRect/>
          </a:stretch>
        </p:blipFill>
        <p:spPr bwMode="auto">
          <a:xfrm>
            <a:off x="6156176" y="188640"/>
            <a:ext cx="2809832" cy="37464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4" cstate="print"/>
          <a:srcRect/>
          <a:stretch>
            <a:fillRect/>
          </a:stretch>
        </p:blipFill>
        <p:spPr bwMode="auto">
          <a:xfrm>
            <a:off x="2987824" y="2564904"/>
            <a:ext cx="3003798" cy="40050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t>Зарядка</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2050" name="Picture 2"/>
          <p:cNvPicPr>
            <a:picLocks noChangeAspect="1" noChangeArrowheads="1"/>
          </p:cNvPicPr>
          <p:nvPr/>
        </p:nvPicPr>
        <p:blipFill>
          <a:blip r:embed="rId2" cstate="print"/>
          <a:srcRect/>
          <a:stretch>
            <a:fillRect/>
          </a:stretch>
        </p:blipFill>
        <p:spPr bwMode="auto">
          <a:xfrm>
            <a:off x="827584" y="1412776"/>
            <a:ext cx="2953941" cy="4697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p:cNvPicPr>
            <a:picLocks noChangeAspect="1" noChangeArrowheads="1"/>
          </p:cNvPicPr>
          <p:nvPr/>
        </p:nvPicPr>
        <p:blipFill>
          <a:blip r:embed="rId3" cstate="print"/>
          <a:srcRect/>
          <a:stretch>
            <a:fillRect/>
          </a:stretch>
        </p:blipFill>
        <p:spPr bwMode="auto">
          <a:xfrm>
            <a:off x="5436096" y="1484784"/>
            <a:ext cx="2562597" cy="47196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solidFill>
                  <a:schemeClr val="tx1"/>
                </a:solidFill>
              </a:rPr>
              <a:t>Зарядка</a:t>
            </a: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1026" name="Picture 2"/>
          <p:cNvPicPr>
            <a:picLocks noChangeAspect="1" noChangeArrowheads="1"/>
          </p:cNvPicPr>
          <p:nvPr/>
        </p:nvPicPr>
        <p:blipFill>
          <a:blip r:embed="rId2" cstate="print"/>
          <a:srcRect/>
          <a:stretch>
            <a:fillRect/>
          </a:stretch>
        </p:blipFill>
        <p:spPr bwMode="auto">
          <a:xfrm>
            <a:off x="179512" y="1364771"/>
            <a:ext cx="2463484" cy="32846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3" cstate="print"/>
          <a:srcRect/>
          <a:stretch>
            <a:fillRect/>
          </a:stretch>
        </p:blipFill>
        <p:spPr bwMode="auto">
          <a:xfrm>
            <a:off x="6372200" y="1268760"/>
            <a:ext cx="2538282" cy="33843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4" cstate="print"/>
          <a:srcRect/>
          <a:stretch>
            <a:fillRect/>
          </a:stretch>
        </p:blipFill>
        <p:spPr bwMode="auto">
          <a:xfrm>
            <a:off x="3203848" y="2204864"/>
            <a:ext cx="2931536" cy="39087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solidFill>
                  <a:schemeClr val="tx1"/>
                </a:solidFill>
              </a:rPr>
              <a:t>Зарядка</a:t>
            </a: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3077" name="Picture 5" descr="https://i.ytimg.com/vi/Zvy4WzNU2tA/maxresdefault.jpg"/>
          <p:cNvPicPr>
            <a:picLocks noChangeAspect="1" noChangeArrowheads="1"/>
          </p:cNvPicPr>
          <p:nvPr/>
        </p:nvPicPr>
        <p:blipFill>
          <a:blip r:embed="rId2" cstate="print"/>
          <a:srcRect/>
          <a:stretch>
            <a:fillRect/>
          </a:stretch>
        </p:blipFill>
        <p:spPr bwMode="auto">
          <a:xfrm>
            <a:off x="683568" y="2564904"/>
            <a:ext cx="3072341" cy="172819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463242" y="1772816"/>
            <a:ext cx="3637149" cy="48607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solidFill>
                  <a:schemeClr val="tx1"/>
                </a:solidFill>
              </a:rPr>
              <a:t>Зарядка</a:t>
            </a: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1026" name="Picture 2"/>
          <p:cNvPicPr>
            <a:picLocks noChangeAspect="1" noChangeArrowheads="1"/>
          </p:cNvPicPr>
          <p:nvPr/>
        </p:nvPicPr>
        <p:blipFill>
          <a:blip r:embed="rId2" cstate="print"/>
          <a:srcRect/>
          <a:stretch>
            <a:fillRect/>
          </a:stretch>
        </p:blipFill>
        <p:spPr bwMode="auto">
          <a:xfrm>
            <a:off x="251520" y="692696"/>
            <a:ext cx="2281883" cy="30425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3" cstate="print"/>
          <a:srcRect/>
          <a:stretch>
            <a:fillRect/>
          </a:stretch>
        </p:blipFill>
        <p:spPr bwMode="auto">
          <a:xfrm>
            <a:off x="6444208" y="188640"/>
            <a:ext cx="2497907" cy="33305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p:cNvPicPr>
            <a:picLocks noChangeAspect="1" noChangeArrowheads="1"/>
          </p:cNvPicPr>
          <p:nvPr/>
        </p:nvPicPr>
        <p:blipFill>
          <a:blip r:embed="rId4" cstate="print"/>
          <a:srcRect/>
          <a:stretch>
            <a:fillRect/>
          </a:stretch>
        </p:blipFill>
        <p:spPr bwMode="auto">
          <a:xfrm>
            <a:off x="3203848" y="2348880"/>
            <a:ext cx="2929955" cy="39066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5400" dirty="0" smtClean="0">
                <a:solidFill>
                  <a:schemeClr val="tx1"/>
                </a:solidFill>
              </a:rPr>
              <a:t>Зарядка</a:t>
            </a:r>
            <a:r>
              <a:rPr lang="ru-RU" sz="2000" dirty="0" smtClean="0">
                <a:solidFill>
                  <a:schemeClr val="tx1"/>
                </a:solidFill>
              </a:rPr>
              <a:t/>
            </a:r>
            <a:br>
              <a:rPr lang="ru-RU" sz="20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1400" dirty="0" smtClean="0"/>
              <a:t/>
            </a:r>
            <a:br>
              <a:rPr lang="ru-RU" sz="1400" dirty="0" smtClean="0"/>
            </a:br>
            <a:endParaRPr lang="ru-RU" sz="1400" dirty="0"/>
          </a:p>
        </p:txBody>
      </p:sp>
      <p:pic>
        <p:nvPicPr>
          <p:cNvPr id="2050" name="Picture 2"/>
          <p:cNvPicPr>
            <a:picLocks noChangeAspect="1" noChangeArrowheads="1"/>
          </p:cNvPicPr>
          <p:nvPr/>
        </p:nvPicPr>
        <p:blipFill>
          <a:blip r:embed="rId2" cstate="print"/>
          <a:srcRect/>
          <a:stretch>
            <a:fillRect/>
          </a:stretch>
        </p:blipFill>
        <p:spPr bwMode="auto">
          <a:xfrm>
            <a:off x="395536" y="1484784"/>
            <a:ext cx="3223878" cy="42985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p:cNvPicPr>
            <a:picLocks noChangeAspect="1" noChangeArrowheads="1"/>
          </p:cNvPicPr>
          <p:nvPr/>
        </p:nvPicPr>
        <p:blipFill>
          <a:blip r:embed="rId3" cstate="print"/>
          <a:srcRect/>
          <a:stretch>
            <a:fillRect/>
          </a:stretch>
        </p:blipFill>
        <p:spPr bwMode="auto">
          <a:xfrm>
            <a:off x="5148064" y="1820820"/>
            <a:ext cx="3098199" cy="41309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7620000" cy="4800600"/>
          </a:xfrm>
        </p:spPr>
        <p:txBody>
          <a:bodyPr>
            <a:noAutofit/>
          </a:bodyPr>
          <a:lstStyle/>
          <a:p>
            <a:pPr marL="114300" indent="0" algn="ctr">
              <a:buNone/>
            </a:pPr>
            <a:r>
              <a:rPr lang="ru-RU" b="1" dirty="0" smtClean="0">
                <a:solidFill>
                  <a:srgbClr val="FF0000"/>
                </a:solidFill>
              </a:rPr>
              <a:t>Уважаемые родители!</a:t>
            </a:r>
          </a:p>
          <a:p>
            <a:pPr marL="114300" indent="0" algn="ctr">
              <a:buNone/>
            </a:pPr>
            <a:r>
              <a:rPr lang="ru-RU" sz="2400" dirty="0" smtClean="0">
                <a:latin typeface="Times New Roman" pitchFamily="18" charset="0"/>
                <a:cs typeface="Times New Roman" pitchFamily="18" charset="0"/>
              </a:rPr>
              <a:t>Хочется напомнить Вам, что детям дошкольного возраста необходима физическая активность. </a:t>
            </a:r>
          </a:p>
          <a:p>
            <a:pPr marL="114300" indent="0" algn="ctr">
              <a:buNone/>
            </a:pPr>
            <a:r>
              <a:rPr lang="ru-RU" sz="2400" dirty="0" smtClean="0">
                <a:latin typeface="Times New Roman" pitchFamily="18" charset="0"/>
                <a:cs typeface="Times New Roman" pitchFamily="18" charset="0"/>
              </a:rPr>
              <a:t>Важнейшим  </a:t>
            </a:r>
            <a:r>
              <a:rPr lang="ru-RU" sz="2400" dirty="0">
                <a:latin typeface="Times New Roman" pitchFamily="18" charset="0"/>
                <a:cs typeface="Times New Roman" pitchFamily="18" charset="0"/>
              </a:rPr>
              <a:t>условием воспитания </a:t>
            </a:r>
            <a:r>
              <a:rPr lang="ru-RU" sz="2400" dirty="0" smtClean="0">
                <a:latin typeface="Times New Roman" pitchFamily="18" charset="0"/>
                <a:cs typeface="Times New Roman" pitchFamily="18" charset="0"/>
              </a:rPr>
              <a:t>здорового </a:t>
            </a:r>
            <a:r>
              <a:rPr lang="ru-RU" sz="2400" dirty="0">
                <a:latin typeface="Times New Roman" pitchFamily="18" charset="0"/>
                <a:cs typeface="Times New Roman" pitchFamily="18" charset="0"/>
              </a:rPr>
              <a:t>ребенка является двигательная активность, которая оказывает благоприятное </a:t>
            </a:r>
            <a:r>
              <a:rPr lang="ru-RU" sz="2400" dirty="0" smtClean="0">
                <a:latin typeface="Times New Roman" pitchFamily="18" charset="0"/>
                <a:cs typeface="Times New Roman" pitchFamily="18" charset="0"/>
              </a:rPr>
              <a:t>воздействие </a:t>
            </a:r>
            <a:r>
              <a:rPr lang="ru-RU" sz="2400" dirty="0">
                <a:latin typeface="Times New Roman" pitchFamily="18" charset="0"/>
                <a:cs typeface="Times New Roman" pitchFamily="18" charset="0"/>
              </a:rPr>
              <a:t>на формирующийся организм. Значимая роль в </a:t>
            </a:r>
            <a:r>
              <a:rPr lang="ru-RU" sz="2400" dirty="0" smtClean="0">
                <a:latin typeface="Times New Roman" pitchFamily="18" charset="0"/>
                <a:cs typeface="Times New Roman" pitchFamily="18" charset="0"/>
              </a:rPr>
              <a:t>формировании </a:t>
            </a:r>
            <a:r>
              <a:rPr lang="ru-RU" sz="2400" dirty="0">
                <a:latin typeface="Times New Roman" pitchFamily="18" charset="0"/>
                <a:cs typeface="Times New Roman" pitchFamily="18" charset="0"/>
              </a:rPr>
              <a:t>двигательной активности принадлежит взрослым</a:t>
            </a:r>
            <a:r>
              <a:rPr lang="ru-RU" sz="2400" dirty="0" smtClean="0">
                <a:latin typeface="Times New Roman" pitchFamily="18" charset="0"/>
                <a:cs typeface="Times New Roman" pitchFamily="18" charset="0"/>
              </a:rPr>
              <a:t>. </a:t>
            </a:r>
          </a:p>
          <a:p>
            <a:pPr marL="114300" indent="0" algn="ctr">
              <a:buNone/>
            </a:pPr>
            <a:r>
              <a:rPr lang="ru-RU" sz="2400" dirty="0" smtClean="0">
                <a:latin typeface="Times New Roman" pitchFamily="18" charset="0"/>
                <a:cs typeface="Times New Roman" pitchFamily="18" charset="0"/>
              </a:rPr>
              <a:t>Многое </a:t>
            </a:r>
            <a:r>
              <a:rPr lang="ru-RU" sz="2400" dirty="0">
                <a:latin typeface="Times New Roman" pitchFamily="18" charset="0"/>
                <a:cs typeface="Times New Roman" pitchFamily="18" charset="0"/>
              </a:rPr>
              <a:t>зависит  от создания рационального двигательного режима в семье, включающего организо­ванную и самостоятельную двигательную </a:t>
            </a:r>
            <a:r>
              <a:rPr lang="ru-RU" sz="2400" dirty="0" smtClean="0">
                <a:latin typeface="Times New Roman" pitchFamily="18" charset="0"/>
                <a:cs typeface="Times New Roman" pitchFamily="18" charset="0"/>
              </a:rPr>
              <a:t>деятельность</a:t>
            </a:r>
            <a:r>
              <a:rPr lang="ru-RU" sz="2400" dirty="0">
                <a:latin typeface="Times New Roman" pitchFamily="18" charset="0"/>
                <a:cs typeface="Times New Roman" pitchFamily="18" charset="0"/>
              </a:rPr>
              <a:t>. К организованной деятельности </a:t>
            </a:r>
            <a:r>
              <a:rPr lang="ru-RU" sz="2400" dirty="0" smtClean="0">
                <a:latin typeface="Times New Roman" pitchFamily="18" charset="0"/>
                <a:cs typeface="Times New Roman" pitchFamily="18" charset="0"/>
              </a:rPr>
              <a:t>относятся </a:t>
            </a:r>
            <a:r>
              <a:rPr lang="ru-RU" sz="2400" dirty="0">
                <a:latin typeface="Times New Roman" pitchFamily="18" charset="0"/>
                <a:cs typeface="Times New Roman" pitchFamily="18" charset="0"/>
              </a:rPr>
              <a:t>ежедневная утренняя гимнастика, </a:t>
            </a:r>
            <a:r>
              <a:rPr lang="ru-RU" sz="2400" dirty="0" smtClean="0">
                <a:latin typeface="Times New Roman" pitchFamily="18" charset="0"/>
                <a:cs typeface="Times New Roman" pitchFamily="18" charset="0"/>
              </a:rPr>
              <a:t>подвижные </a:t>
            </a:r>
            <a:r>
              <a:rPr lang="ru-RU" sz="2400" dirty="0">
                <a:latin typeface="Times New Roman" pitchFamily="18" charset="0"/>
                <a:cs typeface="Times New Roman" pitchFamily="18" charset="0"/>
              </a:rPr>
              <a:t>игры и физические упражнения на воздухе и в помещении, а также совместные с родителями прогулки на детской площадке, в парке, лесу.</a:t>
            </a:r>
          </a:p>
        </p:txBody>
      </p:sp>
    </p:spTree>
    <p:extLst>
      <p:ext uri="{BB962C8B-B14F-4D97-AF65-F5344CB8AC3E}">
        <p14:creationId xmlns="" xmlns:p14="http://schemas.microsoft.com/office/powerpoint/2010/main" val="3456476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Пока еще не придумано ничего более правильного для успешного начала дня, чем утренняя зарядка. Неважно, детская она или взрослая, польза ее очевидна. Спортивные или просто неравнодушные родители быстро смогут рассмотреть положительные изменения в своем малыше, сориентированном на здоровый образ жизни.</a:t>
            </a:r>
            <a:br>
              <a:rPr lang="ru-RU" sz="2000" dirty="0" smtClean="0">
                <a:solidFill>
                  <a:schemeClr val="tx1"/>
                </a:solidFill>
              </a:rPr>
            </a:br>
            <a:r>
              <a:rPr lang="ru-RU" sz="1400" dirty="0" smtClean="0"/>
              <a:t/>
            </a:r>
            <a:br>
              <a:rPr lang="ru-RU" sz="1400" dirty="0" smtClean="0"/>
            </a:br>
            <a:endParaRPr lang="ru-RU" sz="1400" dirty="0"/>
          </a:p>
        </p:txBody>
      </p:sp>
      <p:pic>
        <p:nvPicPr>
          <p:cNvPr id="7170" name="Picture 2" descr="https://ds04.infourok.ru/uploads/ex/09c8/0002673f-dc69cb8b/img7.jpg"/>
          <p:cNvPicPr>
            <a:picLocks noChangeAspect="1" noChangeArrowheads="1"/>
          </p:cNvPicPr>
          <p:nvPr/>
        </p:nvPicPr>
        <p:blipFill>
          <a:blip r:embed="rId2" cstate="print"/>
          <a:srcRect l="39334"/>
          <a:stretch>
            <a:fillRect/>
          </a:stretch>
        </p:blipFill>
        <p:spPr bwMode="auto">
          <a:xfrm>
            <a:off x="2977259" y="2492896"/>
            <a:ext cx="3311620" cy="40940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Изменения эти таковы: </a:t>
            </a:r>
            <a:br>
              <a:rPr lang="ru-RU" sz="2000" dirty="0" smtClean="0">
                <a:solidFill>
                  <a:schemeClr val="tx1"/>
                </a:solidFill>
              </a:rPr>
            </a:br>
            <a:r>
              <a:rPr lang="ru-RU" sz="2000" dirty="0" smtClean="0">
                <a:solidFill>
                  <a:schemeClr val="tx1"/>
                </a:solidFill>
              </a:rPr>
              <a:t>1. Просыпается аппетит. Если раньше в дитя нельзя было утром впихать единственный бутерброд, сейчас он будет уплетать за обе щеки кашу. </a:t>
            </a:r>
            <a:br>
              <a:rPr lang="ru-RU" sz="2000" dirty="0" smtClean="0">
                <a:solidFill>
                  <a:schemeClr val="tx1"/>
                </a:solidFill>
              </a:rPr>
            </a:br>
            <a:r>
              <a:rPr lang="ru-RU" sz="2000" dirty="0" smtClean="0">
                <a:solidFill>
                  <a:schemeClr val="tx1"/>
                </a:solidFill>
              </a:rPr>
              <a:t>2. Нормализуется дневной и ночной сон. Организм лучше будет регулировать внутренние часы, определять время сна и бодрствования, отвечать за своевременный подъем и отбой. </a:t>
            </a:r>
            <a:br>
              <a:rPr lang="ru-RU" sz="2000" dirty="0" smtClean="0">
                <a:solidFill>
                  <a:schemeClr val="tx1"/>
                </a:solidFill>
              </a:rPr>
            </a:br>
            <a:r>
              <a:rPr lang="ru-RU" sz="2000" dirty="0" smtClean="0">
                <a:solidFill>
                  <a:schemeClr val="tx1"/>
                </a:solidFill>
              </a:rPr>
              <a:t>3. Улучшается настроение и самочувствие, приходит в порядок и укрепляется нервная система. Ворчун и плакса становится веселым, дружелюбным, ласковым живчиком. </a:t>
            </a:r>
            <a:br>
              <a:rPr lang="ru-RU" sz="2000" dirty="0" smtClean="0">
                <a:solidFill>
                  <a:schemeClr val="tx1"/>
                </a:solidFill>
              </a:rPr>
            </a:br>
            <a:r>
              <a:rPr lang="ru-RU" sz="2000" dirty="0" smtClean="0">
                <a:solidFill>
                  <a:schemeClr val="tx1"/>
                </a:solidFill>
              </a:rPr>
              <a:t>4. Отмечается ускорение роста, укрепление мышц и связок, выправляется осанка — сыновья и дочери выглядят и действительно становятся более здоровыми. </a:t>
            </a:r>
            <a:br>
              <a:rPr lang="ru-RU" sz="2000" dirty="0" smtClean="0">
                <a:solidFill>
                  <a:schemeClr val="tx1"/>
                </a:solidFill>
              </a:rPr>
            </a:br>
            <a:r>
              <a:rPr lang="ru-RU" sz="2000" dirty="0" smtClean="0">
                <a:solidFill>
                  <a:schemeClr val="tx1"/>
                </a:solidFill>
              </a:rPr>
              <a:t>5. Повышается выносливость, прибывает внутренняя энергия, движения становятся более уверенными и пластичными. </a:t>
            </a:r>
            <a:br>
              <a:rPr lang="ru-RU" sz="2000" dirty="0" smtClean="0">
                <a:solidFill>
                  <a:schemeClr val="tx1"/>
                </a:solidFill>
              </a:rPr>
            </a:br>
            <a:r>
              <a:rPr lang="ru-RU" sz="2000" dirty="0" smtClean="0">
                <a:solidFill>
                  <a:schemeClr val="tx1"/>
                </a:solidFill>
              </a:rPr>
              <a:t>6. Улучшается кровообращение, процесс обмена веществ — организм начинает получать больше строительного материала для здорового роста. </a:t>
            </a:r>
            <a:br>
              <a:rPr lang="ru-RU" sz="2000" dirty="0" smtClean="0">
                <a:solidFill>
                  <a:schemeClr val="tx1"/>
                </a:solidFill>
              </a:rPr>
            </a:br>
            <a:r>
              <a:rPr lang="ru-RU" sz="2000" dirty="0" smtClean="0">
                <a:solidFill>
                  <a:schemeClr val="tx1"/>
                </a:solidFill>
              </a:rPr>
              <a:t>7. Лучше становится память, растет успеваемость.</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1400" dirty="0" smtClean="0"/>
              <a:t/>
            </a:r>
            <a:br>
              <a:rPr lang="ru-RU" sz="1400" dirty="0" smtClean="0"/>
            </a:br>
            <a:endParaRPr lang="ru-RU" sz="1400" dirty="0"/>
          </a:p>
        </p:txBody>
      </p:sp>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400" dirty="0" smtClean="0">
                <a:solidFill>
                  <a:schemeClr val="tx1"/>
                </a:solidFill>
              </a:rPr>
              <a:t>Формирование здоровых привычек нужно начинать с самого раннего возраста.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Зарядка — только одна, но наиболее важная из них. Обретая силу и координацию, ребенок становится более уверенным в себе, что отражается и на общении со сверстниками.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Заложенные в него в детстве идеи станут основой для формирования самостоятельной личности.</a:t>
            </a:r>
            <a:br>
              <a:rPr lang="ru-RU" sz="2400" dirty="0" smtClean="0">
                <a:solidFill>
                  <a:schemeClr val="tx1"/>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1400" dirty="0" smtClean="0"/>
              <a:t/>
            </a:r>
            <a:br>
              <a:rPr lang="ru-RU" sz="1400" dirty="0" smtClean="0"/>
            </a:br>
            <a:endParaRPr lang="ru-RU" sz="1400" dirty="0"/>
          </a:p>
        </p:txBody>
      </p:sp>
    </p:spTree>
    <p:extLst>
      <p:ext uri="{BB962C8B-B14F-4D97-AF65-F5344CB8AC3E}">
        <p14:creationId xmlns="" xmlns:p14="http://schemas.microsoft.com/office/powerpoint/2010/main" val="2930368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60" y="14954"/>
            <a:ext cx="9139839" cy="685487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2396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7825680" cy="6284168"/>
          </a:xfrm>
        </p:spPr>
        <p:txBody>
          <a:bodyPr>
            <a:noAutofit/>
          </a:bodyPr>
          <a:lstStyle/>
          <a:p>
            <a:pPr marL="114300" indent="0" algn="ctr">
              <a:buNone/>
            </a:pPr>
            <a:r>
              <a:rPr lang="ru-RU" dirty="0" smtClean="0">
                <a:latin typeface="Times New Roman" pitchFamily="18" charset="0"/>
                <a:cs typeface="Times New Roman" pitchFamily="18" charset="0"/>
              </a:rPr>
              <a:t>С чего можно начать формирование двигательного режима в семье? Самое простое – это с утренней зарядки. Организовать данный процесс совсем несложно, главное помнить про основные правила:</a:t>
            </a:r>
          </a:p>
          <a:p>
            <a:pPr marL="114300" indent="0" algn="ctr">
              <a:buNone/>
            </a:pPr>
            <a:r>
              <a:rPr lang="ru-RU" dirty="0" smtClean="0">
                <a:solidFill>
                  <a:srgbClr val="FF0000"/>
                </a:solidFill>
                <a:latin typeface="Times New Roman" pitchFamily="18" charset="0"/>
                <a:cs typeface="Times New Roman" pitchFamily="18" charset="0"/>
              </a:rPr>
              <a:t>-временное ограничение 5-10 минут (в зависимости от возраста ребенка),</a:t>
            </a:r>
          </a:p>
          <a:p>
            <a:pPr marL="114300" indent="0" algn="ctr">
              <a:buNone/>
            </a:pPr>
            <a:r>
              <a:rPr lang="ru-RU" dirty="0" smtClean="0">
                <a:solidFill>
                  <a:srgbClr val="FF0000"/>
                </a:solidFill>
                <a:latin typeface="Times New Roman" pitchFamily="18" charset="0"/>
                <a:cs typeface="Times New Roman" pitchFamily="18" charset="0"/>
              </a:rPr>
              <a:t>-одежда, не стесняющая движения,</a:t>
            </a:r>
          </a:p>
          <a:p>
            <a:pPr marL="114300" indent="0" algn="ctr">
              <a:buNone/>
            </a:pPr>
            <a:r>
              <a:rPr lang="ru-RU" dirty="0" smtClean="0">
                <a:solidFill>
                  <a:srgbClr val="FF0000"/>
                </a:solidFill>
                <a:latin typeface="Times New Roman" pitchFamily="18" charset="0"/>
                <a:cs typeface="Times New Roman" pitchFamily="18" charset="0"/>
              </a:rPr>
              <a:t>-перед зарядкой не стоит есть и пить,</a:t>
            </a:r>
          </a:p>
          <a:p>
            <a:pPr marL="114300" indent="0" algn="ctr">
              <a:buNone/>
            </a:pPr>
            <a:r>
              <a:rPr lang="ru-RU" dirty="0" smtClean="0">
                <a:solidFill>
                  <a:srgbClr val="FF0000"/>
                </a:solidFill>
                <a:latin typeface="Times New Roman" pitchFamily="18" charset="0"/>
                <a:cs typeface="Times New Roman" pitchFamily="18" charset="0"/>
              </a:rPr>
              <a:t>-зарядка должна состоять из 3 частей </a:t>
            </a:r>
          </a:p>
          <a:p>
            <a:pPr marL="114300" indent="0" algn="ctr">
              <a:buNone/>
            </a:pPr>
            <a:r>
              <a:rPr lang="ru-RU" dirty="0" smtClean="0">
                <a:solidFill>
                  <a:srgbClr val="FF0000"/>
                </a:solidFill>
                <a:latin typeface="Times New Roman" pitchFamily="18" charset="0"/>
                <a:cs typeface="Times New Roman" pitchFamily="18" charset="0"/>
              </a:rPr>
              <a:t>Вводная: ходьба, спокойный бег; </a:t>
            </a:r>
          </a:p>
          <a:p>
            <a:pPr marL="114300" indent="0" algn="ctr">
              <a:buNone/>
            </a:pPr>
            <a:r>
              <a:rPr lang="ru-RU" dirty="0" smtClean="0">
                <a:solidFill>
                  <a:srgbClr val="FF0000"/>
                </a:solidFill>
                <a:latin typeface="Times New Roman" pitchFamily="18" charset="0"/>
                <a:cs typeface="Times New Roman" pitchFamily="18" charset="0"/>
              </a:rPr>
              <a:t>Основная: общеразвивающие упражнения; </a:t>
            </a:r>
          </a:p>
          <a:p>
            <a:pPr marL="114300" indent="0" algn="ctr">
              <a:buNone/>
            </a:pPr>
            <a:r>
              <a:rPr lang="ru-RU" dirty="0" smtClean="0">
                <a:solidFill>
                  <a:srgbClr val="FF0000"/>
                </a:solidFill>
                <a:latin typeface="Times New Roman" pitchFamily="18" charset="0"/>
                <a:cs typeface="Times New Roman" pitchFamily="18" charset="0"/>
              </a:rPr>
              <a:t>Заключительная: дыхательная/пальчиковая гимнастика, гимнастика для глаз, </a:t>
            </a:r>
            <a:r>
              <a:rPr lang="ru-RU" dirty="0" err="1" smtClean="0">
                <a:solidFill>
                  <a:srgbClr val="FF0000"/>
                </a:solidFill>
                <a:latin typeface="Times New Roman" pitchFamily="18" charset="0"/>
                <a:cs typeface="Times New Roman" pitchFamily="18" charset="0"/>
              </a:rPr>
              <a:t>самомассаж</a:t>
            </a:r>
            <a:r>
              <a:rPr lang="ru-RU" dirty="0" smtClean="0">
                <a:solidFill>
                  <a:srgbClr val="FF000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55788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7825680" cy="6284168"/>
          </a:xfrm>
        </p:spPr>
        <p:txBody>
          <a:bodyPr>
            <a:noAutofit/>
          </a:bodyPr>
          <a:lstStyle/>
          <a:p>
            <a:pPr marL="114300" indent="0" algn="ctr">
              <a:buNone/>
            </a:pPr>
            <a:r>
              <a:rPr lang="ru-RU" dirty="0" smtClean="0">
                <a:latin typeface="Times New Roman" pitchFamily="18" charset="0"/>
                <a:cs typeface="Times New Roman" pitchFamily="18" charset="0"/>
              </a:rPr>
              <a:t>Родителям нужно понимать: </a:t>
            </a:r>
          </a:p>
          <a:p>
            <a:pPr marL="114300" indent="0" algn="ctr">
              <a:buNone/>
            </a:pPr>
            <a:r>
              <a:rPr lang="ru-RU" dirty="0" smtClean="0">
                <a:latin typeface="Times New Roman" pitchFamily="18" charset="0"/>
                <a:cs typeface="Times New Roman" pitchFamily="18" charset="0"/>
              </a:rPr>
              <a:t>1. Дети непроизвольно копируют движения, поведение, привычки взрослых. Если поставить цель вырастить здорового, активного ребенка, начать следует с себя. </a:t>
            </a:r>
          </a:p>
          <a:p>
            <a:pPr marL="114300" indent="0" algn="ctr">
              <a:buNone/>
            </a:pPr>
            <a:r>
              <a:rPr lang="ru-RU" dirty="0" smtClean="0">
                <a:latin typeface="Times New Roman" pitchFamily="18" charset="0"/>
                <a:cs typeface="Times New Roman" pitchFamily="18" charset="0"/>
              </a:rPr>
              <a:t>2. Для самых маленьких сонь, которым лениво подниматься утром с уютной кроватки, можно придумать игру по мотивам любимой сказки или мультипликационного фильма, подобрать подходящую музыку. </a:t>
            </a:r>
          </a:p>
          <a:p>
            <a:pPr marL="114300" indent="0" algn="ctr">
              <a:buNone/>
            </a:pPr>
            <a:r>
              <a:rPr lang="ru-RU" dirty="0" smtClean="0">
                <a:latin typeface="Times New Roman" pitchFamily="18" charset="0"/>
                <a:cs typeface="Times New Roman" pitchFamily="18" charset="0"/>
              </a:rPr>
              <a:t>3. Не нужно брать с места в карьер: пока никто не готовит чемпионов и рекордсменов. Довольно, если первые комплексы будут рассчитаны на 5−7 минут. Лишь постепенно их следует расширять до 15, а затем и 20 минут, но не более того. </a:t>
            </a:r>
          </a:p>
          <a:p>
            <a:pPr marL="114300" indent="0" algn="ctr">
              <a:buNone/>
            </a:pPr>
            <a:r>
              <a:rPr lang="ru-RU" dirty="0" smtClean="0">
                <a:latin typeface="Times New Roman" pitchFamily="18" charset="0"/>
                <a:cs typeface="Times New Roman" pitchFamily="18" charset="0"/>
              </a:rPr>
              <a:t>4. Если же ориентироваться на занятия в обычной квартире, то комнату нужно обязательно проветрить. Занятия в результате будут успешно совмещены с таким важнейшим элементом общего оздоровления, как закаливание. </a:t>
            </a:r>
          </a:p>
        </p:txBody>
      </p:sp>
    </p:spTree>
    <p:extLst>
      <p:ext uri="{BB962C8B-B14F-4D97-AF65-F5344CB8AC3E}">
        <p14:creationId xmlns="" xmlns:p14="http://schemas.microsoft.com/office/powerpoint/2010/main" val="557886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114300" indent="0"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200" dirty="0" smtClean="0">
                <a:solidFill>
                  <a:schemeClr val="tx1"/>
                </a:solidFill>
                <a:latin typeface="Times New Roman" pitchFamily="18" charset="0"/>
                <a:cs typeface="Times New Roman" pitchFamily="18" charset="0"/>
              </a:rPr>
              <a:t>5. В какой-то день ребенок может попытаться проигнорировать занятия. Ничего страшного в этом нет. Взрослым все равно стоит провести обычный комплекс — в усеченном составе, самостоятельно. Возможно, малыш тут же и присоединится к маме или папе.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6. Хороший стимул малышам дает участие в физзарядке их любимых игрушек, кукол. Их можно использовать или в качестве партнеров, или в качестве снарядов.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7. Упражнения нужно менять, но не все разом, а по одному. Так можно снизить опасность надоедания постоянных движений. Начиная вводить для малышей утреннюю гимнастику, не стоит форсировать события.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Ребенок должен получать удовольствие, а не копить отрицательные эмоции. Если не идет один способ, нужно просто заняться поиском другого. Принцип несложного начала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Для детей утренняя зарядка должна стать непременным атрибутом начала дня, таким же привычным, как умывание, чистка зубов. Помочь организму проснуться, насытить его клетки кислородом — значит создать хорошее настроение на несколько часов вперед.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Делать упражнения нужно натощак!</a:t>
            </a:r>
            <a:endParaRPr lang="ru-RU" sz="22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83376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114300" indent="0" algn="ctr"/>
            <a:r>
              <a:rPr lang="ru-RU" sz="2400" b="1" dirty="0" smtClean="0">
                <a:solidFill>
                  <a:srgbClr val="002060"/>
                </a:solidFill>
                <a:latin typeface="Times New Roman" pitchFamily="18" charset="0"/>
                <a:cs typeface="Times New Roman" pitchFamily="18" charset="0"/>
              </a:rPr>
              <a:t>Для того, чтобы у ребенка сформировалась полезная привычка делать утреннюю гимнастику, предлагаем Вам комплекс упражнений, который включает в себя совместные со взрослыми задания!</a:t>
            </a:r>
            <a:endParaRPr lang="ru-RU" sz="2400" b="1" dirty="0">
              <a:solidFill>
                <a:srgbClr val="002060"/>
              </a:solidFill>
              <a:latin typeface="Times New Roman" pitchFamily="18" charset="0"/>
              <a:cs typeface="Times New Roman" pitchFamily="18" charset="0"/>
            </a:endParaRPr>
          </a:p>
        </p:txBody>
      </p:sp>
      <p:pic>
        <p:nvPicPr>
          <p:cNvPr id="1026" name="Picture 2" descr="C:\$Recycle.Bin\S-1-5-21-370935414-3366773096-1986513929-1000\$RFZU6O5.jpg"/>
          <p:cNvPicPr>
            <a:picLocks noChangeAspect="1" noChangeArrowheads="1"/>
          </p:cNvPicPr>
          <p:nvPr/>
        </p:nvPicPr>
        <p:blipFill>
          <a:blip r:embed="rId2" cstate="print"/>
          <a:srcRect/>
          <a:stretch>
            <a:fillRect/>
          </a:stretch>
        </p:blipFill>
        <p:spPr bwMode="auto">
          <a:xfrm>
            <a:off x="1259632" y="2060848"/>
            <a:ext cx="5976664" cy="3770545"/>
          </a:xfrm>
          <a:prstGeom prst="rect">
            <a:avLst/>
          </a:prstGeom>
          <a:noFill/>
          <a:ln>
            <a:solidFill>
              <a:schemeClr val="bg1"/>
            </a:solidFill>
          </a:ln>
        </p:spPr>
      </p:pic>
    </p:spTree>
    <p:extLst>
      <p:ext uri="{BB962C8B-B14F-4D97-AF65-F5344CB8AC3E}">
        <p14:creationId xmlns="" xmlns:p14="http://schemas.microsoft.com/office/powerpoint/2010/main" val="88337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1. Разминка</a:t>
            </a:r>
            <a:endParaRPr lang="ru-RU" dirty="0">
              <a:solidFill>
                <a:schemeClr val="tx1"/>
              </a:solidFill>
            </a:endParaRPr>
          </a:p>
        </p:txBody>
      </p:sp>
      <p:sp>
        <p:nvSpPr>
          <p:cNvPr id="3" name="Объект 2"/>
          <p:cNvSpPr>
            <a:spLocks noGrp="1"/>
          </p:cNvSpPr>
          <p:nvPr>
            <p:ph idx="1"/>
          </p:nvPr>
        </p:nvSpPr>
        <p:spPr>
          <a:xfrm>
            <a:off x="457200" y="1600200"/>
            <a:ext cx="4618856" cy="3268960"/>
          </a:xfrm>
        </p:spPr>
        <p:txBody>
          <a:bodyPr/>
          <a:lstStyle/>
          <a:p>
            <a:pPr marL="114300" indent="0">
              <a:buNone/>
            </a:pPr>
            <a:r>
              <a:rPr lang="ru-RU" dirty="0" smtClean="0"/>
              <a:t>Ходьба обычная, ходьба на носках, ходьба на пятках, легкий бег, ходьба с разным положением рук (вверх, прямо, в стороны, на голову, за голову), ходьба на месте</a:t>
            </a:r>
            <a:endParaRPr lang="ru-RU" dirty="0"/>
          </a:p>
        </p:txBody>
      </p:sp>
      <p:pic>
        <p:nvPicPr>
          <p:cNvPr id="3076" name="Picture 4" descr="Бег на месте • Техника выполнения в домашних условиях"/>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1412776"/>
            <a:ext cx="4315197" cy="5445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337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 </a:t>
            </a:r>
            <a:r>
              <a:rPr lang="ru-RU" dirty="0" smtClean="0">
                <a:solidFill>
                  <a:schemeClr val="tx1"/>
                </a:solidFill>
              </a:rPr>
              <a:t>2. Упражнения для рук и плеч </a:t>
            </a:r>
            <a:endParaRPr lang="ru-RU" dirty="0">
              <a:solidFill>
                <a:schemeClr val="tx1"/>
              </a:solidFill>
            </a:endParaRPr>
          </a:p>
        </p:txBody>
      </p:sp>
      <p:sp>
        <p:nvSpPr>
          <p:cNvPr id="3" name="Объект 2"/>
          <p:cNvSpPr>
            <a:spLocks noGrp="1"/>
          </p:cNvSpPr>
          <p:nvPr>
            <p:ph idx="1"/>
          </p:nvPr>
        </p:nvSpPr>
        <p:spPr>
          <a:xfrm>
            <a:off x="457200" y="1556792"/>
            <a:ext cx="3682752" cy="4844008"/>
          </a:xfrm>
        </p:spPr>
        <p:txBody>
          <a:bodyPr>
            <a:normAutofit/>
          </a:bodyPr>
          <a:lstStyle/>
          <a:p>
            <a:pPr marL="114300" indent="0">
              <a:buNone/>
            </a:pPr>
            <a:r>
              <a:rPr lang="ru-RU" dirty="0" smtClean="0"/>
              <a:t>«Тянемся к солнышку» — занимаем исходное положение: ребенок стоит, расставив ноги на ширине плеч, руки вытянуты вдоль тела. На вдох руки поднимаются вверх, ребенок становится на цыпочки. На выдохе руки опускаются вниз, ноги встают полностью на ступню.</a:t>
            </a:r>
            <a:br>
              <a:rPr lang="ru-RU" dirty="0" smtClean="0"/>
            </a:br>
            <a:r>
              <a:rPr lang="ru-RU" dirty="0" smtClean="0"/>
              <a:t/>
            </a:r>
            <a:br>
              <a:rPr lang="ru-RU" dirty="0" smtClean="0"/>
            </a:br>
            <a:endParaRPr lang="ru-RU" dirty="0"/>
          </a:p>
        </p:txBody>
      </p:sp>
      <p:pic>
        <p:nvPicPr>
          <p:cNvPr id="12290" name="Picture 2" descr="https://smartprogress.do/uploadImages/000921511.jpg"/>
          <p:cNvPicPr>
            <a:picLocks noChangeAspect="1" noChangeArrowheads="1"/>
          </p:cNvPicPr>
          <p:nvPr/>
        </p:nvPicPr>
        <p:blipFill>
          <a:blip r:embed="rId2" cstate="print"/>
          <a:srcRect/>
          <a:stretch>
            <a:fillRect/>
          </a:stretch>
        </p:blipFill>
        <p:spPr bwMode="auto">
          <a:xfrm>
            <a:off x="4067944" y="4509120"/>
            <a:ext cx="3887321" cy="2160240"/>
          </a:xfrm>
          <a:prstGeom prst="rect">
            <a:avLst/>
          </a:prstGeom>
          <a:noFill/>
        </p:spPr>
      </p:pic>
    </p:spTree>
    <p:extLst>
      <p:ext uri="{BB962C8B-B14F-4D97-AF65-F5344CB8AC3E}">
        <p14:creationId xmlns="" xmlns:p14="http://schemas.microsoft.com/office/powerpoint/2010/main" val="727997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3. Упражнение для ног</a:t>
            </a:r>
            <a:endParaRPr lang="ru-RU" dirty="0">
              <a:solidFill>
                <a:schemeClr val="tx1"/>
              </a:solidFill>
            </a:endParaRPr>
          </a:p>
        </p:txBody>
      </p:sp>
      <p:sp>
        <p:nvSpPr>
          <p:cNvPr id="3" name="Объект 2"/>
          <p:cNvSpPr>
            <a:spLocks noGrp="1"/>
          </p:cNvSpPr>
          <p:nvPr>
            <p:ph idx="1"/>
          </p:nvPr>
        </p:nvSpPr>
        <p:spPr>
          <a:xfrm>
            <a:off x="457200" y="1700808"/>
            <a:ext cx="3610744" cy="4699992"/>
          </a:xfrm>
        </p:spPr>
        <p:txBody>
          <a:bodyPr>
            <a:normAutofit/>
          </a:bodyPr>
          <a:lstStyle/>
          <a:p>
            <a:pPr marL="114300" indent="0">
              <a:buNone/>
            </a:pPr>
            <a:r>
              <a:rPr lang="ru-RU" dirty="0" smtClean="0"/>
              <a:t>«Невидимый стул» — занимаем исходное положение: ребенок стоит, расставив ноги на ширине плеч, руки перед собой. Делаем медленные приседания. В зависимости от возраста, выбирайте «глубину» </a:t>
            </a:r>
            <a:r>
              <a:rPr lang="ru-RU" dirty="0" err="1" smtClean="0"/>
              <a:t>присяда</a:t>
            </a:r>
            <a:r>
              <a:rPr lang="ru-RU" dirty="0" smtClean="0"/>
              <a:t>. </a:t>
            </a:r>
            <a:br>
              <a:rPr lang="ru-RU" dirty="0" smtClean="0"/>
            </a:br>
            <a:r>
              <a:rPr lang="ru-RU" dirty="0" smtClean="0"/>
              <a:t/>
            </a:r>
            <a:br>
              <a:rPr lang="ru-RU" dirty="0" smtClean="0"/>
            </a:br>
            <a:endParaRPr lang="ru-RU" dirty="0"/>
          </a:p>
        </p:txBody>
      </p:sp>
      <p:pic>
        <p:nvPicPr>
          <p:cNvPr id="11266" name="Picture 2" descr="https://ds05.infourok.ru/uploads/ex/0a1d/000d297c-8bc81241/hello_html_m5eab76d7.jpg"/>
          <p:cNvPicPr>
            <a:picLocks noChangeAspect="1" noChangeArrowheads="1"/>
          </p:cNvPicPr>
          <p:nvPr/>
        </p:nvPicPr>
        <p:blipFill>
          <a:blip r:embed="rId2" cstate="print"/>
          <a:srcRect/>
          <a:stretch>
            <a:fillRect/>
          </a:stretch>
        </p:blipFill>
        <p:spPr bwMode="auto">
          <a:xfrm>
            <a:off x="4139952" y="4005064"/>
            <a:ext cx="3966919" cy="2232248"/>
          </a:xfrm>
          <a:prstGeom prst="rect">
            <a:avLst/>
          </a:prstGeom>
          <a:noFill/>
        </p:spPr>
      </p:pic>
    </p:spTree>
    <p:extLst>
      <p:ext uri="{BB962C8B-B14F-4D97-AF65-F5344CB8AC3E}">
        <p14:creationId xmlns="" xmlns:p14="http://schemas.microsoft.com/office/powerpoint/2010/main" val="4124392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271</TotalTime>
  <Words>628</Words>
  <Application>Microsoft Office PowerPoint</Application>
  <PresentationFormat>Экран (4:3)</PresentationFormat>
  <Paragraphs>44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Соседство</vt:lpstr>
      <vt:lpstr>Утренняя зарядка вместе с родителями. ( в условиях самоизоляции)</vt:lpstr>
      <vt:lpstr>Слайд 2</vt:lpstr>
      <vt:lpstr>Слайд 3</vt:lpstr>
      <vt:lpstr>Слайд 4</vt:lpstr>
      <vt:lpstr>                5. В какой-то день ребенок может попытаться проигнорировать занятия. Ничего страшного в этом нет. Взрослым все равно стоит провести обычный комплекс — в усеченном составе, самостоятельно. Возможно, малыш тут же и присоединится к маме или папе.  6. Хороший стимул малышам дает участие в физзарядке их любимых игрушек, кукол. Их можно использовать или в качестве партнеров, или в качестве снарядов.  7. Упражнения нужно менять, но не все разом, а по одному. Так можно снизить опасность надоедания постоянных движений. Начиная вводить для малышей утреннюю гимнастику, не стоит форсировать события.  Ребенок должен получать удовольствие, а не копить отрицательные эмоции. Если не идет один способ, нужно просто заняться поиском другого. Принцип несложного начала  Для детей утренняя зарядка должна стать непременным атрибутом начала дня, таким же привычным, как умывание, чистка зубов. Помочь организму проснуться, насытить его клетки кислородом — значит создать хорошее настроение на несколько часов вперед.  Делать упражнения нужно натощак!</vt:lpstr>
      <vt:lpstr>Для того, чтобы у ребенка сформировалась полезная привычка делать утреннюю гимнастику, предлагаем Вам комплекс упражнений, который включает в себя совместные со взрослыми задания!</vt:lpstr>
      <vt:lpstr>1. Разминка</vt:lpstr>
      <vt:lpstr> 2. Упражнения для рук и плеч </vt:lpstr>
      <vt:lpstr>3. Упражнение для ног</vt:lpstr>
      <vt:lpstr>4. Упражнения для туловища</vt:lpstr>
      <vt:lpstr>5. «Растягиваемся»</vt:lpstr>
      <vt:lpstr>6.«Прыжки Зайки»</vt:lpstr>
      <vt:lpstr>         Зарядка         </vt:lpstr>
      <vt:lpstr>         Зарядка         </vt:lpstr>
      <vt:lpstr>         Зарядка         </vt:lpstr>
      <vt:lpstr>         Зарядка         </vt:lpstr>
      <vt:lpstr>         Зарядка         </vt:lpstr>
      <vt:lpstr>         Зарядка         </vt:lpstr>
      <vt:lpstr>         Зарядка         </vt:lpstr>
      <vt:lpstr>   Пока еще не придумано ничего более правильного для успешного начала дня, чем утренняя зарядка. Неважно, детская она или взрослая, польза ее очевидна. Спортивные или просто неравнодушные родители быстро смогут рассмотреть положительные изменения в своем малыше, сориентированном на здоровый образ жизни.  </vt:lpstr>
      <vt:lpstr>                         Изменения эти таковы:  1. Просыпается аппетит. Если раньше в дитя нельзя было утром впихать единственный бутерброд, сейчас он будет уплетать за обе щеки кашу.  2. Нормализуется дневной и ночной сон. Организм лучше будет регулировать внутренние часы, определять время сна и бодрствования, отвечать за своевременный подъем и отбой.  3. Улучшается настроение и самочувствие, приходит в порядок и укрепляется нервная система. Ворчун и плакса становится веселым, дружелюбным, ласковым живчиком.  4. Отмечается ускорение роста, укрепление мышц и связок, выправляется осанка — сыновья и дочери выглядят и действительно становятся более здоровыми.  5. Повышается выносливость, прибывает внутренняя энергия, движения становятся более уверенными и пластичными.  6. Улучшается кровообращение, процесс обмена веществ — организм начинает получать больше строительного материала для здорового роста.  7. Лучше становится память, растет успеваемость.         </vt:lpstr>
      <vt:lpstr>                   Формирование здоровых привычек нужно начинать с самого раннего возраста.   Зарядка — только одна, но наиболее важная из них. Обретая силу и координацию, ребенок становится более уверенным в себе, что отражается и на общении со сверстниками.    Заложенные в него в детстве идеи станут основой для формирования самостоятельной личности.         </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Утренняя зарядка вместе с родителями</dc:title>
  <dc:creator>Светлана</dc:creator>
  <cp:lastModifiedBy>1</cp:lastModifiedBy>
  <cp:revision>27</cp:revision>
  <dcterms:created xsi:type="dcterms:W3CDTF">2020-04-13T08:52:30Z</dcterms:created>
  <dcterms:modified xsi:type="dcterms:W3CDTF">2020-11-24T13:55:22Z</dcterms:modified>
</cp:coreProperties>
</file>