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3"/>
  </p:sldMasterIdLst>
  <p:sldIdLst>
    <p:sldId id="256" r:id="rId4"/>
    <p:sldId id="315" r:id="rId5"/>
    <p:sldId id="266" r:id="rId6"/>
    <p:sldId id="308" r:id="rId7"/>
    <p:sldId id="309" r:id="rId8"/>
    <p:sldId id="299" r:id="rId9"/>
    <p:sldId id="297" r:id="rId10"/>
    <p:sldId id="301" r:id="rId11"/>
    <p:sldId id="302" r:id="rId12"/>
    <p:sldId id="304" r:id="rId13"/>
    <p:sldId id="267" r:id="rId14"/>
    <p:sldId id="270" r:id="rId15"/>
    <p:sldId id="303" r:id="rId16"/>
    <p:sldId id="271" r:id="rId17"/>
    <p:sldId id="310" r:id="rId18"/>
    <p:sldId id="311" r:id="rId19"/>
    <p:sldId id="312" r:id="rId20"/>
    <p:sldId id="306" r:id="rId21"/>
    <p:sldId id="305" r:id="rId22"/>
    <p:sldId id="275" r:id="rId23"/>
    <p:sldId id="313" r:id="rId24"/>
    <p:sldId id="314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94660"/>
  </p:normalViewPr>
  <p:slideViewPr>
    <p:cSldViewPr>
      <p:cViewPr>
        <p:scale>
          <a:sx n="72" d="100"/>
          <a:sy n="72" d="100"/>
        </p:scale>
        <p:origin x="-1123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5700" y="2179639"/>
            <a:ext cx="6667500" cy="965199"/>
          </a:xfrm>
          <a:solidFill>
            <a:srgbClr val="00E200"/>
          </a:solidFill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none"/>
        </p:style>
        <p:txBody>
          <a:bodyPr anchor="b"/>
          <a:lstStyle>
            <a:lvl1pPr algn="ctr">
              <a:defRPr sz="6000" b="1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35150" y="3360738"/>
            <a:ext cx="5473700" cy="474662"/>
          </a:xfrm>
          <a:solidFill>
            <a:srgbClr val="FFD100"/>
          </a:solidFill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pPr/>
              <a:t>03.06.2020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633079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E20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none"/>
        </p:style>
        <p:txBody>
          <a:bodyPr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lt1">
              <a:alpha val="31000"/>
            </a:schemeClr>
          </a:solidFill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pPr/>
              <a:t>03.06.2020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613715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pPr/>
              <a:t>03.06.2020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148513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pPr/>
              <a:t>03.06.2020</a:t>
            </a:fld>
            <a:endParaRPr lang="ru-RU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4770461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pPr/>
              <a:t>03.06.2020</a:t>
            </a:fld>
            <a:endParaRPr lang="ru-RU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234096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pPr/>
              <a:t>03.06.2020</a:t>
            </a:fld>
            <a:endParaRPr lang="ru-RU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5524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pPr/>
              <a:t>03.06.2020</a:t>
            </a:fld>
            <a:endParaRPr lang="ru-RU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429187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pPr/>
              <a:t>03.06.2020</a:t>
            </a:fld>
            <a:endParaRPr lang="ru-RU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2371137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pPr/>
              <a:t>03.06.2020</a:t>
            </a:fld>
            <a:endParaRPr lang="ru-RU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919850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pPr/>
              <a:t>03.06.2020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320106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pPr/>
              <a:t>03.06.2020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5824090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B4C71EC6-210F-42DE-9C53-41977AD35B3D}" type="datetimeFigureOut">
              <a:rPr lang="ru-RU" smtClean="0"/>
              <a:pPr/>
              <a:t>03.06.2020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1187624" y="30185"/>
            <a:ext cx="6552728" cy="4647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6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Презентация опыта работы</a:t>
            </a:r>
          </a:p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На тему :</a:t>
            </a:r>
          </a:p>
          <a:p>
            <a:pPr lvl="0" indent="22860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200" b="1" dirty="0" smtClean="0"/>
              <a:t>Развитие художественно-творческих способностей дошкольников через внедрение продуктивных видов детской деятельности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5013176"/>
            <a:ext cx="8305800" cy="1152128"/>
          </a:xfrm>
        </p:spPr>
        <p:txBody>
          <a:bodyPr>
            <a:normAutofit fontScale="90000"/>
          </a:bodyPr>
          <a:lstStyle/>
          <a:p>
            <a:pPr algn="r"/>
            <a:r>
              <a:rPr lang="ru-RU" sz="3100" dirty="0"/>
              <a:t/>
            </a:r>
            <a:br>
              <a:rPr lang="ru-RU" sz="3100" dirty="0"/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Подготовил</a:t>
            </a:r>
            <a:r>
              <a:rPr lang="ru-RU" sz="2200" smtClean="0">
                <a:latin typeface="Times New Roman" pitchFamily="18" charset="0"/>
                <a:cs typeface="Times New Roman" pitchFamily="18" charset="0"/>
              </a:rPr>
              <a:t>: воспитатель Мысик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С.Н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195737" y="620688"/>
            <a:ext cx="5472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МКДОУ «Детский сад № 3 п. Теплое» </a:t>
            </a:r>
          </a:p>
        </p:txBody>
      </p:sp>
    </p:spTree>
    <p:extLst>
      <p:ext uri="{BB962C8B-B14F-4D97-AF65-F5344CB8AC3E}">
        <p14:creationId xmlns:p14="http://schemas.microsoft.com/office/powerpoint/2010/main" val="203418374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27848"/>
          </a:xfrm>
        </p:spPr>
        <p:txBody>
          <a:bodyPr/>
          <a:lstStyle/>
          <a:p>
            <a:pPr>
              <a:buNone/>
            </a:pPr>
            <a:r>
              <a:rPr lang="ru-RU" b="1" i="1" dirty="0" smtClean="0"/>
              <a:t>   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«Истоки творческих способностей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и дарований детей на кончиках их пальцев.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 пальцев, образно говоря, идут тончайшие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ручейки, которые питают источник творческой мысли.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Другими словами: чем больше мастерства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детской ладошке, тем умнее ребенок».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Сухомлинский В.А.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387289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764704"/>
            <a:ext cx="5273202" cy="4896544"/>
          </a:xfrm>
        </p:spPr>
      </p:pic>
    </p:spTree>
    <p:extLst>
      <p:ext uri="{BB962C8B-B14F-4D97-AF65-F5344CB8AC3E}">
        <p14:creationId xmlns:p14="http://schemas.microsoft.com/office/powerpoint/2010/main" val="21126882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0"/>
            <a:ext cx="7149480" cy="914044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Актуальность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1259632" y="1556792"/>
            <a:ext cx="7056784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Актуальность  моей работы заключается в том, что она предоставляет возможность осуществлять индивидуальный подход к каждому ребёнку, раскрывать его личностные задатки, прививать любовь к народному творчеству, развивать художественно-эстетический вкус.</a:t>
            </a:r>
          </a:p>
          <a:p>
            <a:pPr marL="0" indent="0">
              <a:buNone/>
            </a:pPr>
            <a:r>
              <a:rPr lang="ru-RU" dirty="0"/>
              <a:t>Новизна  заключается в «погружении» в мир поделок: занятия состоят из теории,  а на завершающем этапе – изготовлении изделия.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068509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404664"/>
            <a:ext cx="7149480" cy="936104"/>
          </a:xfrm>
        </p:spPr>
        <p:txBody>
          <a:bodyPr>
            <a:noAutofit/>
          </a:bodyPr>
          <a:lstStyle/>
          <a:p>
            <a:pPr algn="ctr"/>
            <a:r>
              <a:rPr lang="ru-RU" sz="4000" dirty="0">
                <a:solidFill>
                  <a:schemeClr val="accent1">
                    <a:lumMod val="50000"/>
                  </a:schemeClr>
                </a:solidFill>
              </a:rPr>
              <a:t>Теоретическое </a:t>
            </a:r>
            <a:r>
              <a:rPr lang="ru-RU" sz="4000" dirty="0" smtClean="0">
                <a:solidFill>
                  <a:schemeClr val="accent1">
                    <a:lumMod val="50000"/>
                  </a:schemeClr>
                </a:solidFill>
              </a:rPr>
              <a:t>обоснование опыта</a:t>
            </a:r>
            <a:endParaRPr lang="ru-RU" sz="4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1259632" y="1556792"/>
            <a:ext cx="7056784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Игровые </a:t>
            </a:r>
            <a:r>
              <a:rPr lang="ru-RU" dirty="0"/>
              <a:t>ситуации</a:t>
            </a:r>
            <a:r>
              <a:rPr lang="ru-RU" dirty="0" smtClean="0"/>
              <a:t>;</a:t>
            </a:r>
            <a:r>
              <a:rPr lang="ru-RU" dirty="0"/>
              <a:t> </a:t>
            </a:r>
          </a:p>
          <a:p>
            <a:pPr marL="0" indent="0">
              <a:buNone/>
            </a:pPr>
            <a:r>
              <a:rPr lang="ru-RU" dirty="0"/>
              <a:t>Б</a:t>
            </a:r>
            <a:r>
              <a:rPr lang="ru-RU" dirty="0" smtClean="0"/>
              <a:t>еседа</a:t>
            </a:r>
            <a:r>
              <a:rPr lang="ru-RU" dirty="0"/>
              <a:t>, </a:t>
            </a:r>
          </a:p>
          <a:p>
            <a:pPr marL="0" indent="0">
              <a:buNone/>
            </a:pPr>
            <a:r>
              <a:rPr lang="ru-RU" dirty="0"/>
              <a:t>В качестве подведения итогов  проводятся открытые занятия,  </a:t>
            </a:r>
            <a:r>
              <a:rPr lang="ru-RU" dirty="0" smtClean="0"/>
              <a:t>развлечения.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501552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2040" y="0"/>
            <a:ext cx="4211960" cy="836712"/>
          </a:xfrm>
        </p:spPr>
        <p:txBody>
          <a:bodyPr/>
          <a:lstStyle/>
          <a:p>
            <a:r>
              <a:rPr lang="ru-RU" dirty="0" smtClean="0"/>
              <a:t>Цели опыта: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 Развитие творческих способностей детей и их сплоченного коллектива через воспитание трудолюбия, усидчивости, терпимости и взаимопомощи;</a:t>
            </a:r>
          </a:p>
          <a:p>
            <a:pPr marL="0" indent="0">
              <a:buNone/>
            </a:pPr>
            <a:r>
              <a:rPr lang="ru-RU" dirty="0" smtClean="0"/>
              <a:t>Познакомить и увлечь детей разнообразием материалов для творчества;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В</a:t>
            </a:r>
            <a:r>
              <a:rPr lang="ru-RU" dirty="0" smtClean="0"/>
              <a:t>оспитание любви и уважения к своему труду и труду взрослого человека, любви к родному краю и себе.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3968" y="0"/>
            <a:ext cx="4849036" cy="908720"/>
          </a:xfrm>
        </p:spPr>
        <p:txBody>
          <a:bodyPr>
            <a:normAutofit/>
          </a:bodyPr>
          <a:lstStyle/>
          <a:p>
            <a:r>
              <a:rPr lang="ru-RU" dirty="0" smtClean="0"/>
              <a:t>Основные задачи: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487888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5000" dirty="0" smtClean="0">
              <a:latin typeface="+mj-lt"/>
            </a:endParaRPr>
          </a:p>
          <a:p>
            <a:pPr>
              <a:buNone/>
            </a:pPr>
            <a:r>
              <a:rPr lang="ru-RU" dirty="0" smtClean="0"/>
              <a:t> 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1484784"/>
            <a:ext cx="7848872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1.Развивать эстетическое восприятие (учить видеть разнообразие и красоту формы предметов, сочетание цветов)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2. Развивать образное мышление (можно выделить наглядно-действенное, наглядно-образное, логическое мышление и его свойства: анализ, синтез, умение сравнивать)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3. Развивать воображение, без которого невозможна ни одна художественно-творческая деятельность и которое развивается на основе воспринимаемых образов.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4. Формировать эмоциональное отношение к предметам эстетического характера. Эмоциональное отношение к художественной деятельности важный фактор формирования у детей творческих способностей и эстетического воспитания.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5. Развивать мелкую моторику рук, координации движений.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6. Воспитывать самостоятельность, целеустремленность, волевые качества.</a:t>
            </a:r>
          </a:p>
          <a:p>
            <a:endParaRPr lang="ru-RU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95936" y="0"/>
            <a:ext cx="5148064" cy="1052736"/>
          </a:xfrm>
        </p:spPr>
        <p:txBody>
          <a:bodyPr>
            <a:normAutofit/>
          </a:bodyPr>
          <a:lstStyle/>
          <a:p>
            <a:r>
              <a:rPr lang="ru-RU" dirty="0" smtClean="0"/>
              <a:t>Принципы работы: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839816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икличность. Этот принцип помог мне правильно спланировать работу.  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Систематичность и последовательность. Такие принципы помогли построить циклы по определённой последовательности. 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Принцип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гумманизации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педагогического процесса, в основе которого лежит убеждённость в возможностях каждого ребёнка.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Принцип индивидуализации развития. 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Принцип координации подходов к обучению и воспитанию в условиях детского сада и семьи.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800" y="0"/>
            <a:ext cx="6372200" cy="141277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 работе с детьми использую различные формы: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rPr lang="ru-RU" dirty="0" smtClean="0"/>
              <a:t>    </a:t>
            </a:r>
          </a:p>
          <a:p>
            <a:pPr lvl="0">
              <a:buNone/>
            </a:pPr>
            <a:endParaRPr lang="ru-RU" dirty="0" smtClean="0"/>
          </a:p>
          <a:p>
            <a:pPr lvl="0">
              <a:buNone/>
            </a:pPr>
            <a:r>
              <a:rPr lang="ru-RU" dirty="0" smtClean="0"/>
              <a:t>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индивидуальные, </a:t>
            </a:r>
          </a:p>
          <a:p>
            <a:pPr lvl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групповые,</a:t>
            </a:r>
          </a:p>
          <a:p>
            <a:pPr lvl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коллективные.</a:t>
            </a:r>
          </a:p>
          <a:p>
            <a:pPr algn="r"/>
            <a:endParaRPr lang="ru-RU" dirty="0"/>
          </a:p>
        </p:txBody>
      </p:sp>
      <p:pic>
        <p:nvPicPr>
          <p:cNvPr id="4" name="Рисунок 3" descr="5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39952" y="2132856"/>
            <a:ext cx="3691111" cy="3816424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839816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овлечение семьи в образовательный процесс, организованный дошкольным учреждением.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 работе в данном направлении использую различные приемы и формы: дни открытых дверей; организация выставок - конкурсов, поделки для которых изготавливаются совместно родителями и детьми; привлекаем их к участию в праздниках, театральных спектаклях, к изготовлению костюмов. Все это помогает сделать их своими союзниками и единомышленниками в деле воспитания детей. </a:t>
            </a:r>
          </a:p>
          <a:p>
            <a:pPr marL="0" lv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овышение психолого-педагогической культуры родителей осуществляется через родительские собрания и конференции, консультации. Оформляю папки - передвижки, выпускают информационные листы для родителей.</a:t>
            </a:r>
          </a:p>
          <a:p>
            <a:pPr marL="0" lv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беспечение единства воздействий детского сада и семьи в вопросах художественно-эстетическом развитии воспитанников;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83568" y="980728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ru-RU" sz="5600" dirty="0"/>
              <a:t>Р</a:t>
            </a:r>
            <a:r>
              <a:rPr lang="ru-RU" sz="5600" dirty="0" smtClean="0"/>
              <a:t>абота </a:t>
            </a:r>
            <a:r>
              <a:rPr lang="ru-RU" sz="5600" dirty="0"/>
              <a:t>с бумагой </a:t>
            </a:r>
            <a:r>
              <a:rPr lang="ru-RU" sz="5600" dirty="0" smtClean="0"/>
              <a:t>и картоном</a:t>
            </a:r>
            <a:r>
              <a:rPr lang="ru-RU" b="1" i="1" dirty="0"/>
              <a:t/>
            </a:r>
            <a:br>
              <a:rPr lang="ru-RU" b="1" i="1" dirty="0"/>
            </a:br>
            <a:endParaRPr lang="ru-RU" dirty="0"/>
          </a:p>
        </p:txBody>
      </p:sp>
      <p:pic>
        <p:nvPicPr>
          <p:cNvPr id="2050" name="Picture 2" descr="C:\Users\йцу\Desktop\файлы\РАБОТА\Клуб-по интересам Полезный урожай(морковь)\20190923_17124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212976"/>
            <a:ext cx="4007912" cy="27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йцу\Desktop\файлы\РАБОТА\ВСЕ ДЛЯ СРЕДНЕЙ ГРУППЫ\поделки\Символ года-2019\20181228_10234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484784"/>
            <a:ext cx="3162514" cy="4644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415471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35288" y="0"/>
            <a:ext cx="6408712" cy="1268760"/>
          </a:xfrm>
        </p:spPr>
        <p:txBody>
          <a:bodyPr>
            <a:normAutofit fontScale="90000"/>
          </a:bodyPr>
          <a:lstStyle/>
          <a:p>
            <a:r>
              <a:rPr lang="ru-RU" sz="5600" b="0" dirty="0" smtClean="0">
                <a:solidFill>
                  <a:schemeClr val="tx1"/>
                </a:solidFill>
              </a:rPr>
              <a:t/>
            </a:r>
            <a:br>
              <a:rPr lang="ru-RU" sz="5600" b="0" dirty="0" smtClean="0">
                <a:solidFill>
                  <a:schemeClr val="tx1"/>
                </a:solidFill>
              </a:rPr>
            </a:br>
            <a:r>
              <a:rPr lang="ru-RU" sz="5600" b="0" dirty="0" smtClean="0">
                <a:solidFill>
                  <a:schemeClr val="tx1"/>
                </a:solidFill>
              </a:rPr>
              <a:t>С </a:t>
            </a:r>
            <a:r>
              <a:rPr lang="ru-RU" sz="5600" b="0" dirty="0">
                <a:solidFill>
                  <a:schemeClr val="tx1"/>
                </a:solidFill>
              </a:rPr>
              <a:t>природным </a:t>
            </a:r>
            <a:r>
              <a:rPr lang="ru-RU" sz="5600" b="0" dirty="0" smtClean="0">
                <a:solidFill>
                  <a:schemeClr val="tx1"/>
                </a:solidFill>
              </a:rPr>
              <a:t>материалом</a:t>
            </a:r>
            <a:r>
              <a:rPr lang="ru-RU" sz="5600" dirty="0" smtClean="0"/>
              <a:t> </a:t>
            </a:r>
            <a:r>
              <a:rPr lang="ru-RU" b="1" i="1" dirty="0">
                <a:solidFill>
                  <a:srgbClr val="FFFF00"/>
                </a:solidFill>
              </a:rPr>
              <a:t/>
            </a:r>
            <a:br>
              <a:rPr lang="ru-RU" b="1" i="1" dirty="0">
                <a:solidFill>
                  <a:srgbClr val="FFFF00"/>
                </a:solidFill>
              </a:rPr>
            </a:br>
            <a:endParaRPr lang="ru-RU" dirty="0"/>
          </a:p>
        </p:txBody>
      </p:sp>
      <p:pic>
        <p:nvPicPr>
          <p:cNvPr id="3074" name="Picture 2" descr="C:\Users\йцу\Desktop\кенг\ФОТО\январь\20200129_17011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024320"/>
            <a:ext cx="3024336" cy="379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йцу\Desktop\кенг\ФОТО\январь\20200129_1700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556792"/>
            <a:ext cx="4248472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382360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99792" y="0"/>
            <a:ext cx="6444208" cy="90872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Работа с ненужными и нужным      вещами.</a:t>
            </a:r>
            <a:endParaRPr lang="ru-RU" dirty="0"/>
          </a:p>
        </p:txBody>
      </p:sp>
      <p:pic>
        <p:nvPicPr>
          <p:cNvPr id="4098" name="Picture 2" descr="C:\Users\йцу\Desktop\файлы\РАБОТА\фото\веселые человечики\20190129_06215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104964"/>
            <a:ext cx="3888432" cy="2916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йцу\Desktop\файлы\РАБОТА\фото\веселые человечики\20190129_1057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2881" y="1480929"/>
            <a:ext cx="4616270" cy="324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987824" y="476672"/>
            <a:ext cx="615617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000" b="1" dirty="0">
                <a:latin typeface="+mj-lt"/>
                <a:cs typeface="Times New Roman" pitchFamily="18" charset="0"/>
              </a:rPr>
              <a:t>Р</a:t>
            </a:r>
            <a:r>
              <a:rPr lang="ru-RU" sz="5000" b="1" dirty="0" smtClean="0">
                <a:latin typeface="+mj-lt"/>
                <a:cs typeface="Times New Roman" pitchFamily="18" charset="0"/>
              </a:rPr>
              <a:t>абота </a:t>
            </a:r>
            <a:r>
              <a:rPr lang="ru-RU" sz="5000" b="1" dirty="0">
                <a:latin typeface="+mj-lt"/>
                <a:cs typeface="Times New Roman" pitchFamily="18" charset="0"/>
              </a:rPr>
              <a:t>с бросовым </a:t>
            </a:r>
            <a:r>
              <a:rPr lang="ru-RU" sz="5000" b="1" dirty="0" smtClean="0">
                <a:latin typeface="+mj-lt"/>
                <a:cs typeface="Times New Roman" pitchFamily="18" charset="0"/>
              </a:rPr>
              <a:t>материалом</a:t>
            </a:r>
            <a:endParaRPr lang="ru-RU" sz="5000" b="1" dirty="0">
              <a:latin typeface="+mj-lt"/>
              <a:cs typeface="Times New Roman" pitchFamily="18" charset="0"/>
            </a:endParaRPr>
          </a:p>
        </p:txBody>
      </p:sp>
      <p:pic>
        <p:nvPicPr>
          <p:cNvPr id="5122" name="Picture 2" descr="C:\Users\йцу\Desktop\файлы\РАБОТА\фото\кисточки\20181224_09494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03" y="2060848"/>
            <a:ext cx="4361624" cy="3271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йцу\Desktop\файлы\РАБОТА\фото\кисточки\20181224_1112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436655" y="2060289"/>
            <a:ext cx="2337982" cy="334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744953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йцу\Desktop\файлы\РАБОТА\фото\пасха19г\20190410_16064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692696"/>
            <a:ext cx="4480498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996952"/>
            <a:ext cx="4575986" cy="2573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221961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347864" y="476672"/>
            <a:ext cx="579613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000" b="1" dirty="0">
                <a:latin typeface="+mj-lt"/>
                <a:cs typeface="Times New Roman" pitchFamily="18" charset="0"/>
              </a:rPr>
              <a:t>Р</a:t>
            </a:r>
            <a:r>
              <a:rPr lang="ru-RU" sz="5000" b="1" dirty="0" smtClean="0">
                <a:latin typeface="+mj-lt"/>
                <a:cs typeface="Times New Roman" pitchFamily="18" charset="0"/>
              </a:rPr>
              <a:t>абота </a:t>
            </a:r>
            <a:r>
              <a:rPr lang="ru-RU" sz="5000" b="1" dirty="0">
                <a:latin typeface="+mj-lt"/>
                <a:cs typeface="Times New Roman" pitchFamily="18" charset="0"/>
              </a:rPr>
              <a:t>с </a:t>
            </a:r>
            <a:r>
              <a:rPr lang="ru-RU" sz="5000" b="1" dirty="0" smtClean="0">
                <a:latin typeface="+mj-lt"/>
                <a:cs typeface="Times New Roman" pitchFamily="18" charset="0"/>
              </a:rPr>
              <a:t>солью и гуашью</a:t>
            </a:r>
            <a:endParaRPr lang="ru-RU" sz="5000" b="1" dirty="0">
              <a:latin typeface="+mj-lt"/>
              <a:cs typeface="Times New Roman" pitchFamily="18" charset="0"/>
            </a:endParaRPr>
          </a:p>
        </p:txBody>
      </p:sp>
      <p:pic>
        <p:nvPicPr>
          <p:cNvPr id="7170" name="Picture 2" descr="C:\Users\йцу\Desktop\файлы\РАБОТА\фото\рисуем солью\20190205_16283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64903"/>
            <a:ext cx="2958394" cy="3612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йцу\Desktop\файлы\РАБОТА\фото\рисуем солью\20190206_10282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236" y="2348880"/>
            <a:ext cx="4198624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260257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95936" y="188640"/>
            <a:ext cx="514806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000" b="1" dirty="0">
                <a:latin typeface="+mj-lt"/>
                <a:cs typeface="Times New Roman" pitchFamily="18" charset="0"/>
              </a:rPr>
              <a:t>Р</a:t>
            </a:r>
            <a:r>
              <a:rPr lang="ru-RU" sz="5000" b="1" dirty="0" smtClean="0">
                <a:latin typeface="+mj-lt"/>
                <a:cs typeface="Times New Roman" pitchFamily="18" charset="0"/>
              </a:rPr>
              <a:t>абота </a:t>
            </a:r>
            <a:r>
              <a:rPr lang="ru-RU" sz="5000" b="1" dirty="0">
                <a:latin typeface="+mj-lt"/>
                <a:cs typeface="Times New Roman" pitchFamily="18" charset="0"/>
              </a:rPr>
              <a:t>с </a:t>
            </a:r>
            <a:r>
              <a:rPr lang="ru-RU" sz="5000" b="1" dirty="0" smtClean="0">
                <a:latin typeface="+mj-lt"/>
                <a:cs typeface="Times New Roman" pitchFamily="18" charset="0"/>
              </a:rPr>
              <a:t>макаронами</a:t>
            </a:r>
            <a:endParaRPr lang="ru-RU" sz="5000" b="1" dirty="0">
              <a:latin typeface="+mj-lt"/>
              <a:cs typeface="Times New Roman" pitchFamily="18" charset="0"/>
            </a:endParaRPr>
          </a:p>
        </p:txBody>
      </p:sp>
      <p:pic>
        <p:nvPicPr>
          <p:cNvPr id="8194" name="Picture 2" descr="C:\Users\йцу\Desktop\кенг\ФОТО\январь\20200123_1801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82" y="3212976"/>
            <a:ext cx="4354548" cy="2449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йцу\Desktop\кенг\ФОТО\январь\20200123_18003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76872"/>
            <a:ext cx="4480498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366779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3768" y="0"/>
            <a:ext cx="6660232" cy="980728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Ожидаемые результаты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839816"/>
          </a:xfrm>
        </p:spPr>
        <p:txBody>
          <a:bodyPr>
            <a:normAutofit fontScale="70000" lnSpcReduction="20000"/>
          </a:bodyPr>
          <a:lstStyle/>
          <a:p>
            <a:endParaRPr lang="ru-RU" dirty="0" smtClean="0"/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Учебно – познавательного интерес к декоративно – прикладному творчеству, как одному из видов изобразительного искусства;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увство прекрасного и эстетические чувства на основе знакомства с мультикультурной картиной  современного мира; 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авык самостоятельной работы  и работы в группе при выполнении практических творческих работ;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риентации на понимание причин успеха в творческой деятельности;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Способность к самооценке на основе критерия успешности деятельности; 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Заложены основы социально ценных личностных и нравственных качеств: трудолюбие, организованность, добросовестное отношение к делу, инициативность, любознательность, потребность помогать другим, уважение к чужому труду и результатам труда, культурному наследию.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ыбирать художественные материалы, средства художественной выразительности для создания творческих работ. Решать художественные задачи с опорой на знания о цвете, правил композиций, усвоенных способах действий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839816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endParaRPr lang="ru-RU" b="1" i="1" dirty="0" smtClean="0"/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Система отслеживания и оценивания результатов обучения детей  проходит через участие их в выставках,  конкурсах, фестивалях, массовых мероприятиях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Выставочная деятельность является важным итоговым этапом занятий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Выставки могут быть:</a:t>
            </a:r>
          </a:p>
          <a:p>
            <a:pPr marL="0" lv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днодневные - проводится в конце каждого задания с целью обсуждения; </a:t>
            </a:r>
          </a:p>
          <a:p>
            <a:pPr marL="0" lv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остоянные  - проводятся в помещении, где работают дети;</a:t>
            </a:r>
          </a:p>
          <a:p>
            <a:pPr marL="0" lv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тематические - по итогом изучения разделов, тем;</a:t>
            </a:r>
          </a:p>
          <a:p>
            <a:pPr marL="0" lv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тоговые – в конце года организуется выставка практических работ учащихся, организуется обсуждение выставки с участием педагогов, родителей, гостей.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2771800" y="365125"/>
            <a:ext cx="5743550" cy="975643"/>
          </a:xfrm>
        </p:spPr>
        <p:txBody>
          <a:bodyPr>
            <a:normAutofit fontScale="90000"/>
          </a:bodyPr>
          <a:lstStyle/>
          <a:p>
            <a:r>
              <a:rPr lang="ru-RU" sz="6000" b="1" dirty="0"/>
              <a:t>Результативность опыта</a:t>
            </a:r>
          </a:p>
        </p:txBody>
      </p:sp>
      <p:sp>
        <p:nvSpPr>
          <p:cNvPr id="2" name="Объект 1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8047806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В процессе художественно-эстетического воспитания у дошкольников происходит переход от безотчетного отклика на все яркое, красивое к сознательному восприятию прекрасного. Знакомство с красотой в жизни и искусстве не только воспитывает ум и чувства ребенка, но и способствует развитию воображения и фантазии, творчества ребенка. </a:t>
            </a:r>
          </a:p>
        </p:txBody>
      </p:sp>
    </p:spTree>
    <p:extLst>
      <p:ext uri="{BB962C8B-B14F-4D97-AF65-F5344CB8AC3E}">
        <p14:creationId xmlns:p14="http://schemas.microsoft.com/office/powerpoint/2010/main" val="204496445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3635896" y="457200"/>
            <a:ext cx="5184575" cy="883568"/>
          </a:xfrm>
        </p:spPr>
        <p:txBody>
          <a:bodyPr>
            <a:normAutofit fontScale="90000"/>
          </a:bodyPr>
          <a:lstStyle/>
          <a:p>
            <a:r>
              <a:rPr lang="ru-RU" sz="6000" b="1" dirty="0"/>
              <a:t>Анализ работы 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0" y="2057400"/>
            <a:ext cx="8046615" cy="3811588"/>
          </a:xfrm>
        </p:spPr>
        <p:txBody>
          <a:bodyPr/>
          <a:lstStyle/>
          <a:p>
            <a:r>
              <a:rPr lang="ru-RU" sz="2000" dirty="0"/>
              <a:t>Анализ художественно-эстетического развития дошкольников</a:t>
            </a:r>
          </a:p>
          <a:p>
            <a:endParaRPr lang="ru-RU" sz="2000" dirty="0"/>
          </a:p>
          <a:p>
            <a:r>
              <a:rPr lang="ru-RU" sz="2000" dirty="0"/>
              <a:t>Художественно - эстетическое развитие детей в детском саду предполагает развитие предпосылок ценностно- смыслового восприятия и понимания произведений искусства (словесного, музыкального, изобразительного, мира природы, становление эстетического отношения к окружающему миру; формирование элементарных представлений о видах искусства; восприятие музыки, художественной литературы, фольклора; стимулирование сопереживания персонажам художественных произведений; реализацию самостоятельной творческой деятельности детей (изобразительной, конструктивно- модельной, музыкальной и др.).</a:t>
            </a:r>
          </a:p>
        </p:txBody>
      </p:sp>
    </p:spTree>
    <p:extLst>
      <p:ext uri="{BB962C8B-B14F-4D97-AF65-F5344CB8AC3E}">
        <p14:creationId xmlns:p14="http://schemas.microsoft.com/office/powerpoint/2010/main" val="67990426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115616" y="2132856"/>
            <a:ext cx="7632848" cy="1143000"/>
          </a:xfrm>
        </p:spPr>
        <p:txBody>
          <a:bodyPr>
            <a:normAutofit/>
          </a:bodyPr>
          <a:lstStyle/>
          <a:p>
            <a:r>
              <a:rPr lang="ru-RU" sz="6000" dirty="0" smtClean="0">
                <a:solidFill>
                  <a:srgbClr val="0070C0"/>
                </a:solidFill>
              </a:rPr>
              <a:t>Спасибо за внимание! </a:t>
            </a:r>
            <a:endParaRPr lang="ru-RU" sz="6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294370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тчет клуба по -интересам Чудеса для детей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39E5568ED4DC1F4886568D55156EF371" ma:contentTypeVersion="0" ma:contentTypeDescription="Создание документа." ma:contentTypeScope="" ma:versionID="7c2c918166196c5deafa5d1a3fb82c2a">
  <xsd:schema xmlns:xsd="http://www.w3.org/2001/XMLSchema" xmlns:p="http://schemas.microsoft.com/office/2006/metadata/properties" targetNamespace="http://schemas.microsoft.com/office/2006/metadata/properties" ma:root="true" ma:fieldsID="53974d1da0c14f073d2cc649cae9f3e6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содержимого" ma:readOnly="true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FF32892-4B0C-4186-8300-17257E52CCE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2.xml><?xml version="1.0" encoding="utf-8"?>
<ds:datastoreItem xmlns:ds="http://schemas.openxmlformats.org/officeDocument/2006/customXml" ds:itemID="{F7E283F9-57BF-4485-9A99-1CB8F58BFD0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Отчет клуба по -интересам Чудеса для детей</Template>
  <TotalTime>1415</TotalTime>
  <Words>808</Words>
  <Application>Microsoft Office PowerPoint</Application>
  <PresentationFormat>Экран (4:3)</PresentationFormat>
  <Paragraphs>78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Отчет клуба по -интересам Чудеса для детей</vt:lpstr>
      <vt:lpstr> Подготовил: воспитатель Мысик С.Н </vt:lpstr>
      <vt:lpstr>Презентация PowerPoint</vt:lpstr>
      <vt:lpstr>Презентация PowerPoint</vt:lpstr>
      <vt:lpstr>Актуальность</vt:lpstr>
      <vt:lpstr>Теоретическое обоснование опыта</vt:lpstr>
      <vt:lpstr>Цели опыта:</vt:lpstr>
      <vt:lpstr>Основные задачи:</vt:lpstr>
      <vt:lpstr>Принципы работы:</vt:lpstr>
      <vt:lpstr>В работе с детьми использую различные формы:</vt:lpstr>
      <vt:lpstr>Презентация PowerPoint</vt:lpstr>
      <vt:lpstr>Работа с бумагой и картоном </vt:lpstr>
      <vt:lpstr> С природным материалом  </vt:lpstr>
      <vt:lpstr>   Работа с ненужными и нужным      вещами.</vt:lpstr>
      <vt:lpstr>Презентация PowerPoint</vt:lpstr>
      <vt:lpstr>Презентация PowerPoint</vt:lpstr>
      <vt:lpstr>Презентация PowerPoint</vt:lpstr>
      <vt:lpstr>Презентация PowerPoint</vt:lpstr>
      <vt:lpstr>Ожидаемые результаты</vt:lpstr>
      <vt:lpstr>Презентация PowerPoint</vt:lpstr>
      <vt:lpstr>Результативность опыта</vt:lpstr>
      <vt:lpstr>Анализ работы </vt:lpstr>
      <vt:lpstr>Спасибо за внимание!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Олег</dc:creator>
  <cp:lastModifiedBy>Светлана</cp:lastModifiedBy>
  <cp:revision>129</cp:revision>
  <dcterms:created xsi:type="dcterms:W3CDTF">2012-08-02T12:17:38Z</dcterms:created>
  <dcterms:modified xsi:type="dcterms:W3CDTF">2020-06-03T12:58:58Z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237482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D5.0.3</vt:lpwstr>
  </property>
  <property fmtid="{D5CDD505-2E9C-101B-9397-08002B2CF9AE}" pid="5" name="ContentTypeId">
    <vt:lpwstr>0x01010039E5568ED4DC1F4886568D55156EF371</vt:lpwstr>
  </property>
</Properties>
</file>