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4" r:id="rId7"/>
    <p:sldId id="261" r:id="rId8"/>
    <p:sldId id="262" r:id="rId9"/>
    <p:sldId id="273" r:id="rId10"/>
    <p:sldId id="265" r:id="rId11"/>
    <p:sldId id="264"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7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7E5385D-5026-4B2D-847D-27E5E632834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E5385D-5026-4B2D-847D-27E5E632834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7E5385D-5026-4B2D-847D-27E5E632834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E5385D-5026-4B2D-847D-27E5E632834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70E3539-0475-4D1C-B9DC-D74CEA118250}" type="datetimeFigureOut">
              <a:rPr lang="ru-RU" smtClean="0"/>
              <a:pPr/>
              <a:t>09.06.2020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E5385D-5026-4B2D-847D-27E5E632834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0E3539-0475-4D1C-B9DC-D74CEA118250}" type="datetimeFigureOut">
              <a:rPr lang="ru-RU" smtClean="0"/>
              <a:pPr/>
              <a:t>09.06.2020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E5385D-5026-4B2D-847D-27E5E632834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zbez.com/sites/azbez.com/files/images/006_kopiya_2.preview.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crr392.com/DOC/0008-005-Osnovnye-pravila-bezopasnogo-povedenija-n.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ezopasnost-detej.ru/images/2013/108-1-bezopasnost-letom-kartinki.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azbez.com/sites/azbez.com/files/images/005_kopiya1.preview.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285860"/>
            <a:ext cx="7406640" cy="1472184"/>
          </a:xfrm>
        </p:spPr>
        <p:txBody>
          <a:bodyPr>
            <a:normAutofit/>
          </a:bodyPr>
          <a:lstStyle/>
          <a:p>
            <a:pPr algn="ctr"/>
            <a:r>
              <a:rPr lang="ru-RU" sz="2400" b="1" dirty="0">
                <a:solidFill>
                  <a:schemeClr val="tx1"/>
                </a:solidFill>
                <a:effectLst/>
                <a:latin typeface="Times New Roman" panose="02020603050405020304" pitchFamily="18" charset="0"/>
                <a:cs typeface="Times New Roman" panose="02020603050405020304" pitchFamily="18" charset="0"/>
              </a:rPr>
              <a:t>Безопасность на водоемах в летний </a:t>
            </a:r>
            <a:r>
              <a:rPr lang="ru-RU" sz="2400" b="1" dirty="0" smtClean="0">
                <a:solidFill>
                  <a:schemeClr val="tx1"/>
                </a:solidFill>
                <a:effectLst/>
                <a:latin typeface="Times New Roman" panose="02020603050405020304" pitchFamily="18" charset="0"/>
                <a:cs typeface="Times New Roman" panose="02020603050405020304" pitchFamily="18" charset="0"/>
              </a:rPr>
              <a:t>период</a:t>
            </a:r>
            <a:r>
              <a:rPr lang="ru-RU" sz="2400" b="1" dirty="0">
                <a:solidFill>
                  <a:schemeClr val="tx1"/>
                </a:solidFill>
                <a:effectLst/>
                <a:latin typeface="Times New Roman" panose="02020603050405020304" pitchFamily="18" charset="0"/>
                <a:cs typeface="Times New Roman" panose="02020603050405020304" pitchFamily="18" charset="0"/>
              </a:rPr>
              <a:t/>
            </a:r>
            <a:br>
              <a:rPr lang="ru-RU" sz="2400" b="1" dirty="0">
                <a:solidFill>
                  <a:schemeClr val="tx1"/>
                </a:solidFill>
                <a:effectLst/>
                <a:latin typeface="Times New Roman" panose="02020603050405020304" pitchFamily="18" charset="0"/>
                <a:cs typeface="Times New Roman" panose="02020603050405020304" pitchFamily="18" charset="0"/>
              </a:rPr>
            </a:br>
            <a:r>
              <a:rPr lang="ru-RU" sz="2000" dirty="0" smtClean="0">
                <a:solidFill>
                  <a:schemeClr val="tx1"/>
                </a:solidFill>
                <a:effectLst/>
                <a:latin typeface="Times New Roman" panose="02020603050405020304" pitchFamily="18" charset="0"/>
                <a:cs typeface="Times New Roman" panose="02020603050405020304" pitchFamily="18" charset="0"/>
              </a:rPr>
              <a:t>Консультация для родителей</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32560" y="4293096"/>
            <a:ext cx="7406640" cy="1944216"/>
          </a:xfrm>
        </p:spPr>
        <p:txBody>
          <a:bodyPr>
            <a:normAutofit/>
          </a:bodyPr>
          <a:lstStyle/>
          <a:p>
            <a:pPr algn="r"/>
            <a:r>
              <a:rPr lang="ru-RU" sz="2000" dirty="0" smtClean="0">
                <a:latin typeface="Times New Roman" panose="02020603050405020304" pitchFamily="18" charset="0"/>
                <a:cs typeface="Times New Roman" panose="02020603050405020304" pitchFamily="18" charset="0"/>
              </a:rPr>
              <a:t>Подготовил воспитатель</a:t>
            </a:r>
          </a:p>
          <a:p>
            <a:pPr algn="r"/>
            <a:r>
              <a:rPr lang="ru-RU" sz="2000" smtClean="0">
                <a:latin typeface="Times New Roman" panose="02020603050405020304" pitchFamily="18" charset="0"/>
                <a:cs typeface="Times New Roman" panose="02020603050405020304" pitchFamily="18" charset="0"/>
              </a:rPr>
              <a:t>с</a:t>
            </a:r>
            <a:r>
              <a:rPr lang="ru-RU" sz="2000" smtClean="0">
                <a:latin typeface="Times New Roman" panose="02020603050405020304" pitchFamily="18" charset="0"/>
                <a:cs typeface="Times New Roman" panose="02020603050405020304" pitchFamily="18" charset="0"/>
              </a:rPr>
              <a:t>редней группы № 1</a:t>
            </a:r>
          </a:p>
          <a:p>
            <a:pPr algn="r"/>
            <a:r>
              <a:rPr lang="ru-RU" sz="2000" dirty="0" smtClean="0">
                <a:latin typeface="Times New Roman" panose="02020603050405020304" pitchFamily="18" charset="0"/>
                <a:cs typeface="Times New Roman" panose="02020603050405020304" pitchFamily="18" charset="0"/>
              </a:rPr>
              <a:t>Зайцева Г.А</a:t>
            </a:r>
            <a:endParaRPr lang="ru-RU" sz="2000" dirty="0" smtClean="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00166" y="428604"/>
            <a:ext cx="7000924" cy="369332"/>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МКДОУ «Детский сад №3 п. Теплое»</a:t>
            </a:r>
            <a:endParaRPr lang="ru-RU" dirty="0"/>
          </a:p>
        </p:txBody>
      </p:sp>
    </p:spTree>
    <p:extLst>
      <p:ext uri="{BB962C8B-B14F-4D97-AF65-F5344CB8AC3E}">
        <p14:creationId xmlns:p14="http://schemas.microsoft.com/office/powerpoint/2010/main" xmlns="" val="2479008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764704"/>
            <a:ext cx="7498080" cy="5483696"/>
          </a:xfrm>
        </p:spPr>
        <p:txBody>
          <a:bodyPr>
            <a:normAutofit/>
          </a:bodyPr>
          <a:lstStyle/>
          <a:p>
            <a:pPr marL="82296" indent="0">
              <a:buNone/>
            </a:pPr>
            <a:r>
              <a:rPr lang="ru-RU" sz="2000" dirty="0">
                <a:latin typeface="Times New Roman" panose="02020603050405020304" pitchFamily="18" charset="0"/>
                <a:cs typeface="Times New Roman" panose="02020603050405020304" pitchFamily="18" charset="0"/>
              </a:rPr>
              <a:t>Во время грозы нужно отойти подальше от водоема. Вода очень хорошо проводит электрический ток – молния, попавшая в воду, поражает все вокруг в радиусе около 100 метров</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pic>
        <p:nvPicPr>
          <p:cNvPr id="5" name="Рисунок 4" descr="C:\Users\Галина\Downloads\1e7607f6ad818563aae25403d0667ae5--safety-rules.jpg"/>
          <p:cNvPicPr/>
          <p:nvPr/>
        </p:nvPicPr>
        <p:blipFill rotWithShape="1">
          <a:blip r:embed="rId2" cstate="print">
            <a:extLst>
              <a:ext uri="{28A0092B-C50C-407E-A947-70E740481C1C}">
                <a14:useLocalDpi xmlns:a14="http://schemas.microsoft.com/office/drawing/2010/main" xmlns="" val="0"/>
              </a:ext>
            </a:extLst>
          </a:blip>
          <a:srcRect b="6796"/>
          <a:stretch/>
        </p:blipFill>
        <p:spPr bwMode="auto">
          <a:xfrm>
            <a:off x="2483768" y="2057400"/>
            <a:ext cx="4968552" cy="410790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19998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04664"/>
            <a:ext cx="7498080" cy="5843736"/>
          </a:xfrm>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Нельзя играть на высоком берегу. Земля может уйти из-под ног и ребенок окажется в воде.</a:t>
            </a:r>
            <a:endParaRPr lang="ru-RU" sz="2000" dirty="0">
              <a:latin typeface="Times New Roman" panose="02020603050405020304" pitchFamily="18" charset="0"/>
              <a:cs typeface="Times New Roman" panose="02020603050405020304" pitchFamily="18" charset="0"/>
            </a:endParaRPr>
          </a:p>
        </p:txBody>
      </p:sp>
      <p:pic>
        <p:nvPicPr>
          <p:cNvPr id="5" name="Рисунок 4" descr="C:\Users\Галина\Downloads\pravilonavodoemax.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8450" y="1385887"/>
            <a:ext cx="4325838" cy="4851425"/>
          </a:xfrm>
          <a:prstGeom prst="rect">
            <a:avLst/>
          </a:prstGeom>
          <a:noFill/>
          <a:ln>
            <a:noFill/>
          </a:ln>
        </p:spPr>
      </p:pic>
    </p:spTree>
    <p:extLst>
      <p:ext uri="{BB962C8B-B14F-4D97-AF65-F5344CB8AC3E}">
        <p14:creationId xmlns:p14="http://schemas.microsoft.com/office/powerpoint/2010/main" xmlns="" val="4250620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04664"/>
            <a:ext cx="7498080" cy="5843736"/>
          </a:xfrm>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В незнакомом месте нельзя нырять. Речка может оказаться мелкой, а в песок нырять с головой опасно. На дне могут оказаться камни и коряги.</a:t>
            </a:r>
          </a:p>
          <a:p>
            <a:pPr marL="82296" indent="0">
              <a:buNone/>
            </a:pPr>
            <a:endParaRPr lang="ru-RU" sz="2000" dirty="0">
              <a:latin typeface="Times New Roman" panose="02020603050405020304" pitchFamily="18" charset="0"/>
              <a:cs typeface="Times New Roman" panose="02020603050405020304" pitchFamily="18" charset="0"/>
            </a:endParaRPr>
          </a:p>
        </p:txBody>
      </p:sp>
      <p:pic>
        <p:nvPicPr>
          <p:cNvPr id="5" name="Рисунок 4" descr="C:\Users\Галина\Downloads\1.jpg"/>
          <p:cNvPicPr/>
          <p:nvPr/>
        </p:nvPicPr>
        <p:blipFill rotWithShape="1">
          <a:blip r:embed="rId2" cstate="print">
            <a:extLst>
              <a:ext uri="{28A0092B-C50C-407E-A947-70E740481C1C}">
                <a14:useLocalDpi xmlns:a14="http://schemas.microsoft.com/office/drawing/2010/main" xmlns="" val="0"/>
              </a:ext>
            </a:extLst>
          </a:blip>
          <a:srcRect b="7783"/>
          <a:stretch/>
        </p:blipFill>
        <p:spPr bwMode="auto">
          <a:xfrm>
            <a:off x="2528887" y="1566862"/>
            <a:ext cx="4491385" cy="445442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13595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620688"/>
            <a:ext cx="7498080" cy="5627712"/>
          </a:xfrm>
        </p:spPr>
        <p:txBody>
          <a:bodyPr>
            <a:normAutofit/>
          </a:bodyPr>
          <a:lstStyle/>
          <a:p>
            <a:pPr marL="82296" indent="0">
              <a:buNone/>
            </a:pPr>
            <a:r>
              <a:rPr lang="ru-RU" sz="2000" dirty="0">
                <a:latin typeface="Times New Roman" panose="02020603050405020304" pitchFamily="18" charset="0"/>
                <a:cs typeface="Times New Roman" panose="02020603050405020304" pitchFamily="18" charset="0"/>
              </a:rPr>
              <a:t>Нельзя играть в воде в игры связанные с захватами соперника и удержанием его под водой, </a:t>
            </a:r>
            <a:r>
              <a:rPr lang="ru-RU" sz="2000" dirty="0" smtClean="0">
                <a:latin typeface="Times New Roman" panose="02020603050405020304" pitchFamily="18" charset="0"/>
                <a:cs typeface="Times New Roman" panose="02020603050405020304" pitchFamily="18" charset="0"/>
              </a:rPr>
              <a:t>товарищ </a:t>
            </a:r>
            <a:r>
              <a:rPr lang="ru-RU" sz="2000" dirty="0">
                <a:latin typeface="Times New Roman" panose="02020603050405020304" pitchFamily="18" charset="0"/>
                <a:cs typeface="Times New Roman" panose="02020603050405020304" pitchFamily="18" charset="0"/>
              </a:rPr>
              <a:t>может захлебнуться и потерять сознание.</a:t>
            </a:r>
          </a:p>
          <a:p>
            <a:pPr marL="82296" indent="0">
              <a:buNone/>
            </a:pPr>
            <a:endParaRPr lang="ru-RU" sz="2000" dirty="0">
              <a:latin typeface="Times New Roman" panose="02020603050405020304" pitchFamily="18" charset="0"/>
              <a:cs typeface="Times New Roman" panose="02020603050405020304" pitchFamily="18" charset="0"/>
            </a:endParaRPr>
          </a:p>
        </p:txBody>
      </p:sp>
      <p:pic>
        <p:nvPicPr>
          <p:cNvPr id="5" name="Рисунок 4" descr="C:\Users\Галина\Downloads\13378_900.jpg"/>
          <p:cNvPicPr/>
          <p:nvPr/>
        </p:nvPicPr>
        <p:blipFill rotWithShape="1">
          <a:blip r:embed="rId2" cstate="print">
            <a:extLst>
              <a:ext uri="{28A0092B-C50C-407E-A947-70E740481C1C}">
                <a14:useLocalDpi xmlns:a14="http://schemas.microsoft.com/office/drawing/2010/main" xmlns="" val="0"/>
              </a:ext>
            </a:extLst>
          </a:blip>
          <a:srcRect b="6490"/>
          <a:stretch/>
        </p:blipFill>
        <p:spPr bwMode="auto">
          <a:xfrm>
            <a:off x="2371725" y="1556792"/>
            <a:ext cx="4400550" cy="472970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16528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404664"/>
            <a:ext cx="7498080" cy="5952728"/>
          </a:xfrm>
        </p:spPr>
        <p:txBody>
          <a:bodyPr>
            <a:normAutofit/>
          </a:bodyPr>
          <a:lstStyle/>
          <a:p>
            <a:pPr marL="82296" indent="0">
              <a:buNone/>
            </a:pPr>
            <a:r>
              <a:rPr lang="ru-RU" sz="2000" b="1" dirty="0" smtClean="0">
                <a:latin typeface="Times New Roman" panose="02020603050405020304" pitchFamily="18" charset="0"/>
                <a:cs typeface="Times New Roman" panose="02020603050405020304" pitchFamily="18" charset="0"/>
              </a:rPr>
              <a:t>   Не </a:t>
            </a:r>
            <a:r>
              <a:rPr lang="ru-RU" sz="2000" b="1" dirty="0">
                <a:latin typeface="Times New Roman" panose="02020603050405020304" pitchFamily="18" charset="0"/>
                <a:cs typeface="Times New Roman" panose="02020603050405020304" pitchFamily="18" charset="0"/>
              </a:rPr>
              <a:t>игнорируйте правила поведения на воде и не разрешайте делать это детям.</a:t>
            </a:r>
            <a:endParaRPr lang="ru-RU" sz="2000" dirty="0">
              <a:latin typeface="Times New Roman" panose="02020603050405020304" pitchFamily="18" charset="0"/>
              <a:cs typeface="Times New Roman" panose="02020603050405020304" pitchFamily="18" charset="0"/>
            </a:endParaRPr>
          </a:p>
          <a:p>
            <a:pPr marL="82296" indent="0">
              <a:buNone/>
            </a:pPr>
            <a:r>
              <a:rPr lang="ru-RU" sz="2000" dirty="0" smtClean="0">
                <a:latin typeface="Times New Roman" panose="02020603050405020304" pitchFamily="18" charset="0"/>
                <a:cs typeface="Times New Roman" panose="02020603050405020304" pitchFamily="18" charset="0"/>
              </a:rPr>
              <a:t>   Вода </a:t>
            </a:r>
            <a:r>
              <a:rPr lang="ru-RU" sz="2000" dirty="0">
                <a:latin typeface="Times New Roman" panose="02020603050405020304" pitchFamily="18" charset="0"/>
                <a:cs typeface="Times New Roman" panose="02020603050405020304" pitchFamily="18" charset="0"/>
              </a:rPr>
              <a:t>- опасная для людей стихия.</a:t>
            </a:r>
          </a:p>
          <a:p>
            <a:pPr marL="82296" indent="0">
              <a:buNone/>
            </a:pPr>
            <a:r>
              <a:rPr lang="ru-RU" sz="2000" dirty="0" smtClean="0">
                <a:latin typeface="Times New Roman" panose="02020603050405020304" pitchFamily="18" charset="0"/>
                <a:cs typeface="Times New Roman" panose="02020603050405020304" pitchFamily="18" charset="0"/>
              </a:rPr>
              <a:t>   Даже </a:t>
            </a:r>
            <a:r>
              <a:rPr lang="ru-RU" sz="2000" dirty="0">
                <a:latin typeface="Times New Roman" panose="02020603050405020304" pitchFamily="18" charset="0"/>
                <a:cs typeface="Times New Roman" panose="02020603050405020304" pitchFamily="18" charset="0"/>
              </a:rPr>
              <a:t>спокойная водная гладь, несмотря на кажущуюся безопасность, таит в себе угрозы.</a:t>
            </a:r>
          </a:p>
          <a:p>
            <a:pPr marL="82296" indent="0">
              <a:buNone/>
            </a:pPr>
            <a:r>
              <a:rPr lang="ru-RU" sz="2000" dirty="0" smtClean="0">
                <a:latin typeface="Times New Roman" panose="02020603050405020304" pitchFamily="18" charset="0"/>
                <a:cs typeface="Times New Roman" panose="02020603050405020304" pitchFamily="18" charset="0"/>
              </a:rPr>
              <a:t>   Причем </a:t>
            </a:r>
            <a:r>
              <a:rPr lang="ru-RU" sz="2000" dirty="0">
                <a:latin typeface="Times New Roman" panose="02020603050405020304" pitchFamily="18" charset="0"/>
                <a:cs typeface="Times New Roman" panose="02020603050405020304" pitchFamily="18" charset="0"/>
              </a:rPr>
              <a:t>неприятности обычно случаются не с теми детьми, которые не умеют плавать, поскольку они обычно не заходят в воду глубже, чем по пояс, а с тем, кто мнят себя отличными пловцами. Многие несчастные случаи происходят именно из-за купания в запрещенных местах.</a:t>
            </a:r>
          </a:p>
          <a:p>
            <a:pPr marL="82296" indent="0">
              <a:buNone/>
            </a:pPr>
            <a:endParaRPr lang="ru-RU" dirty="0"/>
          </a:p>
        </p:txBody>
      </p:sp>
    </p:spTree>
    <p:extLst>
      <p:ext uri="{BB962C8B-B14F-4D97-AF65-F5344CB8AC3E}">
        <p14:creationId xmlns:p14="http://schemas.microsoft.com/office/powerpoint/2010/main" xmlns="" val="376742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76672"/>
            <a:ext cx="7498080" cy="5771728"/>
          </a:xfrm>
        </p:spPr>
        <p:txBody>
          <a:bodyPr>
            <a:normAutofit/>
          </a:bodyPr>
          <a:lstStyle/>
          <a:p>
            <a:pPr marL="82296" indent="0">
              <a:buNone/>
            </a:pPr>
            <a:r>
              <a:rPr lang="ru-RU" sz="2000" b="1" i="1" dirty="0">
                <a:latin typeface="Times New Roman" panose="02020603050405020304" pitchFamily="18" charset="0"/>
                <a:cs typeface="Times New Roman" panose="02020603050405020304" pitchFamily="18" charset="0"/>
              </a:rPr>
              <a:t>Что нужно знать родителям про безопасность детей на воде</a:t>
            </a:r>
            <a:endParaRPr lang="ru-RU" sz="2000" dirty="0">
              <a:latin typeface="Times New Roman" panose="02020603050405020304" pitchFamily="18" charset="0"/>
              <a:cs typeface="Times New Roman" panose="02020603050405020304" pitchFamily="18" charset="0"/>
            </a:endParaRPr>
          </a:p>
          <a:p>
            <a:pPr marL="82296" indent="0">
              <a:buNone/>
            </a:pPr>
            <a:r>
              <a:rPr lang="ru-RU" sz="2000" dirty="0" smtClean="0">
                <a:latin typeface="Times New Roman" panose="02020603050405020304" pitchFamily="18" charset="0"/>
                <a:cs typeface="Times New Roman" panose="02020603050405020304" pitchFamily="18" charset="0"/>
              </a:rPr>
              <a:t>   Купаться </a:t>
            </a:r>
            <a:r>
              <a:rPr lang="ru-RU" sz="2000" dirty="0">
                <a:latin typeface="Times New Roman" panose="02020603050405020304" pitchFamily="18" charset="0"/>
                <a:cs typeface="Times New Roman" panose="02020603050405020304" pitchFamily="18" charset="0"/>
              </a:rPr>
              <a:t>надо часа через полтора после еды;</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Если температура воды менее +16 °С, то купаться вообще не рекомендуется, так как от холода могут начаться судороги или может произойти потеря сознания;</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При температуре воды от +17 до +19 °С и температуре воздуха около 25 °С, в воде не следует находиться более 10-15 минут;</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Плавать надо только в специально оборудованных для этого безопасных местах. Если вы решили поплавать, находясь в местах дикой природы, то выбирайте место с чистой водой, глубиной до 2-х метров, с ровным гравийным или песчаным дном и где течение воды слабое, то есть не превышает 0,5 м/с (для проверки бросьте в воду щепку или палочку).</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Всегда хорошо проверяйте дно и следите за купающимися детьми. Дети должны купаться у самого берега.</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0027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76672"/>
            <a:ext cx="7498080" cy="5771728"/>
          </a:xfrm>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   Никогда </a:t>
            </a:r>
            <a:r>
              <a:rPr lang="ru-RU" sz="2000" dirty="0">
                <a:latin typeface="Times New Roman" panose="02020603050405020304" pitchFamily="18" charset="0"/>
                <a:cs typeface="Times New Roman" panose="02020603050405020304" pitchFamily="18" charset="0"/>
              </a:rPr>
              <a:t>не купайтесь в заболоченных местах.</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Если </a:t>
            </a:r>
            <a:r>
              <a:rPr lang="ru-RU" sz="2000" dirty="0">
                <a:latin typeface="Times New Roman" panose="02020603050405020304" pitchFamily="18" charset="0"/>
                <a:cs typeface="Times New Roman" panose="02020603050405020304" pitchFamily="18" charset="0"/>
              </a:rPr>
              <a:t>вы находитесь в нетрезвом состоянии, то не пускайте детей в воду, они, оставшись без присмотра, могут попасть в беду.</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Запрещено заплывать за буйки, а если их нет, то слишком далеко от берега;</a:t>
            </a:r>
          </a:p>
          <a:p>
            <a:pPr marL="82296" indent="0">
              <a:buNone/>
            </a:pPr>
            <a:endParaRPr lang="ru-RU" sz="2000" dirty="0">
              <a:latin typeface="Times New Roman" panose="02020603050405020304" pitchFamily="18" charset="0"/>
              <a:cs typeface="Times New Roman" panose="02020603050405020304" pitchFamily="18" charset="0"/>
            </a:endParaRPr>
          </a:p>
        </p:txBody>
      </p:sp>
      <p:pic>
        <p:nvPicPr>
          <p:cNvPr id="5" name="Рисунок 4" descr="C:\Users\Галина\Downloads\img4 (4).jpg"/>
          <p:cNvPicPr/>
          <p:nvPr/>
        </p:nvPicPr>
        <p:blipFill rotWithShape="1">
          <a:blip r:embed="rId2" cstate="print">
            <a:extLst>
              <a:ext uri="{28A0092B-C50C-407E-A947-70E740481C1C}">
                <a14:useLocalDpi xmlns:a14="http://schemas.microsoft.com/office/drawing/2010/main" xmlns="" val="0"/>
              </a:ext>
            </a:extLst>
          </a:blip>
          <a:srcRect t="11966" r="46474" b="19871"/>
          <a:stretch/>
        </p:blipFill>
        <p:spPr bwMode="auto">
          <a:xfrm>
            <a:off x="2267744" y="2636912"/>
            <a:ext cx="4248471" cy="352839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52123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620688"/>
            <a:ext cx="7498080" cy="5627712"/>
          </a:xfrm>
        </p:spPr>
        <p:txBody>
          <a:bodyPr>
            <a:normAutofit/>
          </a:bodyPr>
          <a:lstStyle/>
          <a:p>
            <a:pPr marL="82296" indent="0">
              <a:buNone/>
            </a:pPr>
            <a:r>
              <a:rPr lang="ru-RU" sz="2000" dirty="0">
                <a:latin typeface="Times New Roman" panose="02020603050405020304" pitchFamily="18" charset="0"/>
                <a:cs typeface="Times New Roman" panose="02020603050405020304" pitchFamily="18" charset="0"/>
              </a:rPr>
              <a:t>Нельзя близко подплывать к </a:t>
            </a:r>
            <a:r>
              <a:rPr lang="ru-RU" sz="2000" dirty="0" smtClean="0">
                <a:latin typeface="Times New Roman" panose="02020603050405020304" pitchFamily="18" charset="0"/>
                <a:cs typeface="Times New Roman" panose="02020603050405020304" pitchFamily="18" charset="0"/>
              </a:rPr>
              <a:t>судам</a:t>
            </a:r>
            <a:r>
              <a:rPr lang="ru-RU" sz="2000" dirty="0"/>
              <a:t>.</a:t>
            </a:r>
            <a:endParaRPr lang="ru-RU" sz="2000" dirty="0" smtClean="0"/>
          </a:p>
          <a:p>
            <a:endParaRPr lang="ru-RU" sz="2000" dirty="0"/>
          </a:p>
          <a:p>
            <a:endParaRPr lang="ru-RU" sz="2000" dirty="0" smtClean="0"/>
          </a:p>
          <a:p>
            <a:endParaRPr lang="ru-RU" sz="2000" dirty="0"/>
          </a:p>
          <a:p>
            <a:endParaRPr lang="ru-RU" sz="2000" dirty="0" smtClean="0"/>
          </a:p>
          <a:p>
            <a:endParaRPr lang="ru-RU" sz="2000" dirty="0"/>
          </a:p>
          <a:p>
            <a:endParaRPr lang="ru-RU" sz="2000" dirty="0"/>
          </a:p>
          <a:p>
            <a:pPr marL="82296" indent="0">
              <a:buNone/>
            </a:pPr>
            <a:r>
              <a:rPr lang="ru-RU" sz="2000" dirty="0"/>
              <a:t> </a:t>
            </a:r>
            <a:r>
              <a:rPr lang="ru-RU" sz="2000" dirty="0" smtClean="0"/>
              <a:t>    </a:t>
            </a:r>
            <a:r>
              <a:rPr lang="ru-RU" sz="2000" dirty="0" smtClean="0">
                <a:latin typeface="Times New Roman" panose="02020603050405020304" pitchFamily="18" charset="0"/>
                <a:cs typeface="Times New Roman" panose="02020603050405020304" pitchFamily="18" charset="0"/>
              </a:rPr>
              <a:t>Нельзя </a:t>
            </a:r>
            <a:r>
              <a:rPr lang="ru-RU" sz="2000" dirty="0">
                <a:latin typeface="Times New Roman" panose="02020603050405020304" pitchFamily="18" charset="0"/>
                <a:cs typeface="Times New Roman" panose="02020603050405020304" pitchFamily="18" charset="0"/>
              </a:rPr>
              <a:t>прыгать в воду в местах, где мелко или незнакомое дно;</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Нельзя </a:t>
            </a:r>
            <a:r>
              <a:rPr lang="ru-RU" sz="2000" dirty="0">
                <a:latin typeface="Times New Roman" panose="02020603050405020304" pitchFamily="18" charset="0"/>
                <a:cs typeface="Times New Roman" panose="02020603050405020304" pitchFamily="18" charset="0"/>
              </a:rPr>
              <a:t>прыгать в воду с лодок, причалов, мостов и других, не предназначенных для этого мест;</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Нельзя </a:t>
            </a:r>
            <a:r>
              <a:rPr lang="ru-RU" sz="2000" dirty="0">
                <a:latin typeface="Times New Roman" panose="02020603050405020304" pitchFamily="18" charset="0"/>
                <a:cs typeface="Times New Roman" panose="02020603050405020304" pitchFamily="18" charset="0"/>
              </a:rPr>
              <a:t>после перегрева на солнце или долгого бега резко прыгать в холодную воду, это может вызвать шок и потерю сознания или остановку сердца. Предварительно надо сполоснуться водой;</a:t>
            </a:r>
          </a:p>
        </p:txBody>
      </p:sp>
      <p:pic>
        <p:nvPicPr>
          <p:cNvPr id="4" name="Рисунок 3" descr="На волнах">
            <a:hlinkClick r:id="rId2"/>
          </p:cNvPr>
          <p:cNvPicPr>
            <a:picLocks noChangeAspect="1" noChangeArrowheads="1"/>
          </p:cNvPicPr>
          <p:nvPr/>
        </p:nvPicPr>
        <p:blipFill>
          <a:blip r:embed="rId3" cstate="print"/>
          <a:srcRect/>
          <a:stretch>
            <a:fillRect/>
          </a:stretch>
        </p:blipFill>
        <p:spPr bwMode="auto">
          <a:xfrm>
            <a:off x="2987824" y="1052736"/>
            <a:ext cx="2980184" cy="2232248"/>
          </a:xfrm>
          <a:prstGeom prst="ellipse">
            <a:avLst/>
          </a:prstGeom>
          <a:ln>
            <a:noFill/>
          </a:ln>
          <a:effectLst>
            <a:softEdge rad="112500"/>
          </a:effectLst>
        </p:spPr>
      </p:pic>
    </p:spTree>
    <p:extLst>
      <p:ext uri="{BB962C8B-B14F-4D97-AF65-F5344CB8AC3E}">
        <p14:creationId xmlns:p14="http://schemas.microsoft.com/office/powerpoint/2010/main" xmlns="" val="2003596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620688"/>
            <a:ext cx="7498080" cy="5627712"/>
          </a:xfrm>
        </p:spPr>
        <p:txBody>
          <a:bodyPr>
            <a:normAutofit/>
          </a:bodyPr>
          <a:lstStyle/>
          <a:p>
            <a:pPr marL="82296" indent="0">
              <a:buNone/>
            </a:pPr>
            <a:r>
              <a:rPr lang="ru-RU" sz="2000" dirty="0" smtClean="0"/>
              <a:t>    </a:t>
            </a:r>
            <a:r>
              <a:rPr lang="ru-RU" sz="2000" dirty="0" smtClean="0">
                <a:latin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cs typeface="Times New Roman" panose="02020603050405020304" pitchFamily="18" charset="0"/>
              </a:rPr>
              <a:t>купайся в водоемах, берег которых обложен большими камнями или бетонными плитами, они покрываются мхом становятся скользкими и по ним опасно и трудно выбираться;</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Нельзя далеко заплывать на надувных матрасах или камерах. Они могут внезапно начать «спускаться».</a:t>
            </a:r>
            <a:r>
              <a:rPr lang="ru-RU" sz="2000" dirty="0" smtClean="0">
                <a:latin typeface="Times New Roman" panose="02020603050405020304" pitchFamily="18" charset="0"/>
                <a:cs typeface="Times New Roman" panose="02020603050405020304" pitchFamily="18" charset="0"/>
              </a:rPr>
              <a:t> Они </a:t>
            </a:r>
            <a:r>
              <a:rPr lang="ru-RU" sz="2000" dirty="0">
                <a:latin typeface="Times New Roman" panose="02020603050405020304" pitchFamily="18" charset="0"/>
                <a:cs typeface="Times New Roman" panose="02020603050405020304" pitchFamily="18" charset="0"/>
              </a:rPr>
              <a:t>предназначены для плавания только вблизи </a:t>
            </a:r>
            <a:r>
              <a:rPr lang="ru-RU" sz="2000" dirty="0" smtClean="0">
                <a:latin typeface="Times New Roman" panose="02020603050405020304" pitchFamily="18" charset="0"/>
                <a:cs typeface="Times New Roman" panose="02020603050405020304" pitchFamily="18" charset="0"/>
              </a:rPr>
              <a:t>берега.</a:t>
            </a:r>
          </a:p>
          <a:p>
            <a:pPr marL="82296" indent="0">
              <a:buNone/>
            </a:pPr>
            <a:endParaRPr lang="ru-RU" sz="2000" dirty="0">
              <a:latin typeface="Times New Roman" panose="02020603050405020304" pitchFamily="18" charset="0"/>
              <a:cs typeface="Times New Roman" panose="02020603050405020304" pitchFamily="18" charset="0"/>
            </a:endParaRPr>
          </a:p>
          <a:p>
            <a:pPr marL="82296" indent="0">
              <a:buNone/>
            </a:pPr>
            <a:endParaRPr lang="ru-RU" sz="2000" dirty="0">
              <a:latin typeface="Times New Roman" panose="02020603050405020304" pitchFamily="18" charset="0"/>
              <a:cs typeface="Times New Roman" panose="02020603050405020304" pitchFamily="18" charset="0"/>
            </a:endParaRPr>
          </a:p>
        </p:txBody>
      </p:sp>
      <p:pic>
        <p:nvPicPr>
          <p:cNvPr id="4" name="Picture 2" descr="Презентации правила поведения на воде - скачать решебник"/>
          <p:cNvPicPr>
            <a:picLocks noChangeAspect="1" noChangeArrowheads="1"/>
          </p:cNvPicPr>
          <p:nvPr/>
        </p:nvPicPr>
        <p:blipFill>
          <a:blip r:embed="rId2" r:link="rId3" cstate="print"/>
          <a:srcRect/>
          <a:stretch>
            <a:fillRect/>
          </a:stretch>
        </p:blipFill>
        <p:spPr bwMode="auto">
          <a:xfrm>
            <a:off x="2133600" y="3086100"/>
            <a:ext cx="5334000" cy="2514600"/>
          </a:xfrm>
          <a:prstGeom prst="ellipse">
            <a:avLst/>
          </a:prstGeom>
          <a:ln>
            <a:noFill/>
          </a:ln>
          <a:effectLst>
            <a:softEdge rad="112500"/>
          </a:effectLst>
        </p:spPr>
      </p:pic>
    </p:spTree>
    <p:extLst>
      <p:ext uri="{BB962C8B-B14F-4D97-AF65-F5344CB8AC3E}">
        <p14:creationId xmlns:p14="http://schemas.microsoft.com/office/powerpoint/2010/main" xmlns="" val="3817123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548680"/>
            <a:ext cx="7498080" cy="5699720"/>
          </a:xfrm>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   У </a:t>
            </a:r>
            <a:r>
              <a:rPr lang="ru-RU" sz="2000" dirty="0">
                <a:latin typeface="Times New Roman" panose="02020603050405020304" pitchFamily="18" charset="0"/>
                <a:cs typeface="Times New Roman" panose="02020603050405020304" pitchFamily="18" charset="0"/>
              </a:rPr>
              <a:t>маленьких детей обычно отсутствует природный страх перед водой и поэтому они смело лезут в нее, совершенно не осознавая грозящие им опасности. Дошкольники часто не способны адекватно оценить уровень угрозы, а значит, основная задача по обеспечению их безопасности на воде ложится на родителей.</a:t>
            </a:r>
          </a:p>
          <a:p>
            <a:pPr marL="82296" indent="0">
              <a:buNone/>
            </a:pPr>
            <a:r>
              <a:rPr lang="ru-RU" sz="2000" dirty="0" smtClean="0">
                <a:latin typeface="Times New Roman" panose="02020603050405020304" pitchFamily="18" charset="0"/>
                <a:cs typeface="Times New Roman" panose="02020603050405020304" pitchFamily="18" charset="0"/>
              </a:rPr>
              <a:t>    Малыши </a:t>
            </a:r>
            <a:r>
              <a:rPr lang="ru-RU" sz="2000" dirty="0">
                <a:latin typeface="Times New Roman" panose="02020603050405020304" pitchFamily="18" charset="0"/>
                <a:cs typeface="Times New Roman" panose="02020603050405020304" pitchFamily="18" charset="0"/>
              </a:rPr>
              <a:t>малышами, а взрослый должен неусыпно контролировать процесс купания детей, тем более дошкольного возраста, когда ребенок еще достаточно слаб и </a:t>
            </a:r>
            <a:r>
              <a:rPr lang="ru-RU" sz="2000" dirty="0" err="1">
                <a:latin typeface="Times New Roman" panose="02020603050405020304" pitchFamily="18" charset="0"/>
                <a:cs typeface="Times New Roman" panose="02020603050405020304" pitchFamily="18" charset="0"/>
              </a:rPr>
              <a:t>неорганизован</a:t>
            </a:r>
            <a:r>
              <a:rPr lang="ru-RU" sz="2000" dirty="0">
                <a:latin typeface="Times New Roman" panose="02020603050405020304" pitchFamily="18" charset="0"/>
                <a:cs typeface="Times New Roman" panose="02020603050405020304" pitchFamily="18" charset="0"/>
              </a:rPr>
              <a:t> и когда он может утонуть в считанные минуты.</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39514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332656"/>
            <a:ext cx="7498080" cy="5915744"/>
          </a:xfrm>
        </p:spPr>
        <p:txBody>
          <a:bodyPr>
            <a:noAutofit/>
          </a:bodyPr>
          <a:lstStyle/>
          <a:p>
            <a:pPr marL="82296" indent="0">
              <a:buNone/>
            </a:pPr>
            <a:r>
              <a:rPr lang="ru-RU" sz="2000" dirty="0" smtClean="0">
                <a:latin typeface="Times New Roman" panose="02020603050405020304" pitchFamily="18" charset="0"/>
                <a:cs typeface="Times New Roman" panose="02020603050405020304" pitchFamily="18" charset="0"/>
              </a:rPr>
              <a:t>   </a:t>
            </a:r>
          </a:p>
          <a:p>
            <a:pPr marL="82296" indent="0">
              <a:buNone/>
            </a:pPr>
            <a:r>
              <a:rPr lang="ru-RU" sz="2000" b="1" i="1" dirty="0">
                <a:latin typeface="Times New Roman" panose="02020603050405020304" pitchFamily="18" charset="0"/>
                <a:cs typeface="Times New Roman" panose="02020603050405020304" pitchFamily="18" charset="0"/>
              </a:rPr>
              <a:t>Правила безопасности на воде купания</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купание в открытых водоемах</a:t>
            </a:r>
            <a:endParaRPr lang="ru-RU" sz="2000" dirty="0">
              <a:latin typeface="Times New Roman" panose="02020603050405020304" pitchFamily="18" charset="0"/>
              <a:cs typeface="Times New Roman" panose="02020603050405020304" pitchFamily="18" charset="0"/>
            </a:endParaRPr>
          </a:p>
          <a:p>
            <a:pPr marL="82296" indent="0">
              <a:buNone/>
            </a:pP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плавания используйте лишь круги и жилеты, предназначенные для применения в открытых водоемах, у них должны быть толще стенки и, желательно, несколько автономных камер. Чтобы ребенок не утонул при проколе одной из них.</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Всегда </a:t>
            </a:r>
            <a:r>
              <a:rPr lang="ru-RU" sz="2000" dirty="0">
                <a:latin typeface="Times New Roman" panose="02020603050405020304" pitchFamily="18" charset="0"/>
                <a:cs typeface="Times New Roman" panose="02020603050405020304" pitchFamily="18" charset="0"/>
              </a:rPr>
              <a:t>будьте возле ребенка, который в воде. Не отводите от него взгляда. Дошкольник может за секунду уйти под воду и захлебнуться.</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Старайтесь не брать дошкольников кататься на лодках, водных велосипедах и других плавательных средствах, это может быть опасно. Но даже если и берете малыша, всегда надевайте на него еще на берегу спасательный жилет.</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Плавайте в специально отведенных местах с чистым проверенным дном, и где есть спасатель и медицинский пункт.</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6158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548680"/>
            <a:ext cx="7498080" cy="5699720"/>
          </a:xfrm>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   Если </a:t>
            </a:r>
            <a:r>
              <a:rPr lang="ru-RU" sz="2000" dirty="0">
                <a:latin typeface="Times New Roman" panose="02020603050405020304" pitchFamily="18" charset="0"/>
                <a:cs typeface="Times New Roman" panose="02020603050405020304" pitchFamily="18" charset="0"/>
              </a:rPr>
              <a:t>вы плаваете с детьми на природе, то выбирайте чистое мелкое место с течением меньше 0,5 метра/секунду. Предварительно проверьте самостоятельно дно, оно должно быть не топким и без острых предметов. Всегда будьте возле малышей.</a:t>
            </a:r>
          </a:p>
          <a:p>
            <a:pPr marL="82296" indent="0">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Не разрешайте дошкольникам заплывать далеко от берега и нырять на мелких местах или там, где незнакомое дно</a:t>
            </a:r>
            <a:r>
              <a:rPr lang="ru-RU" sz="2000" dirty="0" smtClean="0">
                <a:latin typeface="Times New Roman" panose="02020603050405020304" pitchFamily="18" charset="0"/>
                <a:cs typeface="Times New Roman" panose="02020603050405020304" pitchFamily="18" charset="0"/>
              </a:rPr>
              <a:t>.</a:t>
            </a:r>
          </a:p>
          <a:p>
            <a:pPr marL="82296" indent="0">
              <a:buNone/>
            </a:pPr>
            <a:r>
              <a:rPr lang="ru-RU" sz="2000" b="1" i="1" dirty="0" smtClean="0">
                <a:latin typeface="Times New Roman" panose="02020603050405020304" pitchFamily="18" charset="0"/>
                <a:cs typeface="Times New Roman" panose="02020603050405020304" pitchFamily="18" charset="0"/>
              </a:rPr>
              <a:t>Правила </a:t>
            </a:r>
            <a:r>
              <a:rPr lang="ru-RU" sz="2000" b="1" i="1" dirty="0">
                <a:latin typeface="Times New Roman" panose="02020603050405020304" pitchFamily="18" charset="0"/>
                <a:cs typeface="Times New Roman" panose="02020603050405020304" pitchFamily="18" charset="0"/>
              </a:rPr>
              <a:t>безопасности на воде купания</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купание в надувных бассейнах</a:t>
            </a:r>
            <a:endParaRPr lang="ru-RU" sz="2000" dirty="0">
              <a:latin typeface="Times New Roman" panose="02020603050405020304" pitchFamily="18" charset="0"/>
              <a:cs typeface="Times New Roman" panose="02020603050405020304" pitchFamily="18" charset="0"/>
            </a:endParaRPr>
          </a:p>
          <a:p>
            <a:pPr marL="82296" indent="0">
              <a:buNone/>
            </a:pPr>
            <a:r>
              <a:rPr lang="ru-RU" sz="2000" dirty="0" smtClean="0">
                <a:latin typeface="Times New Roman" panose="02020603050405020304" pitchFamily="18" charset="0"/>
                <a:cs typeface="Times New Roman" panose="02020603050405020304" pitchFamily="18" charset="0"/>
              </a:rPr>
              <a:t>   Никогда </a:t>
            </a:r>
            <a:r>
              <a:rPr lang="ru-RU" sz="2000" dirty="0">
                <a:latin typeface="Times New Roman" panose="02020603050405020304" pitchFamily="18" charset="0"/>
                <a:cs typeface="Times New Roman" panose="02020603050405020304" pitchFamily="18" charset="0"/>
              </a:rPr>
              <a:t>не позволяйте детям нырять в надувные бассейны.</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Не </a:t>
            </a:r>
            <a:r>
              <a:rPr lang="ru-RU" sz="2000" dirty="0">
                <a:latin typeface="Times New Roman" panose="02020603050405020304" pitchFamily="18" charset="0"/>
                <a:cs typeface="Times New Roman" panose="02020603050405020304" pitchFamily="18" charset="0"/>
              </a:rPr>
              <a:t>оставляйте дошкольников без присмотра даже в маленьком тазике. Малыш может упасть лицом в воду и утонуть, у него еще слишком слабые руки для веса тела и поэтому ему тяжело подниматься.</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5284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692696"/>
            <a:ext cx="7498080" cy="5555704"/>
          </a:xfrm>
        </p:spPr>
        <p:txBody>
          <a:bodyPr>
            <a:normAutofit/>
          </a:bodyPr>
          <a:lstStyle/>
          <a:p>
            <a:pPr marL="82296" indent="0">
              <a:buNone/>
            </a:pPr>
            <a:r>
              <a:rPr lang="ru-RU" sz="2000" dirty="0" smtClean="0"/>
              <a:t>   </a:t>
            </a:r>
            <a:r>
              <a:rPr lang="ru-RU" sz="2000" dirty="0" smtClean="0">
                <a:latin typeface="Times New Roman" panose="02020603050405020304" pitchFamily="18" charset="0"/>
                <a:cs typeface="Times New Roman" panose="02020603050405020304" pitchFamily="18" charset="0"/>
              </a:rPr>
              <a:t>Максимально </a:t>
            </a:r>
            <a:r>
              <a:rPr lang="ru-RU" sz="2000" dirty="0">
                <a:latin typeface="Times New Roman" panose="02020603050405020304" pitchFamily="18" charset="0"/>
                <a:cs typeface="Times New Roman" panose="02020603050405020304" pitchFamily="18" charset="0"/>
              </a:rPr>
              <a:t>оградите несанкционированных доступ к бассейну малышей, чтобы они самовольно не пошли плавать. Для этого снимайте лестницу, ставьте заградительный барьер, не оставляйте стулья по которым можно забраться внутрь, надевайте на верх плотный защитный чехол (который не провалится под весом ребенка или двух) или сливайте воду из бассейна. Надежной изгородью от малышей можно считать заслон высотой от полутора метров, в котором либо отсутствуют горизонтальные перекладины, либо они слишком малы, чтобы по ним удобно было взобраться.</a:t>
            </a:r>
          </a:p>
          <a:p>
            <a:pPr marL="82296" indent="0">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Если </a:t>
            </a:r>
            <a:r>
              <a:rPr lang="ru-RU" sz="2000" dirty="0">
                <a:latin typeface="Times New Roman" panose="02020603050405020304" pitchFamily="18" charset="0"/>
                <a:cs typeface="Times New Roman" panose="02020603050405020304" pitchFamily="18" charset="0"/>
              </a:rPr>
              <a:t>у вас большой надувной бассейн с мощной системой слива и наполнения, то убедитесь что выпускная система не создает мощного давления, которое может засосать ребенка.</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3941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76672"/>
            <a:ext cx="7498080" cy="5771728"/>
          </a:xfrm>
        </p:spPr>
        <p:txBody>
          <a:bodyPr>
            <a:normAutofit/>
          </a:bodyPr>
          <a:lstStyle/>
          <a:p>
            <a:pPr marL="82296" indent="0" algn="ctr">
              <a:buNone/>
            </a:pPr>
            <a:r>
              <a:rPr lang="ru-RU" sz="2000" b="1" dirty="0" smtClean="0">
                <a:latin typeface="Times New Roman" panose="02020603050405020304" pitchFamily="18" charset="0"/>
                <a:cs typeface="Times New Roman" panose="02020603050405020304" pitchFamily="18" charset="0"/>
              </a:rPr>
              <a:t>Уважаемые родители</a:t>
            </a:r>
            <a:r>
              <a:rPr lang="ru-RU" sz="2000" dirty="0" smtClean="0">
                <a:latin typeface="Times New Roman" panose="02020603050405020304" pitchFamily="18" charset="0"/>
                <a:cs typeface="Times New Roman" panose="02020603050405020304" pitchFamily="18" charset="0"/>
              </a:rPr>
              <a:t>!</a:t>
            </a:r>
          </a:p>
          <a:p>
            <a:pPr marL="82296" indent="0" algn="ctr" eaLnBrk="0" hangingPunct="0">
              <a:buNone/>
            </a:pPr>
            <a:r>
              <a:rPr lang="ru-RU" sz="2000" b="1" dirty="0" smtClean="0">
                <a:latin typeface="Calibri" pitchFamily="34" charset="0"/>
                <a:ea typeface="Calibri" pitchFamily="34" charset="0"/>
                <a:cs typeface="Times New Roman" pitchFamily="18" charset="0"/>
              </a:rPr>
              <a:t> </a:t>
            </a:r>
            <a:r>
              <a:rPr lang="ru-RU" sz="2000" dirty="0" smtClean="0">
                <a:latin typeface="Times New Roman" panose="02020603050405020304" pitchFamily="18" charset="0"/>
                <a:ea typeface="Calibri" pitchFamily="34" charset="0"/>
                <a:cs typeface="Times New Roman" panose="02020603050405020304" pitchFamily="18" charset="0"/>
              </a:rPr>
              <a:t>Отправляясь </a:t>
            </a:r>
            <a:r>
              <a:rPr lang="ru-RU" sz="2000" dirty="0">
                <a:latin typeface="Times New Roman" panose="02020603050405020304" pitchFamily="18" charset="0"/>
                <a:ea typeface="Calibri" pitchFamily="34" charset="0"/>
                <a:cs typeface="Times New Roman" panose="02020603050405020304" pitchFamily="18" charset="0"/>
              </a:rPr>
              <a:t>отдыхать на море (или на любой другой водоем) познакомьте детей с опасными ситуациями, которые им могут встретиться на воде.</a:t>
            </a:r>
          </a:p>
          <a:p>
            <a:pPr marL="82296" indent="0" algn="ctr" eaLnBrk="0" hangingPunct="0">
              <a:buNone/>
            </a:pPr>
            <a:r>
              <a:rPr lang="ru-RU" sz="2000" dirty="0">
                <a:latin typeface="Times New Roman" panose="02020603050405020304" pitchFamily="18" charset="0"/>
                <a:ea typeface="Calibri" pitchFamily="34" charset="0"/>
                <a:cs typeface="Times New Roman" panose="02020603050405020304" pitchFamily="18" charset="0"/>
              </a:rPr>
              <a:t>Прочитайте стихи и покажите ребенку картинки, на которых наглядно показано, каких опасных ситуаций следует избегать. Используйте </a:t>
            </a:r>
            <a:r>
              <a:rPr lang="ru-RU" sz="2000" dirty="0" err="1">
                <a:latin typeface="Times New Roman" panose="02020603050405020304" pitchFamily="18" charset="0"/>
                <a:ea typeface="Calibri" pitchFamily="34" charset="0"/>
                <a:cs typeface="Times New Roman" panose="02020603050405020304" pitchFamily="18" charset="0"/>
              </a:rPr>
              <a:t>интернет-ресурсы</a:t>
            </a:r>
            <a:r>
              <a:rPr lang="ru-RU" sz="2000" dirty="0">
                <a:latin typeface="Times New Roman" panose="02020603050405020304" pitchFamily="18" charset="0"/>
                <a:ea typeface="Calibri" pitchFamily="34"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0884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ocuments\ЛММ\БЕЗОПАСНОСТЬ\исх. безопасность на воде\проект слайды\Рисунок9.jpg"/>
          <p:cNvPicPr>
            <a:picLocks noGrp="1" noChangeAspect="1" noChangeArrowheads="1"/>
          </p:cNvPicPr>
          <p:nvPr>
            <p:ph idx="1"/>
          </p:nvPr>
        </p:nvPicPr>
        <p:blipFill>
          <a:blip r:embed="rId2" cstate="print"/>
          <a:srcRect/>
          <a:stretch>
            <a:fillRect/>
          </a:stretch>
        </p:blipFill>
        <p:spPr bwMode="auto">
          <a:xfrm>
            <a:off x="1435100" y="260648"/>
            <a:ext cx="7499350" cy="6120679"/>
          </a:xfrm>
          <a:prstGeom prst="rect">
            <a:avLst/>
          </a:prstGeom>
          <a:noFill/>
          <a:ln w="9525">
            <a:noFill/>
            <a:miter lim="800000"/>
            <a:headEnd/>
            <a:tailEnd/>
          </a:ln>
        </p:spPr>
      </p:pic>
    </p:spTree>
    <p:extLst>
      <p:ext uri="{BB962C8B-B14F-4D97-AF65-F5344CB8AC3E}">
        <p14:creationId xmlns:p14="http://schemas.microsoft.com/office/powerpoint/2010/main" xmlns="" val="2777129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ртинка о безопасности летом">
            <a:hlinkClick r:id="rId2" tooltip="&quot;&quot;"/>
          </p:cNvPr>
          <p:cNvPicPr>
            <a:picLocks noGrp="1" noChangeAspect="1" noChangeArrowheads="1"/>
          </p:cNvPicPr>
          <p:nvPr>
            <p:ph idx="1"/>
          </p:nvPr>
        </p:nvPicPr>
        <p:blipFill>
          <a:blip r:embed="rId3" cstate="print"/>
          <a:srcRect/>
          <a:stretch>
            <a:fillRect/>
          </a:stretch>
        </p:blipFill>
        <p:spPr bwMode="auto">
          <a:xfrm>
            <a:off x="1187624" y="116632"/>
            <a:ext cx="3143250" cy="1981200"/>
          </a:xfrm>
          <a:prstGeom prst="rect">
            <a:avLst/>
          </a:prstGeom>
          <a:noFill/>
          <a:ln w="9525">
            <a:noFill/>
            <a:miter lim="800000"/>
            <a:headEnd/>
            <a:tailEnd/>
          </a:ln>
        </p:spPr>
      </p:pic>
      <p:pic>
        <p:nvPicPr>
          <p:cNvPr id="5" name="Рисунок 4" descr="http://azbez.com/sites/azbez.com/files/images/005_kopiya1.300x300.jpg">
            <a:hlinkClick r:id="rId4"/>
          </p:cNvPr>
          <p:cNvPicPr>
            <a:picLocks noChangeAspect="1" noChangeArrowheads="1"/>
          </p:cNvPicPr>
          <p:nvPr/>
        </p:nvPicPr>
        <p:blipFill>
          <a:blip r:embed="rId5" cstate="print"/>
          <a:srcRect/>
          <a:stretch>
            <a:fillRect/>
          </a:stretch>
        </p:blipFill>
        <p:spPr bwMode="auto">
          <a:xfrm>
            <a:off x="5580112" y="188640"/>
            <a:ext cx="2971800" cy="1905000"/>
          </a:xfrm>
          <a:prstGeom prst="rect">
            <a:avLst/>
          </a:prstGeom>
          <a:noFill/>
          <a:ln w="9525">
            <a:noFill/>
            <a:miter lim="800000"/>
            <a:headEnd/>
            <a:tailEnd/>
          </a:ln>
        </p:spPr>
      </p:pic>
      <p:sp>
        <p:nvSpPr>
          <p:cNvPr id="7" name="Прямоугольник 6"/>
          <p:cNvSpPr/>
          <p:nvPr/>
        </p:nvSpPr>
        <p:spPr>
          <a:xfrm>
            <a:off x="1691680" y="1988840"/>
            <a:ext cx="6860232" cy="3170099"/>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Правило </a:t>
            </a:r>
            <a:r>
              <a:rPr lang="ru-RU" sz="2000" dirty="0">
                <a:latin typeface="Times New Roman" panose="02020603050405020304" pitchFamily="18" charset="0"/>
                <a:cs typeface="Times New Roman" panose="02020603050405020304" pitchFamily="18" charset="0"/>
              </a:rPr>
              <a:t>для тех, кто не умеет плавать или плохо плавает - когда купаешься, используй надувной круг, жилет, нарукавники</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Купаться нужно в отведенных для этого местах</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Не </a:t>
            </a:r>
            <a:r>
              <a:rPr lang="ru-RU" sz="2000" dirty="0">
                <a:latin typeface="Times New Roman" panose="02020603050405020304" pitchFamily="18" charset="0"/>
                <a:cs typeface="Times New Roman" panose="02020603050405020304" pitchFamily="18" charset="0"/>
              </a:rPr>
              <a:t>заплывай далеко от берега даже на надувном круге или в жилете - это опасно. Они могут лопнуть и начнешь тонуть.</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Если </a:t>
            </a:r>
            <a:r>
              <a:rPr lang="ru-RU" sz="2000" dirty="0">
                <a:latin typeface="Times New Roman" panose="02020603050405020304" pitchFamily="18" charset="0"/>
                <a:cs typeface="Times New Roman" panose="02020603050405020304" pitchFamily="18" charset="0"/>
              </a:rPr>
              <a:t>ты видишь, что кто-то тонет или кому-то плохо, сообщи об этом взрослым.</a:t>
            </a:r>
          </a:p>
          <a:p>
            <a:r>
              <a:rPr lang="ru-RU" sz="2000" dirty="0" smtClean="0">
                <a:latin typeface="Times New Roman" panose="02020603050405020304" pitchFamily="18" charset="0"/>
                <a:cs typeface="Times New Roman" panose="02020603050405020304" pitchFamily="18" charset="0"/>
              </a:rPr>
              <a:t>Будь </a:t>
            </a:r>
            <a:r>
              <a:rPr lang="ru-RU" sz="2000" dirty="0">
                <a:latin typeface="Times New Roman" panose="02020603050405020304" pitchFamily="18" charset="0"/>
                <a:cs typeface="Times New Roman" panose="02020603050405020304" pitchFamily="18" charset="0"/>
              </a:rPr>
              <a:t>осторожен на берегу реки, озера или моря, там могут быть ямы даже недалеко от берега.</a:t>
            </a:r>
          </a:p>
        </p:txBody>
      </p:sp>
    </p:spTree>
    <p:extLst>
      <p:ext uri="{BB962C8B-B14F-4D97-AF65-F5344CB8AC3E}">
        <p14:creationId xmlns:p14="http://schemas.microsoft.com/office/powerpoint/2010/main" xmlns="" val="3789434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435608" y="620688"/>
            <a:ext cx="7498080" cy="5627712"/>
          </a:xfrm>
        </p:spPr>
        <p:txBody>
          <a:bodyPr>
            <a:normAutofit/>
          </a:bodyPr>
          <a:lstStyle/>
          <a:p>
            <a:pPr marL="82296" indent="0">
              <a:buNone/>
            </a:pPr>
            <a:r>
              <a:rPr lang="ru-RU" sz="2000" dirty="0">
                <a:latin typeface="Times New Roman" panose="02020603050405020304" pitchFamily="18" charset="0"/>
                <a:cs typeface="Times New Roman" panose="02020603050405020304" pitchFamily="18" charset="0"/>
              </a:rPr>
              <a:t>Не переохлаждайтесь и не </a:t>
            </a:r>
            <a:r>
              <a:rPr lang="ru-RU" sz="2000" dirty="0" smtClean="0">
                <a:latin typeface="Times New Roman" panose="02020603050405020304" pitchFamily="18" charset="0"/>
                <a:cs typeface="Times New Roman" panose="02020603050405020304" pitchFamily="18" charset="0"/>
              </a:rPr>
              <a:t>перегревайтесь. Нужно выйти из воды и согреться. При перегревании нельзя резко заходить в воду.</a:t>
            </a:r>
          </a:p>
          <a:p>
            <a:pPr marL="82296" indent="0">
              <a:buNone/>
            </a:pPr>
            <a:endParaRPr lang="ru-RU" sz="2000" dirty="0">
              <a:latin typeface="Times New Roman" panose="02020603050405020304" pitchFamily="18" charset="0"/>
              <a:cs typeface="Times New Roman" panose="02020603050405020304" pitchFamily="18" charset="0"/>
            </a:endParaRPr>
          </a:p>
          <a:p>
            <a:pPr marL="82296" indent="0">
              <a:buNone/>
            </a:pPr>
            <a:endParaRPr lang="ru-RU" sz="2000" dirty="0">
              <a:latin typeface="Times New Roman" panose="02020603050405020304" pitchFamily="18" charset="0"/>
              <a:cs typeface="Times New Roman" panose="02020603050405020304" pitchFamily="18" charset="0"/>
            </a:endParaRPr>
          </a:p>
        </p:txBody>
      </p:sp>
      <p:pic>
        <p:nvPicPr>
          <p:cNvPr id="7" name="Рисунок 6" descr="C:\Users\Галина\Downloads\pereoh.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772816"/>
            <a:ext cx="6408712" cy="4392488"/>
          </a:xfrm>
          <a:prstGeom prst="rect">
            <a:avLst/>
          </a:prstGeom>
          <a:noFill/>
          <a:ln>
            <a:noFill/>
          </a:ln>
        </p:spPr>
      </p:pic>
    </p:spTree>
    <p:extLst>
      <p:ext uri="{BB962C8B-B14F-4D97-AF65-F5344CB8AC3E}">
        <p14:creationId xmlns:p14="http://schemas.microsoft.com/office/powerpoint/2010/main" xmlns="" val="4060235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103</TotalTime>
  <Words>971</Words>
  <Application>Microsoft Office PowerPoint</Application>
  <PresentationFormat>Экран (4:3)</PresentationFormat>
  <Paragraphs>58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Безопасность на водоемах в летний период Консультация для родителей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на водоемах в летний период Консультация для родителей</dc:title>
  <dc:creator>Галина</dc:creator>
  <cp:lastModifiedBy>Буева</cp:lastModifiedBy>
  <cp:revision>12</cp:revision>
  <dcterms:created xsi:type="dcterms:W3CDTF">2020-06-03T19:08:19Z</dcterms:created>
  <dcterms:modified xsi:type="dcterms:W3CDTF">2020-06-09T06:50:17Z</dcterms:modified>
</cp:coreProperties>
</file>