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3" r:id="rId4"/>
    <p:sldId id="262" r:id="rId5"/>
    <p:sldId id="259" r:id="rId6"/>
    <p:sldId id="261" r:id="rId7"/>
    <p:sldId id="260" r:id="rId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59" autoAdjust="0"/>
    <p:restoredTop sz="94660"/>
  </p:normalViewPr>
  <p:slideViewPr>
    <p:cSldViewPr snapToGrid="0">
      <p:cViewPr varScale="1">
        <p:scale>
          <a:sx n="88" d="100"/>
          <a:sy n="88" d="100"/>
        </p:scale>
        <p:origin x="-468" y="-108"/>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73BCDDDD-2BDB-4F97-826E-5328FEDD9532}" type="datetimeFigureOut">
              <a:rPr lang="ru-RU" smtClean="0"/>
              <a:pPr/>
              <a:t>15.06.2020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1A1742E-A00F-452C-B58E-260F48266C99}" type="slidenum">
              <a:rPr lang="ru-RU" smtClean="0"/>
              <a:pPr/>
              <a:t>‹#›</a:t>
            </a:fld>
            <a:endParaRPr lang="ru-RU"/>
          </a:p>
        </p:txBody>
      </p:sp>
    </p:spTree>
    <p:extLst>
      <p:ext uri="{BB962C8B-B14F-4D97-AF65-F5344CB8AC3E}">
        <p14:creationId xmlns:p14="http://schemas.microsoft.com/office/powerpoint/2010/main" xmlns="" val="31053149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3BCDDDD-2BDB-4F97-826E-5328FEDD9532}" type="datetimeFigureOut">
              <a:rPr lang="ru-RU" smtClean="0"/>
              <a:pPr/>
              <a:t>15.06.2020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1A1742E-A00F-452C-B58E-260F48266C99}" type="slidenum">
              <a:rPr lang="ru-RU" smtClean="0"/>
              <a:pPr/>
              <a:t>‹#›</a:t>
            </a:fld>
            <a:endParaRPr lang="ru-RU"/>
          </a:p>
        </p:txBody>
      </p:sp>
    </p:spTree>
    <p:extLst>
      <p:ext uri="{BB962C8B-B14F-4D97-AF65-F5344CB8AC3E}">
        <p14:creationId xmlns:p14="http://schemas.microsoft.com/office/powerpoint/2010/main" xmlns="" val="15755565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3BCDDDD-2BDB-4F97-826E-5328FEDD9532}" type="datetimeFigureOut">
              <a:rPr lang="ru-RU" smtClean="0"/>
              <a:pPr/>
              <a:t>15.06.2020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1A1742E-A00F-452C-B58E-260F48266C99}" type="slidenum">
              <a:rPr lang="ru-RU" smtClean="0"/>
              <a:pPr/>
              <a:t>‹#›</a:t>
            </a:fld>
            <a:endParaRPr lang="ru-RU"/>
          </a:p>
        </p:txBody>
      </p:sp>
    </p:spTree>
    <p:extLst>
      <p:ext uri="{BB962C8B-B14F-4D97-AF65-F5344CB8AC3E}">
        <p14:creationId xmlns:p14="http://schemas.microsoft.com/office/powerpoint/2010/main" xmlns="" val="2366360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3BCDDDD-2BDB-4F97-826E-5328FEDD9532}" type="datetimeFigureOut">
              <a:rPr lang="ru-RU" smtClean="0"/>
              <a:pPr/>
              <a:t>15.06.2020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1A1742E-A00F-452C-B58E-260F48266C99}" type="slidenum">
              <a:rPr lang="ru-RU" smtClean="0"/>
              <a:pPr/>
              <a:t>‹#›</a:t>
            </a:fld>
            <a:endParaRPr lang="ru-RU"/>
          </a:p>
        </p:txBody>
      </p:sp>
    </p:spTree>
    <p:extLst>
      <p:ext uri="{BB962C8B-B14F-4D97-AF65-F5344CB8AC3E}">
        <p14:creationId xmlns:p14="http://schemas.microsoft.com/office/powerpoint/2010/main" xmlns="" val="10231984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73BCDDDD-2BDB-4F97-826E-5328FEDD9532}" type="datetimeFigureOut">
              <a:rPr lang="ru-RU" smtClean="0"/>
              <a:pPr/>
              <a:t>15.06.2020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1A1742E-A00F-452C-B58E-260F48266C99}" type="slidenum">
              <a:rPr lang="ru-RU" smtClean="0"/>
              <a:pPr/>
              <a:t>‹#›</a:t>
            </a:fld>
            <a:endParaRPr lang="ru-RU"/>
          </a:p>
        </p:txBody>
      </p:sp>
    </p:spTree>
    <p:extLst>
      <p:ext uri="{BB962C8B-B14F-4D97-AF65-F5344CB8AC3E}">
        <p14:creationId xmlns:p14="http://schemas.microsoft.com/office/powerpoint/2010/main" xmlns="" val="7866631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73BCDDDD-2BDB-4F97-826E-5328FEDD9532}" type="datetimeFigureOut">
              <a:rPr lang="ru-RU" smtClean="0"/>
              <a:pPr/>
              <a:t>15.06.2020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1A1742E-A00F-452C-B58E-260F48266C99}" type="slidenum">
              <a:rPr lang="ru-RU" smtClean="0"/>
              <a:pPr/>
              <a:t>‹#›</a:t>
            </a:fld>
            <a:endParaRPr lang="ru-RU"/>
          </a:p>
        </p:txBody>
      </p:sp>
    </p:spTree>
    <p:extLst>
      <p:ext uri="{BB962C8B-B14F-4D97-AF65-F5344CB8AC3E}">
        <p14:creationId xmlns:p14="http://schemas.microsoft.com/office/powerpoint/2010/main" xmlns="" val="1117116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73BCDDDD-2BDB-4F97-826E-5328FEDD9532}" type="datetimeFigureOut">
              <a:rPr lang="ru-RU" smtClean="0"/>
              <a:pPr/>
              <a:t>15.06.2020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01A1742E-A00F-452C-B58E-260F48266C99}" type="slidenum">
              <a:rPr lang="ru-RU" smtClean="0"/>
              <a:pPr/>
              <a:t>‹#›</a:t>
            </a:fld>
            <a:endParaRPr lang="ru-RU"/>
          </a:p>
        </p:txBody>
      </p:sp>
    </p:spTree>
    <p:extLst>
      <p:ext uri="{BB962C8B-B14F-4D97-AF65-F5344CB8AC3E}">
        <p14:creationId xmlns:p14="http://schemas.microsoft.com/office/powerpoint/2010/main" xmlns="" val="33664183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73BCDDDD-2BDB-4F97-826E-5328FEDD9532}" type="datetimeFigureOut">
              <a:rPr lang="ru-RU" smtClean="0"/>
              <a:pPr/>
              <a:t>15.06.2020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01A1742E-A00F-452C-B58E-260F48266C99}" type="slidenum">
              <a:rPr lang="ru-RU" smtClean="0"/>
              <a:pPr/>
              <a:t>‹#›</a:t>
            </a:fld>
            <a:endParaRPr lang="ru-RU"/>
          </a:p>
        </p:txBody>
      </p:sp>
    </p:spTree>
    <p:extLst>
      <p:ext uri="{BB962C8B-B14F-4D97-AF65-F5344CB8AC3E}">
        <p14:creationId xmlns:p14="http://schemas.microsoft.com/office/powerpoint/2010/main" xmlns="" val="34295992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3BCDDDD-2BDB-4F97-826E-5328FEDD9532}" type="datetimeFigureOut">
              <a:rPr lang="ru-RU" smtClean="0"/>
              <a:pPr/>
              <a:t>15.06.2020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01A1742E-A00F-452C-B58E-260F48266C99}" type="slidenum">
              <a:rPr lang="ru-RU" smtClean="0"/>
              <a:pPr/>
              <a:t>‹#›</a:t>
            </a:fld>
            <a:endParaRPr lang="ru-RU"/>
          </a:p>
        </p:txBody>
      </p:sp>
    </p:spTree>
    <p:extLst>
      <p:ext uri="{BB962C8B-B14F-4D97-AF65-F5344CB8AC3E}">
        <p14:creationId xmlns:p14="http://schemas.microsoft.com/office/powerpoint/2010/main" xmlns="" val="24895585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73BCDDDD-2BDB-4F97-826E-5328FEDD9532}" type="datetimeFigureOut">
              <a:rPr lang="ru-RU" smtClean="0"/>
              <a:pPr/>
              <a:t>15.06.2020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1A1742E-A00F-452C-B58E-260F48266C99}" type="slidenum">
              <a:rPr lang="ru-RU" smtClean="0"/>
              <a:pPr/>
              <a:t>‹#›</a:t>
            </a:fld>
            <a:endParaRPr lang="ru-RU"/>
          </a:p>
        </p:txBody>
      </p:sp>
    </p:spTree>
    <p:extLst>
      <p:ext uri="{BB962C8B-B14F-4D97-AF65-F5344CB8AC3E}">
        <p14:creationId xmlns:p14="http://schemas.microsoft.com/office/powerpoint/2010/main" xmlns="" val="23836494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73BCDDDD-2BDB-4F97-826E-5328FEDD9532}" type="datetimeFigureOut">
              <a:rPr lang="ru-RU" smtClean="0"/>
              <a:pPr/>
              <a:t>15.06.2020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1A1742E-A00F-452C-B58E-260F48266C99}" type="slidenum">
              <a:rPr lang="ru-RU" smtClean="0"/>
              <a:pPr/>
              <a:t>‹#›</a:t>
            </a:fld>
            <a:endParaRPr lang="ru-RU"/>
          </a:p>
        </p:txBody>
      </p:sp>
    </p:spTree>
    <p:extLst>
      <p:ext uri="{BB962C8B-B14F-4D97-AF65-F5344CB8AC3E}">
        <p14:creationId xmlns:p14="http://schemas.microsoft.com/office/powerpoint/2010/main" xmlns="" val="10880698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BCDDDD-2BDB-4F97-826E-5328FEDD9532}" type="datetimeFigureOut">
              <a:rPr lang="ru-RU" smtClean="0"/>
              <a:pPr/>
              <a:t>15.06.2020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A1742E-A00F-452C-B58E-260F48266C99}" type="slidenum">
              <a:rPr lang="ru-RU" smtClean="0"/>
              <a:pPr/>
              <a:t>‹#›</a:t>
            </a:fld>
            <a:endParaRPr lang="ru-RU"/>
          </a:p>
        </p:txBody>
      </p:sp>
    </p:spTree>
    <p:extLst>
      <p:ext uri="{BB962C8B-B14F-4D97-AF65-F5344CB8AC3E}">
        <p14:creationId xmlns:p14="http://schemas.microsoft.com/office/powerpoint/2010/main" xmlns="" val="31417624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 "/>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26124" y="0"/>
            <a:ext cx="12192000" cy="6873765"/>
          </a:xfrm>
          <a:prstGeom prst="rect">
            <a:avLst/>
          </a:prstGeom>
          <a:noFill/>
          <a:extLst>
            <a:ext uri="{909E8E84-426E-40DD-AFC4-6F175D3DCCD1}">
              <a14:hiddenFill xmlns:a14="http://schemas.microsoft.com/office/drawing/2010/main" xmlns="">
                <a:solidFill>
                  <a:srgbClr val="FFFFFF"/>
                </a:solidFill>
              </a14:hiddenFill>
            </a:ext>
          </a:extLst>
        </p:spPr>
      </p:pic>
      <p:sp>
        <p:nvSpPr>
          <p:cNvPr id="2" name="Заголовок 1"/>
          <p:cNvSpPr>
            <a:spLocks noGrp="1"/>
          </p:cNvSpPr>
          <p:nvPr>
            <p:ph type="ctrTitle"/>
          </p:nvPr>
        </p:nvSpPr>
        <p:spPr>
          <a:xfrm>
            <a:off x="1616716" y="511630"/>
            <a:ext cx="8996855" cy="4942114"/>
          </a:xfrm>
        </p:spPr>
        <p:txBody>
          <a:bodyPr>
            <a:normAutofit fontScale="90000"/>
          </a:bodyPr>
          <a:lstStyle/>
          <a:p>
            <a:r>
              <a:rPr lang="ru-RU" sz="1400" dirty="0" smtClean="0">
                <a:latin typeface="Times New Roman" panose="02020603050405020304" pitchFamily="18" charset="0"/>
                <a:cs typeface="Times New Roman" panose="02020603050405020304" pitchFamily="18" charset="0"/>
              </a:rPr>
              <a:t/>
            </a:r>
            <a:br>
              <a:rPr lang="ru-RU" sz="1400" dirty="0" smtClean="0">
                <a:latin typeface="Times New Roman" panose="02020603050405020304" pitchFamily="18" charset="0"/>
                <a:cs typeface="Times New Roman" panose="02020603050405020304" pitchFamily="18" charset="0"/>
              </a:rPr>
            </a:br>
            <a:r>
              <a:rPr lang="ru-RU" sz="1400" dirty="0">
                <a:latin typeface="Times New Roman" panose="02020603050405020304" pitchFamily="18" charset="0"/>
                <a:cs typeface="Times New Roman" panose="02020603050405020304" pitchFamily="18" charset="0"/>
              </a:rPr>
              <a:t/>
            </a:r>
            <a:br>
              <a:rPr lang="ru-RU" sz="1400" dirty="0">
                <a:latin typeface="Times New Roman" panose="02020603050405020304" pitchFamily="18" charset="0"/>
                <a:cs typeface="Times New Roman" panose="02020603050405020304" pitchFamily="18" charset="0"/>
              </a:rPr>
            </a:br>
            <a:r>
              <a:rPr lang="ru-RU" sz="1400" dirty="0" smtClean="0">
                <a:latin typeface="Times New Roman" panose="02020603050405020304" pitchFamily="18" charset="0"/>
                <a:cs typeface="Times New Roman" panose="02020603050405020304" pitchFamily="18" charset="0"/>
              </a:rPr>
              <a:t/>
            </a:r>
            <a:br>
              <a:rPr lang="ru-RU" sz="1400" dirty="0" smtClean="0">
                <a:latin typeface="Times New Roman" panose="02020603050405020304" pitchFamily="18" charset="0"/>
                <a:cs typeface="Times New Roman" panose="02020603050405020304" pitchFamily="18" charset="0"/>
              </a:rPr>
            </a:br>
            <a:r>
              <a:rPr lang="ru-RU" sz="1400" dirty="0" smtClean="0">
                <a:latin typeface="Times New Roman" panose="02020603050405020304" pitchFamily="18" charset="0"/>
                <a:cs typeface="Times New Roman" panose="02020603050405020304" pitchFamily="18" charset="0"/>
              </a:rPr>
              <a:t/>
            </a:r>
            <a:br>
              <a:rPr lang="ru-RU" sz="1400" dirty="0" smtClean="0">
                <a:latin typeface="Times New Roman" panose="02020603050405020304" pitchFamily="18" charset="0"/>
                <a:cs typeface="Times New Roman" panose="02020603050405020304" pitchFamily="18" charset="0"/>
              </a:rPr>
            </a:br>
            <a:r>
              <a:rPr lang="ru-RU" sz="1400" dirty="0" smtClean="0">
                <a:latin typeface="Times New Roman" panose="02020603050405020304" pitchFamily="18" charset="0"/>
                <a:cs typeface="Times New Roman" panose="02020603050405020304" pitchFamily="18" charset="0"/>
              </a:rPr>
              <a:t/>
            </a:r>
            <a:br>
              <a:rPr lang="ru-RU" sz="1400" dirty="0" smtClean="0">
                <a:latin typeface="Times New Roman" panose="02020603050405020304" pitchFamily="18" charset="0"/>
                <a:cs typeface="Times New Roman" panose="02020603050405020304" pitchFamily="18" charset="0"/>
              </a:rPr>
            </a:br>
            <a:r>
              <a:rPr lang="ru-RU" sz="1400" dirty="0" smtClean="0">
                <a:latin typeface="Times New Roman" panose="02020603050405020304" pitchFamily="18" charset="0"/>
                <a:cs typeface="Times New Roman" panose="02020603050405020304" pitchFamily="18" charset="0"/>
              </a:rPr>
              <a:t/>
            </a:r>
            <a:br>
              <a:rPr lang="ru-RU" sz="1400" dirty="0" smtClean="0">
                <a:latin typeface="Times New Roman" panose="02020603050405020304" pitchFamily="18" charset="0"/>
                <a:cs typeface="Times New Roman" panose="02020603050405020304" pitchFamily="18" charset="0"/>
              </a:rPr>
            </a:br>
            <a:r>
              <a:rPr lang="ru-RU" sz="1400" dirty="0" smtClean="0">
                <a:latin typeface="Times New Roman" panose="02020603050405020304" pitchFamily="18" charset="0"/>
                <a:cs typeface="Times New Roman" panose="02020603050405020304" pitchFamily="18" charset="0"/>
              </a:rPr>
              <a:t/>
            </a:r>
            <a:br>
              <a:rPr lang="ru-RU" sz="1400" dirty="0" smtClean="0">
                <a:latin typeface="Times New Roman" panose="02020603050405020304" pitchFamily="18" charset="0"/>
                <a:cs typeface="Times New Roman" panose="02020603050405020304" pitchFamily="18" charset="0"/>
              </a:rPr>
            </a:br>
            <a:r>
              <a:rPr lang="ru-RU" sz="1400" dirty="0" smtClean="0">
                <a:latin typeface="Times New Roman" panose="02020603050405020304" pitchFamily="18" charset="0"/>
                <a:cs typeface="Times New Roman" panose="02020603050405020304" pitchFamily="18" charset="0"/>
              </a:rPr>
              <a:t/>
            </a:r>
            <a:br>
              <a:rPr lang="ru-RU" sz="1400" dirty="0" smtClean="0">
                <a:latin typeface="Times New Roman" panose="02020603050405020304" pitchFamily="18" charset="0"/>
                <a:cs typeface="Times New Roman" panose="02020603050405020304" pitchFamily="18" charset="0"/>
              </a:rPr>
            </a:br>
            <a:r>
              <a:rPr lang="ru-RU" sz="1400" dirty="0" smtClean="0">
                <a:latin typeface="Times New Roman" panose="02020603050405020304" pitchFamily="18" charset="0"/>
                <a:cs typeface="Times New Roman" panose="02020603050405020304" pitchFamily="18" charset="0"/>
              </a:rPr>
              <a:t/>
            </a:r>
            <a:br>
              <a:rPr lang="ru-RU" sz="1400" dirty="0" smtClean="0">
                <a:latin typeface="Times New Roman" panose="02020603050405020304" pitchFamily="18" charset="0"/>
                <a:cs typeface="Times New Roman" panose="02020603050405020304" pitchFamily="18" charset="0"/>
              </a:rPr>
            </a:br>
            <a:r>
              <a:rPr lang="ru-RU" sz="2700" dirty="0" smtClean="0">
                <a:latin typeface="Times New Roman" panose="02020603050405020304" pitchFamily="18" charset="0"/>
                <a:cs typeface="Times New Roman" panose="02020603050405020304" pitchFamily="18" charset="0"/>
              </a:rPr>
              <a:t>Муниципальное </a:t>
            </a:r>
            <a:r>
              <a:rPr lang="ru-RU" sz="2700" dirty="0" smtClean="0">
                <a:latin typeface="Times New Roman" panose="02020603050405020304" pitchFamily="18" charset="0"/>
                <a:cs typeface="Times New Roman" panose="02020603050405020304" pitchFamily="18" charset="0"/>
              </a:rPr>
              <a:t>дошкольное образовательное учреждение «Детский сад №3 п. Тёплое»</a:t>
            </a:r>
            <a:br>
              <a:rPr lang="ru-RU" sz="2700" dirty="0" smtClean="0">
                <a:latin typeface="Times New Roman" panose="02020603050405020304" pitchFamily="18" charset="0"/>
                <a:cs typeface="Times New Roman" panose="02020603050405020304" pitchFamily="18" charset="0"/>
              </a:rPr>
            </a:br>
            <a:r>
              <a:rPr lang="ru-RU" sz="1400" dirty="0">
                <a:latin typeface="Times New Roman" panose="02020603050405020304" pitchFamily="18" charset="0"/>
                <a:cs typeface="Times New Roman" panose="02020603050405020304" pitchFamily="18" charset="0"/>
              </a:rPr>
              <a:t/>
            </a:r>
            <a:br>
              <a:rPr lang="ru-RU" sz="1400" dirty="0">
                <a:latin typeface="Times New Roman" panose="02020603050405020304" pitchFamily="18" charset="0"/>
                <a:cs typeface="Times New Roman" panose="02020603050405020304" pitchFamily="18" charset="0"/>
              </a:rPr>
            </a:br>
            <a:r>
              <a:rPr lang="ru-RU" sz="1400" dirty="0" smtClean="0">
                <a:latin typeface="Times New Roman" panose="02020603050405020304" pitchFamily="18" charset="0"/>
                <a:cs typeface="Times New Roman" panose="02020603050405020304" pitchFamily="18" charset="0"/>
              </a:rPr>
              <a:t/>
            </a:r>
            <a:br>
              <a:rPr lang="ru-RU" sz="1400" dirty="0" smtClean="0">
                <a:latin typeface="Times New Roman" panose="02020603050405020304" pitchFamily="18" charset="0"/>
                <a:cs typeface="Times New Roman" panose="02020603050405020304" pitchFamily="18" charset="0"/>
              </a:rPr>
            </a:br>
            <a:r>
              <a:rPr lang="ru-RU" sz="1400" dirty="0">
                <a:latin typeface="Times New Roman" panose="02020603050405020304" pitchFamily="18" charset="0"/>
                <a:cs typeface="Times New Roman" panose="02020603050405020304" pitchFamily="18" charset="0"/>
              </a:rPr>
              <a:t/>
            </a:r>
            <a:br>
              <a:rPr lang="ru-RU" sz="1400" dirty="0">
                <a:latin typeface="Times New Roman" panose="02020603050405020304" pitchFamily="18" charset="0"/>
                <a:cs typeface="Times New Roman" panose="02020603050405020304" pitchFamily="18" charset="0"/>
              </a:rPr>
            </a:br>
            <a:r>
              <a:rPr lang="ru-RU" sz="1400" dirty="0" smtClean="0">
                <a:latin typeface="Times New Roman" panose="02020603050405020304" pitchFamily="18" charset="0"/>
                <a:cs typeface="Times New Roman" panose="02020603050405020304" pitchFamily="18" charset="0"/>
              </a:rPr>
              <a:t/>
            </a:r>
            <a:br>
              <a:rPr lang="ru-RU" sz="1400" dirty="0" smtClean="0">
                <a:latin typeface="Times New Roman" panose="02020603050405020304" pitchFamily="18" charset="0"/>
                <a:cs typeface="Times New Roman" panose="02020603050405020304" pitchFamily="18" charset="0"/>
              </a:rPr>
            </a:br>
            <a:r>
              <a:rPr lang="ru-RU" sz="1400" dirty="0">
                <a:latin typeface="Times New Roman" panose="02020603050405020304" pitchFamily="18" charset="0"/>
                <a:cs typeface="Times New Roman" panose="02020603050405020304" pitchFamily="18" charset="0"/>
              </a:rPr>
              <a:t/>
            </a:r>
            <a:br>
              <a:rPr lang="ru-RU" sz="1400" dirty="0">
                <a:latin typeface="Times New Roman" panose="02020603050405020304" pitchFamily="18" charset="0"/>
                <a:cs typeface="Times New Roman" panose="02020603050405020304" pitchFamily="18" charset="0"/>
              </a:rPr>
            </a:br>
            <a:r>
              <a:rPr lang="ru-RU" sz="1400" dirty="0" smtClean="0">
                <a:latin typeface="Times New Roman" panose="02020603050405020304" pitchFamily="18" charset="0"/>
                <a:cs typeface="Times New Roman" panose="02020603050405020304" pitchFamily="18" charset="0"/>
              </a:rPr>
              <a:t/>
            </a:r>
            <a:br>
              <a:rPr lang="ru-RU" sz="1400" dirty="0" smtClean="0">
                <a:latin typeface="Times New Roman" panose="02020603050405020304" pitchFamily="18" charset="0"/>
                <a:cs typeface="Times New Roman" panose="02020603050405020304" pitchFamily="18" charset="0"/>
              </a:rPr>
            </a:br>
            <a:r>
              <a:rPr lang="ru-RU" sz="1400" dirty="0" smtClean="0">
                <a:latin typeface="Times New Roman" panose="02020603050405020304" pitchFamily="18" charset="0"/>
                <a:cs typeface="Times New Roman" panose="02020603050405020304" pitchFamily="18" charset="0"/>
              </a:rPr>
              <a:t/>
            </a:r>
            <a:br>
              <a:rPr lang="ru-RU" sz="1400" dirty="0" smtClean="0">
                <a:latin typeface="Times New Roman" panose="02020603050405020304" pitchFamily="18" charset="0"/>
                <a:cs typeface="Times New Roman" panose="02020603050405020304" pitchFamily="18" charset="0"/>
              </a:rPr>
            </a:br>
            <a:r>
              <a:rPr lang="ru-RU" sz="4400" b="1" spc="50" dirty="0" smtClean="0">
                <a:ln w="9525" cmpd="sng">
                  <a:solidFill>
                    <a:schemeClr val="accent1"/>
                  </a:solidFill>
                  <a:prstDash val="solid"/>
                </a:ln>
                <a:solidFill>
                  <a:srgbClr val="002060"/>
                </a:solidFill>
                <a:effectLst>
                  <a:glow rad="38100">
                    <a:schemeClr val="accent1">
                      <a:alpha val="40000"/>
                    </a:schemeClr>
                  </a:glow>
                </a:effectLst>
                <a:latin typeface="Times New Roman" panose="02020603050405020304" pitchFamily="18" charset="0"/>
                <a:cs typeface="Times New Roman" panose="02020603050405020304" pitchFamily="18" charset="0"/>
              </a:rPr>
              <a:t>Мастер класс по рисованию нитью</a:t>
            </a:r>
            <a:br>
              <a:rPr lang="ru-RU" sz="4400" b="1" spc="50" dirty="0" smtClean="0">
                <a:ln w="9525" cmpd="sng">
                  <a:solidFill>
                    <a:schemeClr val="accent1"/>
                  </a:solidFill>
                  <a:prstDash val="solid"/>
                </a:ln>
                <a:solidFill>
                  <a:srgbClr val="002060"/>
                </a:solidFill>
                <a:effectLst>
                  <a:glow rad="38100">
                    <a:schemeClr val="accent1">
                      <a:alpha val="40000"/>
                    </a:schemeClr>
                  </a:glow>
                </a:effectLst>
                <a:latin typeface="Times New Roman" panose="02020603050405020304" pitchFamily="18" charset="0"/>
                <a:cs typeface="Times New Roman" panose="02020603050405020304" pitchFamily="18" charset="0"/>
              </a:rPr>
            </a:br>
            <a:r>
              <a:rPr lang="ru-RU" sz="3600" b="1" spc="50" dirty="0" smtClean="0">
                <a:ln w="9525" cmpd="sng">
                  <a:solidFill>
                    <a:schemeClr val="accent1"/>
                  </a:solidFill>
                  <a:prstDash val="solid"/>
                </a:ln>
                <a:solidFill>
                  <a:srgbClr val="002060"/>
                </a:solidFill>
                <a:effectLst>
                  <a:glow rad="38100">
                    <a:schemeClr val="accent1">
                      <a:alpha val="40000"/>
                    </a:schemeClr>
                  </a:glow>
                </a:effectLst>
                <a:latin typeface="Times New Roman" panose="02020603050405020304" pitchFamily="18" charset="0"/>
                <a:cs typeface="Times New Roman" panose="02020603050405020304" pitchFamily="18" charset="0"/>
              </a:rPr>
              <a:t/>
            </a:r>
            <a:br>
              <a:rPr lang="ru-RU" sz="3600" b="1" spc="50" dirty="0" smtClean="0">
                <a:ln w="9525" cmpd="sng">
                  <a:solidFill>
                    <a:schemeClr val="accent1"/>
                  </a:solidFill>
                  <a:prstDash val="solid"/>
                </a:ln>
                <a:solidFill>
                  <a:srgbClr val="002060"/>
                </a:solidFill>
                <a:effectLst>
                  <a:glow rad="38100">
                    <a:schemeClr val="accent1">
                      <a:alpha val="40000"/>
                    </a:schemeClr>
                  </a:glow>
                </a:effectLst>
                <a:latin typeface="Times New Roman" panose="02020603050405020304" pitchFamily="18" charset="0"/>
                <a:cs typeface="Times New Roman" panose="02020603050405020304" pitchFamily="18" charset="0"/>
              </a:rPr>
            </a:br>
            <a:r>
              <a:rPr lang="ru-RU" sz="4000" dirty="0" smtClean="0">
                <a:latin typeface="Times New Roman" panose="02020603050405020304" pitchFamily="18" charset="0"/>
                <a:cs typeface="Times New Roman" panose="02020603050405020304" pitchFamily="18" charset="0"/>
              </a:rPr>
              <a:t>(</a:t>
            </a:r>
            <a:r>
              <a:rPr lang="ru-RU" sz="4000" dirty="0" err="1" smtClean="0">
                <a:latin typeface="Times New Roman" panose="02020603050405020304" pitchFamily="18" charset="0"/>
                <a:cs typeface="Times New Roman" panose="02020603050405020304" pitchFamily="18" charset="0"/>
              </a:rPr>
              <a:t>ниткография</a:t>
            </a:r>
            <a:r>
              <a:rPr lang="ru-RU" sz="4000" dirty="0" smtClean="0">
                <a:latin typeface="Times New Roman" panose="02020603050405020304" pitchFamily="18" charset="0"/>
                <a:cs typeface="Times New Roman" panose="02020603050405020304" pitchFamily="18" charset="0"/>
              </a:rPr>
              <a:t>)</a:t>
            </a:r>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r>
              <a:rPr lang="ru-RU" sz="1400" dirty="0">
                <a:latin typeface="Times New Roman" panose="02020603050405020304" pitchFamily="18" charset="0"/>
                <a:cs typeface="Times New Roman" panose="02020603050405020304" pitchFamily="18" charset="0"/>
              </a:rPr>
              <a:t/>
            </a:r>
            <a:br>
              <a:rPr lang="ru-RU" sz="1400" dirty="0">
                <a:latin typeface="Times New Roman" panose="02020603050405020304" pitchFamily="18" charset="0"/>
                <a:cs typeface="Times New Roman" panose="02020603050405020304" pitchFamily="18" charset="0"/>
              </a:rPr>
            </a:br>
            <a:r>
              <a:rPr lang="ru-RU" sz="1400" dirty="0" smtClean="0">
                <a:latin typeface="Times New Roman" panose="02020603050405020304" pitchFamily="18" charset="0"/>
                <a:cs typeface="Times New Roman" panose="02020603050405020304" pitchFamily="18" charset="0"/>
              </a:rPr>
              <a:t/>
            </a:r>
            <a:br>
              <a:rPr lang="ru-RU" sz="1400" dirty="0" smtClean="0">
                <a:latin typeface="Times New Roman" panose="02020603050405020304" pitchFamily="18" charset="0"/>
                <a:cs typeface="Times New Roman" panose="02020603050405020304" pitchFamily="18" charset="0"/>
              </a:rPr>
            </a:br>
            <a:r>
              <a:rPr lang="ru-RU" sz="1400" dirty="0">
                <a:latin typeface="Times New Roman" panose="02020603050405020304" pitchFamily="18" charset="0"/>
                <a:cs typeface="Times New Roman" panose="02020603050405020304" pitchFamily="18" charset="0"/>
              </a:rPr>
              <a:t/>
            </a:r>
            <a:br>
              <a:rPr lang="ru-RU" sz="1400" dirty="0">
                <a:latin typeface="Times New Roman" panose="02020603050405020304" pitchFamily="18" charset="0"/>
                <a:cs typeface="Times New Roman" panose="02020603050405020304" pitchFamily="18" charset="0"/>
              </a:rPr>
            </a:br>
            <a:r>
              <a:rPr lang="ru-RU" sz="1400" dirty="0" smtClean="0">
                <a:latin typeface="Times New Roman" panose="02020603050405020304" pitchFamily="18" charset="0"/>
                <a:cs typeface="Times New Roman" panose="02020603050405020304" pitchFamily="18" charset="0"/>
              </a:rPr>
              <a:t/>
            </a:r>
            <a:br>
              <a:rPr lang="ru-RU" sz="1400" dirty="0" smtClean="0">
                <a:latin typeface="Times New Roman" panose="02020603050405020304" pitchFamily="18" charset="0"/>
                <a:cs typeface="Times New Roman" panose="02020603050405020304" pitchFamily="18" charset="0"/>
              </a:rPr>
            </a:br>
            <a:r>
              <a:rPr lang="ru-RU" sz="1400" dirty="0">
                <a:latin typeface="Times New Roman" panose="02020603050405020304" pitchFamily="18" charset="0"/>
                <a:cs typeface="Times New Roman" panose="02020603050405020304" pitchFamily="18" charset="0"/>
              </a:rPr>
              <a:t/>
            </a:r>
            <a:br>
              <a:rPr lang="ru-RU" sz="1400" dirty="0">
                <a:latin typeface="Times New Roman" panose="02020603050405020304" pitchFamily="18" charset="0"/>
                <a:cs typeface="Times New Roman" panose="02020603050405020304" pitchFamily="18" charset="0"/>
              </a:rPr>
            </a:br>
            <a:endParaRPr lang="ru-RU" sz="1400"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1471446" y="4035589"/>
            <a:ext cx="8946184" cy="1655762"/>
          </a:xfrm>
        </p:spPr>
        <p:txBody>
          <a:bodyPr>
            <a:normAutofit fontScale="92500" lnSpcReduction="10000"/>
          </a:bodyPr>
          <a:lstStyle/>
          <a:p>
            <a:pPr algn="r"/>
            <a:endParaRPr lang="ru-RU" sz="1800" dirty="0" smtClean="0">
              <a:latin typeface="Times New Roman" panose="02020603050405020304" pitchFamily="18" charset="0"/>
              <a:cs typeface="Times New Roman" panose="02020603050405020304" pitchFamily="18" charset="0"/>
            </a:endParaRPr>
          </a:p>
          <a:p>
            <a:pPr algn="r"/>
            <a:endParaRPr lang="ru-RU" sz="1800" dirty="0">
              <a:latin typeface="Times New Roman" panose="02020603050405020304" pitchFamily="18" charset="0"/>
              <a:cs typeface="Times New Roman" panose="02020603050405020304" pitchFamily="18" charset="0"/>
            </a:endParaRPr>
          </a:p>
          <a:p>
            <a:pPr algn="r"/>
            <a:r>
              <a:rPr lang="ru-RU" sz="1800" dirty="0" smtClean="0">
                <a:latin typeface="Times New Roman" panose="02020603050405020304" pitchFamily="18" charset="0"/>
                <a:cs typeface="Times New Roman" panose="02020603050405020304" pitchFamily="18" charset="0"/>
              </a:rPr>
              <a:t>Выполнил воспитатель</a:t>
            </a:r>
          </a:p>
          <a:p>
            <a:pPr algn="r"/>
            <a:r>
              <a:rPr lang="ru-RU" sz="1800" dirty="0" smtClean="0">
                <a:latin typeface="Times New Roman" panose="02020603050405020304" pitchFamily="18" charset="0"/>
                <a:cs typeface="Times New Roman" panose="02020603050405020304" pitchFamily="18" charset="0"/>
              </a:rPr>
              <a:t> средней группы №1 </a:t>
            </a:r>
          </a:p>
          <a:p>
            <a:pPr algn="r"/>
            <a:r>
              <a:rPr lang="ru-RU" sz="1800" dirty="0" smtClean="0">
                <a:latin typeface="Times New Roman" panose="02020603050405020304" pitchFamily="18" charset="0"/>
                <a:cs typeface="Times New Roman" panose="02020603050405020304" pitchFamily="18" charset="0"/>
              </a:rPr>
              <a:t>Дмитриева Л.Е.</a:t>
            </a:r>
            <a:endParaRPr lang="ru-RU"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588291837"/>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avatars.mds.yandex.net/get-pdb/2978994/742fc2db-30ad-403d-8e53-9872f4efcc1d/s1200?webp=false"/>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12192000" cy="7000876"/>
          </a:xfrm>
          <a:prstGeom prst="rect">
            <a:avLst/>
          </a:prstGeom>
          <a:noFill/>
          <a:extLst>
            <a:ext uri="{909E8E84-426E-40DD-AFC4-6F175D3DCCD1}">
              <a14:hiddenFill xmlns:a14="http://schemas.microsoft.com/office/drawing/2010/main" xmlns="">
                <a:solidFill>
                  <a:srgbClr val="FFFFFF"/>
                </a:solidFill>
              </a14:hiddenFill>
            </a:ext>
          </a:extLst>
        </p:spPr>
      </p:pic>
      <p:sp>
        <p:nvSpPr>
          <p:cNvPr id="2" name="Прямоугольник 1"/>
          <p:cNvSpPr/>
          <p:nvPr/>
        </p:nvSpPr>
        <p:spPr>
          <a:xfrm>
            <a:off x="2380593" y="662152"/>
            <a:ext cx="9033641" cy="4832092"/>
          </a:xfrm>
          <a:prstGeom prst="rect">
            <a:avLst/>
          </a:prstGeom>
        </p:spPr>
        <p:txBody>
          <a:bodyPr wrap="square">
            <a:spAutoFit/>
          </a:bodyPr>
          <a:lstStyle/>
          <a:p>
            <a:r>
              <a:rPr lang="ru-RU" dirty="0">
                <a:solidFill>
                  <a:srgbClr val="000000"/>
                </a:solidFill>
                <a:latin typeface="Arial" panose="020B0604020202020204" pitchFamily="34" charset="0"/>
                <a:ea typeface="Calibri" panose="020F0502020204030204" pitchFamily="34" charset="0"/>
              </a:rPr>
              <a:t> </a:t>
            </a:r>
            <a:r>
              <a:rPr lang="ru-RU"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Уникальность рисунков, созданных нитью </a:t>
            </a:r>
            <a:r>
              <a:rPr lang="ru-RU" sz="28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ru-RU" sz="2800"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Ниткография</a:t>
            </a:r>
            <a:r>
              <a:rPr lang="ru-RU" sz="28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рисование </a:t>
            </a:r>
            <a:r>
              <a:rPr lang="ru-RU" sz="28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нитками), </a:t>
            </a:r>
            <a:r>
              <a:rPr lang="ru-RU"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это нетрадиционная техника. С ее помощью можно создавать неповторимые поделки, которым не будет конкуренции, так как все будет зависеть только от фантазии автора. Правда, для каждого художника, который будет использовать данную технику, картины будут самыми разнообразными. Ведь образы, которые он будет создавать на бумаге рисованием ниткой с краской, будут абсолютно уникальными не только по исполненному стилю, но и по тому, что смог рассмотреть художник в данном изображении. </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782816496"/>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avatars.mds.yandex.net/get-pdb/2978994/742fc2db-30ad-403d-8e53-9872f4efcc1d/s1200?webp=false"/>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12192000" cy="7000876"/>
          </a:xfrm>
          <a:prstGeom prst="rect">
            <a:avLst/>
          </a:prstGeom>
          <a:noFill/>
          <a:extLst>
            <a:ext uri="{909E8E84-426E-40DD-AFC4-6F175D3DCCD1}">
              <a14:hiddenFill xmlns:a14="http://schemas.microsoft.com/office/drawing/2010/main" xmlns="">
                <a:solidFill>
                  <a:srgbClr val="FFFFFF"/>
                </a:solidFill>
              </a14:hiddenFill>
            </a:ext>
          </a:extLst>
        </p:spPr>
      </p:pic>
      <p:pic>
        <p:nvPicPr>
          <p:cNvPr id="2" name="Рисунок 1"/>
          <p:cNvPicPr>
            <a:picLocks noChangeAspect="1"/>
          </p:cNvPicPr>
          <p:nvPr/>
        </p:nvPicPr>
        <p:blipFill rotWithShape="1">
          <a:blip r:embed="rId3" cstate="print">
            <a:extLst>
              <a:ext uri="{28A0092B-C50C-407E-A947-70E740481C1C}">
                <a14:useLocalDpi xmlns:a14="http://schemas.microsoft.com/office/drawing/2010/main" xmlns="" val="0"/>
              </a:ext>
            </a:extLst>
          </a:blip>
          <a:srcRect t="4759" b="10905"/>
          <a:stretch/>
        </p:blipFill>
        <p:spPr>
          <a:xfrm>
            <a:off x="6474373" y="378372"/>
            <a:ext cx="5483501" cy="3468414"/>
          </a:xfrm>
          <a:prstGeom prst="rect">
            <a:avLst/>
          </a:prstGeom>
        </p:spPr>
      </p:pic>
      <p:sp>
        <p:nvSpPr>
          <p:cNvPr id="3" name="Прямоугольник 2"/>
          <p:cNvSpPr/>
          <p:nvPr/>
        </p:nvSpPr>
        <p:spPr>
          <a:xfrm>
            <a:off x="1655378" y="1970690"/>
            <a:ext cx="4572001" cy="4367029"/>
          </a:xfrm>
          <a:prstGeom prst="rect">
            <a:avLst/>
          </a:prstGeom>
        </p:spPr>
        <p:txBody>
          <a:bodyPr wrap="square">
            <a:spAutoFit/>
          </a:bodyPr>
          <a:lstStyle/>
          <a:p>
            <a:pPr>
              <a:lnSpc>
                <a:spcPct val="107000"/>
              </a:lnSpc>
              <a:spcAft>
                <a:spcPts val="800"/>
              </a:spcAft>
            </a:pPr>
            <a:r>
              <a:rPr lang="ru-RU" sz="2400" dirty="0">
                <a:latin typeface="Times New Roman" panose="02020603050405020304" pitchFamily="18" charset="0"/>
                <a:ea typeface="Calibri" panose="020F0502020204030204" pitchFamily="34" charset="0"/>
                <a:cs typeface="Times New Roman" panose="02020603050405020304" pitchFamily="18" charset="0"/>
              </a:rPr>
              <a:t>Для работы нам понадобятся: </a:t>
            </a:r>
          </a:p>
          <a:p>
            <a:pPr>
              <a:lnSpc>
                <a:spcPct val="107000"/>
              </a:lnSpc>
              <a:spcAft>
                <a:spcPts val="800"/>
              </a:spcAft>
            </a:pPr>
            <a:r>
              <a:rPr lang="ru-RU" sz="2400" dirty="0" smtClean="0">
                <a:latin typeface="Times New Roman" panose="02020603050405020304" pitchFamily="18" charset="0"/>
                <a:ea typeface="Calibri" panose="020F0502020204030204" pitchFamily="34" charset="0"/>
                <a:cs typeface="Times New Roman" panose="02020603050405020304" pitchFamily="18" charset="0"/>
              </a:rPr>
              <a:t>*плотный </a:t>
            </a:r>
            <a:r>
              <a:rPr lang="ru-RU" sz="2400" dirty="0">
                <a:latin typeface="Times New Roman" panose="02020603050405020304" pitchFamily="18" charset="0"/>
                <a:ea typeface="Calibri" panose="020F0502020204030204" pitchFamily="34" charset="0"/>
                <a:cs typeface="Times New Roman" panose="02020603050405020304" pitchFamily="18" charset="0"/>
              </a:rPr>
              <a:t>лист </a:t>
            </a:r>
            <a:r>
              <a:rPr lang="ru-RU" sz="2400" dirty="0" smtClean="0">
                <a:latin typeface="Times New Roman" panose="02020603050405020304" pitchFamily="18" charset="0"/>
                <a:ea typeface="Calibri" panose="020F0502020204030204" pitchFamily="34" charset="0"/>
                <a:cs typeface="Times New Roman" panose="02020603050405020304" pitchFamily="18" charset="0"/>
              </a:rPr>
              <a:t>бумаги</a:t>
            </a:r>
          </a:p>
          <a:p>
            <a:pPr>
              <a:lnSpc>
                <a:spcPct val="107000"/>
              </a:lnSpc>
              <a:spcAft>
                <a:spcPts val="800"/>
              </a:spcAft>
            </a:pPr>
            <a:r>
              <a:rPr lang="ru-RU" sz="2400"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2400" dirty="0">
                <a:latin typeface="Times New Roman" panose="02020603050405020304" pitchFamily="18" charset="0"/>
                <a:ea typeface="Calibri" panose="020F0502020204030204" pitchFamily="34" charset="0"/>
                <a:cs typeface="Times New Roman" panose="02020603050405020304" pitchFamily="18" charset="0"/>
              </a:rPr>
              <a:t>(формат А-4), </a:t>
            </a:r>
          </a:p>
          <a:p>
            <a:pPr>
              <a:lnSpc>
                <a:spcPct val="107000"/>
              </a:lnSpc>
              <a:spcAft>
                <a:spcPts val="800"/>
              </a:spcAft>
            </a:pPr>
            <a:r>
              <a:rPr lang="ru-RU" sz="2400" dirty="0" smtClean="0">
                <a:latin typeface="Times New Roman" panose="02020603050405020304" pitchFamily="18" charset="0"/>
                <a:ea typeface="Calibri" panose="020F0502020204030204" pitchFamily="34" charset="0"/>
                <a:cs typeface="Times New Roman" panose="02020603050405020304" pitchFamily="18" charset="0"/>
              </a:rPr>
              <a:t>*гуашь</a:t>
            </a:r>
            <a:r>
              <a:rPr lang="ru-RU" sz="2400" dirty="0">
                <a:latin typeface="Times New Roman" panose="02020603050405020304" pitchFamily="18" charset="0"/>
                <a:ea typeface="Calibri" panose="020F0502020204030204" pitchFamily="34" charset="0"/>
                <a:cs typeface="Times New Roman" panose="02020603050405020304" pitchFamily="18" charset="0"/>
              </a:rPr>
              <a:t>, тушь или краски (одного или нескольких цветов), </a:t>
            </a:r>
          </a:p>
          <a:p>
            <a:pPr>
              <a:lnSpc>
                <a:spcPct val="107000"/>
              </a:lnSpc>
              <a:spcAft>
                <a:spcPts val="800"/>
              </a:spcAft>
            </a:pPr>
            <a:r>
              <a:rPr lang="ru-RU" sz="2400" dirty="0" smtClean="0">
                <a:latin typeface="Times New Roman" panose="02020603050405020304" pitchFamily="18" charset="0"/>
                <a:ea typeface="Calibri" panose="020F0502020204030204" pitchFamily="34" charset="0"/>
                <a:cs typeface="Times New Roman" panose="02020603050405020304" pitchFamily="18" charset="0"/>
              </a:rPr>
              <a:t>*кисточка</a:t>
            </a:r>
            <a:r>
              <a:rPr lang="ru-RU" sz="2400" dirty="0">
                <a:latin typeface="Times New Roman" panose="02020603050405020304" pitchFamily="18" charset="0"/>
                <a:ea typeface="Calibri" panose="020F0502020204030204" pitchFamily="34" charset="0"/>
                <a:cs typeface="Times New Roman" panose="02020603050405020304" pitchFamily="18" charset="0"/>
              </a:rPr>
              <a:t>,</a:t>
            </a:r>
          </a:p>
          <a:p>
            <a:pPr>
              <a:lnSpc>
                <a:spcPct val="107000"/>
              </a:lnSpc>
              <a:spcAft>
                <a:spcPts val="800"/>
              </a:spcAft>
            </a:pPr>
            <a:r>
              <a:rPr lang="ru-RU" sz="2400" dirty="0" smtClean="0">
                <a:latin typeface="Times New Roman" panose="02020603050405020304" pitchFamily="18" charset="0"/>
                <a:ea typeface="Calibri" panose="020F0502020204030204" pitchFamily="34" charset="0"/>
                <a:cs typeface="Times New Roman" panose="02020603050405020304" pitchFamily="18" charset="0"/>
              </a:rPr>
              <a:t>*ёмкость </a:t>
            </a:r>
            <a:r>
              <a:rPr lang="ru-RU" sz="2400" dirty="0">
                <a:latin typeface="Times New Roman" panose="02020603050405020304" pitchFamily="18" charset="0"/>
                <a:ea typeface="Calibri" panose="020F0502020204030204" pitchFamily="34" charset="0"/>
                <a:cs typeface="Times New Roman" panose="02020603050405020304" pitchFamily="18" charset="0"/>
              </a:rPr>
              <a:t>для окрашивания,</a:t>
            </a:r>
          </a:p>
          <a:p>
            <a:pPr>
              <a:lnSpc>
                <a:spcPct val="107000"/>
              </a:lnSpc>
              <a:spcAft>
                <a:spcPts val="800"/>
              </a:spcAft>
            </a:pPr>
            <a:r>
              <a:rPr lang="ru-RU" sz="2400" dirty="0" smtClean="0">
                <a:latin typeface="Times New Roman" panose="02020603050405020304" pitchFamily="18" charset="0"/>
                <a:ea typeface="Calibri" panose="020F0502020204030204" pitchFamily="34" charset="0"/>
                <a:cs typeface="Times New Roman" panose="02020603050405020304" pitchFamily="18" charset="0"/>
              </a:rPr>
              <a:t>*нитки </a:t>
            </a:r>
            <a:r>
              <a:rPr lang="ru-RU" sz="2400" dirty="0">
                <a:latin typeface="Times New Roman" panose="02020603050405020304" pitchFamily="18" charset="0"/>
                <a:ea typeface="Calibri" panose="020F0502020204030204" pitchFamily="34" charset="0"/>
                <a:cs typeface="Times New Roman" panose="02020603050405020304" pitchFamily="18" charset="0"/>
              </a:rPr>
              <a:t>простые или шерстяные,</a:t>
            </a:r>
          </a:p>
          <a:p>
            <a:pPr>
              <a:lnSpc>
                <a:spcPct val="107000"/>
              </a:lnSpc>
              <a:spcAft>
                <a:spcPts val="800"/>
              </a:spcAft>
            </a:pPr>
            <a:r>
              <a:rPr lang="ru-RU" sz="2400" dirty="0" smtClean="0">
                <a:latin typeface="Times New Roman" panose="02020603050405020304" pitchFamily="18" charset="0"/>
                <a:ea typeface="Calibri" panose="020F0502020204030204" pitchFamily="34" charset="0"/>
                <a:cs typeface="Times New Roman" panose="02020603050405020304" pitchFamily="18" charset="0"/>
              </a:rPr>
              <a:t>*влажные </a:t>
            </a:r>
            <a:r>
              <a:rPr lang="ru-RU" sz="2400" dirty="0">
                <a:latin typeface="Times New Roman" panose="02020603050405020304" pitchFamily="18" charset="0"/>
                <a:ea typeface="Calibri" panose="020F0502020204030204" pitchFamily="34" charset="0"/>
                <a:cs typeface="Times New Roman" panose="02020603050405020304" pitchFamily="18" charset="0"/>
              </a:rPr>
              <a:t>салфетки для рук.</a:t>
            </a:r>
          </a:p>
        </p:txBody>
      </p:sp>
    </p:spTree>
    <p:extLst>
      <p:ext uri="{BB962C8B-B14F-4D97-AF65-F5344CB8AC3E}">
        <p14:creationId xmlns:p14="http://schemas.microsoft.com/office/powerpoint/2010/main" xmlns="" val="441544634"/>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avatars.mds.yandex.net/get-pdb/2978994/742fc2db-30ad-403d-8e53-9872f4efcc1d/s1200?webp=false"/>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12192000" cy="7000876"/>
          </a:xfrm>
          <a:prstGeom prst="rect">
            <a:avLst/>
          </a:prstGeom>
          <a:noFill/>
          <a:extLst>
            <a:ext uri="{909E8E84-426E-40DD-AFC4-6F175D3DCCD1}">
              <a14:hiddenFill xmlns:a14="http://schemas.microsoft.com/office/drawing/2010/main" xmlns="">
                <a:solidFill>
                  <a:srgbClr val="FFFFFF"/>
                </a:solidFill>
              </a14:hiddenFill>
            </a:ext>
          </a:extLst>
        </p:spPr>
      </p:pic>
      <p:sp>
        <p:nvSpPr>
          <p:cNvPr id="2" name="Прямоугольник 1"/>
          <p:cNvSpPr/>
          <p:nvPr/>
        </p:nvSpPr>
        <p:spPr>
          <a:xfrm>
            <a:off x="1639615" y="1923393"/>
            <a:ext cx="4903076" cy="2677656"/>
          </a:xfrm>
          <a:prstGeom prst="rect">
            <a:avLst/>
          </a:prstGeom>
        </p:spPr>
        <p:txBody>
          <a:bodyPr wrap="square">
            <a:spAutoFit/>
          </a:bodyPr>
          <a:lstStyle/>
          <a:p>
            <a:r>
              <a:rPr lang="ru-RU" sz="2400" dirty="0">
                <a:latin typeface="Times New Roman" panose="02020603050405020304" pitchFamily="18" charset="0"/>
                <a:ea typeface="Calibri" panose="020F0502020204030204" pitchFamily="34" charset="0"/>
                <a:cs typeface="Times New Roman" panose="02020603050405020304" pitchFamily="18" charset="0"/>
              </a:rPr>
              <a:t>1. Берём белый лист бумаги, формат А-3 и сгибаем пополам – такой вариант приемлем на начальном обучении, а если </a:t>
            </a:r>
            <a:r>
              <a:rPr lang="ru-RU" sz="2400" dirty="0" smtClean="0">
                <a:latin typeface="Times New Roman" panose="02020603050405020304" pitchFamily="18" charset="0"/>
                <a:ea typeface="Calibri" panose="020F0502020204030204" pitchFamily="34" charset="0"/>
                <a:cs typeface="Times New Roman" panose="02020603050405020304" pitchFamily="18" charset="0"/>
              </a:rPr>
              <a:t>ваш ребёнок увлечётся, </a:t>
            </a:r>
            <a:r>
              <a:rPr lang="ru-RU" sz="2400" dirty="0">
                <a:latin typeface="Times New Roman" panose="02020603050405020304" pitchFamily="18" charset="0"/>
                <a:ea typeface="Calibri" panose="020F0502020204030204" pitchFamily="34" charset="0"/>
                <a:cs typeface="Times New Roman" panose="02020603050405020304" pitchFamily="18" charset="0"/>
              </a:rPr>
              <a:t>то можно брать 2 листа, не скрепленных между собой. </a:t>
            </a:r>
            <a:endParaRPr lang="ru-RU" sz="2400"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542691" y="1427272"/>
            <a:ext cx="5528441" cy="4146331"/>
          </a:xfrm>
          <a:prstGeom prst="rect">
            <a:avLst/>
          </a:prstGeom>
        </p:spPr>
      </p:pic>
    </p:spTree>
    <p:extLst>
      <p:ext uri="{BB962C8B-B14F-4D97-AF65-F5344CB8AC3E}">
        <p14:creationId xmlns:p14="http://schemas.microsoft.com/office/powerpoint/2010/main" xmlns="" val="1524419493"/>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avatars.mds.yandex.net/get-pdb/2978994/742fc2db-30ad-403d-8e53-9872f4efcc1d/s1200?webp=false"/>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12192000" cy="7000876"/>
          </a:xfrm>
          <a:prstGeom prst="rect">
            <a:avLst/>
          </a:prstGeom>
          <a:noFill/>
          <a:extLst>
            <a:ext uri="{909E8E84-426E-40DD-AFC4-6F175D3DCCD1}">
              <a14:hiddenFill xmlns:a14="http://schemas.microsoft.com/office/drawing/2010/main" xmlns="">
                <a:solidFill>
                  <a:srgbClr val="FFFFFF"/>
                </a:solidFill>
              </a14:hiddenFill>
            </a:ext>
          </a:extLst>
        </p:spPr>
      </p:pic>
      <p:sp>
        <p:nvSpPr>
          <p:cNvPr id="2" name="Прямоугольник 1"/>
          <p:cNvSpPr/>
          <p:nvPr/>
        </p:nvSpPr>
        <p:spPr>
          <a:xfrm>
            <a:off x="1781504" y="1970690"/>
            <a:ext cx="4461642" cy="2565959"/>
          </a:xfrm>
          <a:prstGeom prst="rect">
            <a:avLst/>
          </a:prstGeom>
        </p:spPr>
        <p:txBody>
          <a:bodyPr wrap="square">
            <a:spAutoFit/>
          </a:bodyPr>
          <a:lstStyle/>
          <a:p>
            <a:pPr>
              <a:lnSpc>
                <a:spcPct val="107000"/>
              </a:lnSpc>
              <a:spcAft>
                <a:spcPts val="800"/>
              </a:spcAft>
            </a:pPr>
            <a:r>
              <a:rPr lang="ru-RU" sz="2400" dirty="0">
                <a:latin typeface="Times New Roman" panose="02020603050405020304" pitchFamily="18" charset="0"/>
                <a:ea typeface="Calibri" panose="020F0502020204030204" pitchFamily="34" charset="0"/>
                <a:cs typeface="Times New Roman" panose="02020603050405020304" pitchFamily="18" charset="0"/>
              </a:rPr>
              <a:t>2. </a:t>
            </a:r>
            <a:r>
              <a:rPr lang="ru-RU" sz="2400" dirty="0" smtClean="0">
                <a:latin typeface="Times New Roman" panose="02020603050405020304" pitchFamily="18" charset="0"/>
                <a:ea typeface="Calibri" panose="020F0502020204030204" pitchFamily="34" charset="0"/>
                <a:cs typeface="Times New Roman" panose="02020603050405020304" pitchFamily="18" charset="0"/>
              </a:rPr>
              <a:t>Набираем краску на нитку с помощью кисти: нить опускаем в гуашь, тушь, или краску.</a:t>
            </a:r>
            <a:endParaRPr lang="ru-RU" sz="2400" dirty="0" smtClean="0">
              <a:latin typeface="Times New Roman" panose="02020603050405020304" pitchFamily="18" charset="0"/>
              <a:cs typeface="Times New Roman" panose="02020603050405020304" pitchFamily="18" charset="0"/>
            </a:endParaRPr>
          </a:p>
          <a:p>
            <a:pPr>
              <a:lnSpc>
                <a:spcPct val="107000"/>
              </a:lnSpc>
              <a:spcAft>
                <a:spcPts val="800"/>
              </a:spcAft>
            </a:pPr>
            <a:r>
              <a:rPr lang="ru-RU" sz="2400" dirty="0" smtClean="0">
                <a:latin typeface="Times New Roman" panose="02020603050405020304" pitchFamily="18" charset="0"/>
                <a:ea typeface="Calibri" panose="020F0502020204030204" pitchFamily="34" charset="0"/>
                <a:cs typeface="Times New Roman" panose="02020603050405020304" pitchFamily="18" charset="0"/>
              </a:rPr>
              <a:t>Произвольно </a:t>
            </a:r>
            <a:r>
              <a:rPr lang="ru-RU" sz="2400" dirty="0">
                <a:latin typeface="Times New Roman" panose="02020603050405020304" pitchFamily="18" charset="0"/>
                <a:ea typeface="Calibri" panose="020F0502020204030204" pitchFamily="34" charset="0"/>
                <a:cs typeface="Times New Roman" panose="02020603050405020304" pitchFamily="18" charset="0"/>
              </a:rPr>
              <a:t>укладываем нитку с краской петлями и зигзагами на лист бумаги.</a:t>
            </a:r>
          </a:p>
        </p:txBody>
      </p:sp>
      <p:pic>
        <p:nvPicPr>
          <p:cNvPr id="4" name="Рисунок 3"/>
          <p:cNvPicPr>
            <a:picLocks noChangeAspect="1"/>
          </p:cNvPicPr>
          <p:nvPr/>
        </p:nvPicPr>
        <p:blipFill rotWithShape="1">
          <a:blip r:embed="rId3" cstate="print">
            <a:extLst>
              <a:ext uri="{28A0092B-C50C-407E-A947-70E740481C1C}">
                <a14:useLocalDpi xmlns:a14="http://schemas.microsoft.com/office/drawing/2010/main" xmlns="" val="0"/>
              </a:ext>
            </a:extLst>
          </a:blip>
          <a:srcRect l="18602"/>
          <a:stretch/>
        </p:blipFill>
        <p:spPr>
          <a:xfrm>
            <a:off x="8510269" y="307428"/>
            <a:ext cx="3392696" cy="2703786"/>
          </a:xfrm>
          <a:prstGeom prst="rect">
            <a:avLst/>
          </a:prstGeom>
        </p:spPr>
      </p:pic>
      <p:pic>
        <p:nvPicPr>
          <p:cNvPr id="5" name="Рисунок 4"/>
          <p:cNvPicPr>
            <a:picLocks noChangeAspect="1"/>
          </p:cNvPicPr>
          <p:nvPr/>
        </p:nvPicPr>
        <p:blipFill rotWithShape="1">
          <a:blip r:embed="rId4" cstate="print">
            <a:extLst>
              <a:ext uri="{28A0092B-C50C-407E-A947-70E740481C1C}">
                <a14:useLocalDpi xmlns:a14="http://schemas.microsoft.com/office/drawing/2010/main" xmlns="" val="0"/>
              </a:ext>
            </a:extLst>
          </a:blip>
          <a:srcRect r="14070"/>
          <a:stretch/>
        </p:blipFill>
        <p:spPr>
          <a:xfrm>
            <a:off x="6568483" y="3253669"/>
            <a:ext cx="3883572" cy="3389586"/>
          </a:xfrm>
          <a:prstGeom prst="rect">
            <a:avLst/>
          </a:prstGeom>
        </p:spPr>
      </p:pic>
    </p:spTree>
    <p:extLst>
      <p:ext uri="{BB962C8B-B14F-4D97-AF65-F5344CB8AC3E}">
        <p14:creationId xmlns:p14="http://schemas.microsoft.com/office/powerpoint/2010/main" xmlns="" val="3321288384"/>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avatars.mds.yandex.net/get-pdb/2978994/742fc2db-30ad-403d-8e53-9872f4efcc1d/s1200?webp=false"/>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12192000" cy="7000876"/>
          </a:xfrm>
          <a:prstGeom prst="rect">
            <a:avLst/>
          </a:prstGeom>
          <a:noFill/>
          <a:extLst>
            <a:ext uri="{909E8E84-426E-40DD-AFC4-6F175D3DCCD1}">
              <a14:hiddenFill xmlns:a14="http://schemas.microsoft.com/office/drawing/2010/main" xmlns="">
                <a:solidFill>
                  <a:srgbClr val="FFFFFF"/>
                </a:solidFill>
              </a14:hiddenFill>
            </a:ext>
          </a:extLst>
        </p:spPr>
      </p:pic>
      <p:sp>
        <p:nvSpPr>
          <p:cNvPr id="2" name="Прямоугольник 1"/>
          <p:cNvSpPr/>
          <p:nvPr/>
        </p:nvSpPr>
        <p:spPr>
          <a:xfrm>
            <a:off x="1828800" y="1135117"/>
            <a:ext cx="5139559" cy="3356303"/>
          </a:xfrm>
          <a:prstGeom prst="rect">
            <a:avLst/>
          </a:prstGeom>
        </p:spPr>
        <p:txBody>
          <a:bodyPr wrap="square">
            <a:spAutoFit/>
          </a:bodyPr>
          <a:lstStyle/>
          <a:p>
            <a:pPr>
              <a:lnSpc>
                <a:spcPct val="107000"/>
              </a:lnSpc>
              <a:spcAft>
                <a:spcPts val="800"/>
              </a:spcAft>
            </a:pPr>
            <a:r>
              <a:rPr lang="ru-RU"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3 После того, как смоченная краской нить уложена, ее накрывают вторым листом. Оба листа плотно прижимают друг к другу рукой, а нить вытягивают за конец.</a:t>
            </a:r>
            <a:endParaRPr lang="ru-RU" sz="24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ru-RU"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Хорошо использовать толстую шерстяную нить - ворс оставляет на бумаге самые замысловатые силуэты.</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3" name="Рисунок 2"/>
          <p:cNvPicPr>
            <a:picLocks noChangeAspect="1"/>
          </p:cNvPicPr>
          <p:nvPr/>
        </p:nvPicPr>
        <p:blipFill rotWithShape="1">
          <a:blip r:embed="rId3" cstate="print">
            <a:extLst>
              <a:ext uri="{28A0092B-C50C-407E-A947-70E740481C1C}">
                <a14:useLocalDpi xmlns:a14="http://schemas.microsoft.com/office/drawing/2010/main" xmlns="" val="0"/>
              </a:ext>
            </a:extLst>
          </a:blip>
          <a:srcRect l="11265" r="15632"/>
          <a:stretch/>
        </p:blipFill>
        <p:spPr>
          <a:xfrm>
            <a:off x="7086600" y="882869"/>
            <a:ext cx="4554839" cy="5434221"/>
          </a:xfrm>
          <a:prstGeom prst="rect">
            <a:avLst/>
          </a:prstGeom>
        </p:spPr>
      </p:pic>
    </p:spTree>
    <p:extLst>
      <p:ext uri="{BB962C8B-B14F-4D97-AF65-F5344CB8AC3E}">
        <p14:creationId xmlns:p14="http://schemas.microsoft.com/office/powerpoint/2010/main" xmlns="" val="165294545"/>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avatars.mds.yandex.net/get-pdb/2978994/742fc2db-30ad-403d-8e53-9872f4efcc1d/s1200?webp=false"/>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12192000" cy="7000876"/>
          </a:xfrm>
          <a:prstGeom prst="rect">
            <a:avLst/>
          </a:prstGeom>
          <a:noFill/>
          <a:extLst>
            <a:ext uri="{909E8E84-426E-40DD-AFC4-6F175D3DCCD1}">
              <a14:hiddenFill xmlns:a14="http://schemas.microsoft.com/office/drawing/2010/main" xmlns="">
                <a:solidFill>
                  <a:srgbClr val="FFFFFF"/>
                </a:solidFill>
              </a14:hiddenFill>
            </a:ext>
          </a:extLst>
        </p:spPr>
      </p:pic>
      <p:sp>
        <p:nvSpPr>
          <p:cNvPr id="2" name="Прямоугольник 1"/>
          <p:cNvSpPr/>
          <p:nvPr/>
        </p:nvSpPr>
        <p:spPr>
          <a:xfrm>
            <a:off x="1277007" y="2585545"/>
            <a:ext cx="4398579" cy="3751476"/>
          </a:xfrm>
          <a:prstGeom prst="rect">
            <a:avLst/>
          </a:prstGeom>
        </p:spPr>
        <p:txBody>
          <a:bodyPr wrap="square">
            <a:spAutoFit/>
          </a:bodyPr>
          <a:lstStyle/>
          <a:p>
            <a:pPr>
              <a:lnSpc>
                <a:spcPct val="107000"/>
              </a:lnSpc>
              <a:spcAft>
                <a:spcPts val="800"/>
              </a:spcAft>
            </a:pPr>
            <a:r>
              <a:rPr lang="ru-RU"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4. На одном листе можно укладывать ниткой несколько цветов. Они могут у Вас переплетаться между собой, а могут быть отпечатаны отдельно друг от друга</a:t>
            </a:r>
            <a:r>
              <a:rPr lang="ru-RU" sz="24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p>
          <a:p>
            <a:pPr>
              <a:lnSpc>
                <a:spcPct val="107000"/>
              </a:lnSpc>
              <a:spcAft>
                <a:spcPts val="800"/>
              </a:spcAft>
            </a:pPr>
            <a:r>
              <a:rPr lang="ru-RU" sz="24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Посмотрите какие замысловатые узоры у нас получились.</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3" name="Рисунок 2"/>
          <p:cNvPicPr>
            <a:picLocks noChangeAspect="1"/>
          </p:cNvPicPr>
          <p:nvPr/>
        </p:nvPicPr>
        <p:blipFill rotWithShape="1">
          <a:blip r:embed="rId3" cstate="print">
            <a:extLst>
              <a:ext uri="{28A0092B-C50C-407E-A947-70E740481C1C}">
                <a14:useLocalDpi xmlns:a14="http://schemas.microsoft.com/office/drawing/2010/main" xmlns="" val="0"/>
              </a:ext>
            </a:extLst>
          </a:blip>
          <a:srcRect l="9212" t="11777" r="6947" b="9656"/>
          <a:stretch/>
        </p:blipFill>
        <p:spPr>
          <a:xfrm>
            <a:off x="8266387" y="618040"/>
            <a:ext cx="3925613" cy="2758966"/>
          </a:xfrm>
          <a:prstGeom prst="rect">
            <a:avLst/>
          </a:prstGeom>
        </p:spPr>
      </p:pic>
      <p:pic>
        <p:nvPicPr>
          <p:cNvPr id="5" name="Рисунок 4" descr="https://stranamasterov.ru/files/u2720/_279.jpg"/>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644258" y="124745"/>
            <a:ext cx="3569576" cy="2811354"/>
          </a:xfrm>
          <a:prstGeom prst="rect">
            <a:avLst/>
          </a:prstGeom>
          <a:noFill/>
          <a:ln>
            <a:noFill/>
          </a:ln>
        </p:spPr>
      </p:pic>
      <p:pic>
        <p:nvPicPr>
          <p:cNvPr id="6" name="Рисунок 5" descr="Не определена: Рисование нитками"/>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5401989" y="3945701"/>
            <a:ext cx="3178728" cy="2902396"/>
          </a:xfrm>
          <a:prstGeom prst="rect">
            <a:avLst/>
          </a:prstGeom>
          <a:noFill/>
          <a:ln>
            <a:noFill/>
          </a:ln>
        </p:spPr>
      </p:pic>
      <p:pic>
        <p:nvPicPr>
          <p:cNvPr id="4" name="Рисунок 3"/>
          <p:cNvPicPr>
            <a:picLocks noChangeAspect="1"/>
          </p:cNvPicPr>
          <p:nvPr/>
        </p:nvPicPr>
        <p:blipFill rotWithShape="1">
          <a:blip r:embed="rId6" cstate="print">
            <a:extLst>
              <a:ext uri="{28A0092B-C50C-407E-A947-70E740481C1C}">
                <a14:useLocalDpi xmlns:a14="http://schemas.microsoft.com/office/drawing/2010/main" xmlns="" val="0"/>
              </a:ext>
            </a:extLst>
          </a:blip>
          <a:srcRect l="9023" t="13332" r="12184" b="8276"/>
          <a:stretch/>
        </p:blipFill>
        <p:spPr>
          <a:xfrm>
            <a:off x="8654289" y="3702855"/>
            <a:ext cx="3359364" cy="2506659"/>
          </a:xfrm>
          <a:prstGeom prst="rect">
            <a:avLst/>
          </a:prstGeom>
        </p:spPr>
      </p:pic>
    </p:spTree>
    <p:extLst>
      <p:ext uri="{BB962C8B-B14F-4D97-AF65-F5344CB8AC3E}">
        <p14:creationId xmlns:p14="http://schemas.microsoft.com/office/powerpoint/2010/main" xmlns="" val="3754648259"/>
      </p:ext>
    </p:extLst>
  </p:cSld>
  <p:clrMapOvr>
    <a:masterClrMapping/>
  </p:clrMapOvr>
  <p:transition spd="slow">
    <p:push dir="u"/>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TotalTime>
  <Words>254</Words>
  <Application>Microsoft Office PowerPoint</Application>
  <PresentationFormat>Произвольный</PresentationFormat>
  <Paragraphs>22</Paragraphs>
  <Slides>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7</vt:i4>
      </vt:variant>
    </vt:vector>
  </HeadingPairs>
  <TitlesOfParts>
    <vt:vector size="8" baseType="lpstr">
      <vt:lpstr>Тема Office</vt:lpstr>
      <vt:lpstr>         Муниципальное дошкольное образовательное учреждение «Детский сад №3 п. Тёплое»        Мастер класс по рисованию нитью  (ниткография)      </vt:lpstr>
      <vt:lpstr>Слайд 2</vt:lpstr>
      <vt:lpstr>Слайд 3</vt:lpstr>
      <vt:lpstr>Слайд 4</vt:lpstr>
      <vt:lpstr>Слайд 5</vt:lpstr>
      <vt:lpstr>Слайд 6</vt:lpstr>
      <vt:lpstr>Слайд 7</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1</dc:creator>
  <cp:lastModifiedBy>Буева</cp:lastModifiedBy>
  <cp:revision>6</cp:revision>
  <dcterms:created xsi:type="dcterms:W3CDTF">2020-06-13T09:45:13Z</dcterms:created>
  <dcterms:modified xsi:type="dcterms:W3CDTF">2020-06-15T06:05:54Z</dcterms:modified>
</cp:coreProperties>
</file>