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58" r:id="rId6"/>
    <p:sldId id="263" r:id="rId7"/>
    <p:sldId id="264" r:id="rId8"/>
    <p:sldId id="267" r:id="rId9"/>
    <p:sldId id="262"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varScale="1">
        <p:scale>
          <a:sx n="86" d="100"/>
          <a:sy n="86" d="100"/>
        </p:scale>
        <p:origin x="-64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3559476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364191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354255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1466626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282424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376493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243254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3834007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117468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55749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020CD36-8AD8-4BDE-B85D-EDEBEEA6AFF3}" type="datetimeFigureOut">
              <a:rPr lang="ru-RU" smtClean="0"/>
              <a:pPr/>
              <a:t>27.05.2020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212446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20CD36-8AD8-4BDE-B85D-EDEBEEA6AFF3}" type="datetimeFigureOut">
              <a:rPr lang="ru-RU" smtClean="0"/>
              <a:pPr/>
              <a:t>27.05.2020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46D93-BF79-4A43-8F53-17961F136837}" type="slidenum">
              <a:rPr lang="ru-RU" smtClean="0"/>
              <a:pPr/>
              <a:t>‹#›</a:t>
            </a:fld>
            <a:endParaRPr lang="ru-RU"/>
          </a:p>
        </p:txBody>
      </p:sp>
    </p:spTree>
    <p:extLst>
      <p:ext uri="{BB962C8B-B14F-4D97-AF65-F5344CB8AC3E}">
        <p14:creationId xmlns:p14="http://schemas.microsoft.com/office/powerpoint/2010/main" xmlns="" val="3702929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st.depositphotos.com/3509983/4883/i/950/depositphotos_48831915-stock-photo-copyspace-frame-with-sewing-threads.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2666999" y="-2667001"/>
            <a:ext cx="6858000" cy="12192002"/>
          </a:xfrm>
          <a:prstGeom prst="rect">
            <a:avLst/>
          </a:prstGeom>
          <a:noFill/>
          <a:ln>
            <a:noFill/>
          </a:ln>
        </p:spPr>
      </p:pic>
      <p:sp>
        <p:nvSpPr>
          <p:cNvPr id="2" name="Заголовок 1"/>
          <p:cNvSpPr>
            <a:spLocks noGrp="1"/>
          </p:cNvSpPr>
          <p:nvPr>
            <p:ph type="ctrTitle"/>
          </p:nvPr>
        </p:nvSpPr>
        <p:spPr>
          <a:xfrm>
            <a:off x="1524000" y="1122363"/>
            <a:ext cx="9144000" cy="2954962"/>
          </a:xfrm>
        </p:spPr>
        <p:txBody>
          <a:bodyPr>
            <a:normAutofit fontScale="90000"/>
          </a:bodyPr>
          <a:lstStyle/>
          <a:p>
            <a: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Муниципальное </a:t>
            </a: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казённое дошкольное образовательное учреждение </a:t>
            </a:r>
            <a:b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«Детский сад №3 п. Тёплое</a:t>
            </a:r>
            <a: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br>
              <a:rPr lang="ru-RU" sz="1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ru-RU" sz="49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ru-RU" sz="49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cs typeface="Times New Roman" panose="02020603050405020304" pitchFamily="18" charset="0"/>
              </a:rPr>
              <a:t>На все руки от скуки»</a:t>
            </a:r>
            <a:br>
              <a:rPr lang="ru-RU" sz="49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ea typeface="Calibri" panose="020F0502020204030204" pitchFamily="34" charset="0"/>
                <a:cs typeface="Times New Roman" panose="02020603050405020304" pitchFamily="18" charset="0"/>
              </a:rPr>
            </a:br>
            <a:r>
              <a:rPr lang="ru-RU" sz="27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(клуб по интересам)                                                                                     </a:t>
            </a:r>
            <a:r>
              <a:rPr lang="ru-RU" sz="4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«Красивый узор»</a:t>
            </a:r>
            <a:endParaRPr lang="ru-RU" sz="5300" dirty="0">
              <a:solidFill>
                <a:srgbClr val="FF0000"/>
              </a:solidFill>
            </a:endParaRPr>
          </a:p>
        </p:txBody>
      </p:sp>
      <p:sp>
        <p:nvSpPr>
          <p:cNvPr id="3" name="Подзаголовок 2"/>
          <p:cNvSpPr>
            <a:spLocks noGrp="1"/>
          </p:cNvSpPr>
          <p:nvPr>
            <p:ph type="subTitle" idx="1"/>
          </p:nvPr>
        </p:nvSpPr>
        <p:spPr>
          <a:xfrm>
            <a:off x="1524000" y="3417757"/>
            <a:ext cx="8644569" cy="2353455"/>
          </a:xfrm>
        </p:spPr>
        <p:txBody>
          <a:bodyPr/>
          <a:lstStyle/>
          <a:p>
            <a:pPr lvl="0" algn="r">
              <a:lnSpc>
                <a:spcPct val="107000"/>
              </a:lnSpc>
            </a:pPr>
            <a:endParaRPr lang="ru-RU" sz="1200" dirty="0" smtClean="0">
              <a:solidFill>
                <a:srgbClr val="1F3864"/>
              </a:solidFill>
              <a:latin typeface="Times New Roman" panose="02020603050405020304" pitchFamily="18" charset="0"/>
              <a:ea typeface="Calibri" panose="020F0502020204030204" pitchFamily="34" charset="0"/>
              <a:cs typeface="Times New Roman" panose="02020603050405020304" pitchFamily="18" charset="0"/>
            </a:endParaRPr>
          </a:p>
          <a:p>
            <a:pPr lvl="0" algn="r">
              <a:lnSpc>
                <a:spcPct val="107000"/>
              </a:lnSpc>
            </a:pPr>
            <a:endParaRPr lang="ru-RU" sz="1200" b="1" dirty="0" smtClean="0">
              <a:solidFill>
                <a:srgbClr val="1F3864"/>
              </a:solidFill>
              <a:latin typeface="Times New Roman" panose="02020603050405020304" pitchFamily="18" charset="0"/>
              <a:ea typeface="Calibri" panose="020F0502020204030204" pitchFamily="34" charset="0"/>
              <a:cs typeface="Times New Roman" panose="02020603050405020304" pitchFamily="18" charset="0"/>
            </a:endParaRPr>
          </a:p>
          <a:p>
            <a:pPr lvl="0" algn="r">
              <a:lnSpc>
                <a:spcPct val="107000"/>
              </a:lnSpc>
            </a:pPr>
            <a:endParaRPr lang="ru-RU" sz="1200" dirty="0">
              <a:solidFill>
                <a:srgbClr val="1F3864"/>
              </a:solidFill>
              <a:latin typeface="Times New Roman" panose="02020603050405020304" pitchFamily="18" charset="0"/>
              <a:ea typeface="Calibri" panose="020F0502020204030204" pitchFamily="34" charset="0"/>
              <a:cs typeface="Times New Roman" panose="02020603050405020304" pitchFamily="18" charset="0"/>
            </a:endParaRPr>
          </a:p>
          <a:p>
            <a:pPr lvl="0" algn="r">
              <a:lnSpc>
                <a:spcPct val="107000"/>
              </a:lnSpc>
            </a:pPr>
            <a:endParaRPr lang="ru-RU" sz="1200" dirty="0" smtClean="0">
              <a:solidFill>
                <a:srgbClr val="1F3864"/>
              </a:solidFill>
              <a:latin typeface="Times New Roman" panose="02020603050405020304" pitchFamily="18" charset="0"/>
              <a:ea typeface="Calibri" panose="020F0502020204030204" pitchFamily="34" charset="0"/>
              <a:cs typeface="Times New Roman" panose="02020603050405020304" pitchFamily="18" charset="0"/>
            </a:endParaRPr>
          </a:p>
          <a:p>
            <a:pPr lvl="0" algn="r">
              <a:lnSpc>
                <a:spcPct val="107000"/>
              </a:lnSpc>
            </a:pPr>
            <a:r>
              <a:rPr lang="ru-RU" sz="1400" dirty="0" smtClean="0">
                <a:solidFill>
                  <a:srgbClr val="1F3864"/>
                </a:solidFill>
                <a:latin typeface="Times New Roman" panose="02020603050405020304" pitchFamily="18" charset="0"/>
                <a:ea typeface="Calibri" panose="020F0502020204030204" pitchFamily="34" charset="0"/>
                <a:cs typeface="Times New Roman" panose="02020603050405020304" pitchFamily="18" charset="0"/>
              </a:rPr>
              <a:t>Подготовил </a:t>
            </a:r>
            <a:r>
              <a:rPr lang="ru-RU" sz="1400" dirty="0">
                <a:solidFill>
                  <a:srgbClr val="1F3864"/>
                </a:solidFill>
                <a:latin typeface="Times New Roman" panose="02020603050405020304" pitchFamily="18" charset="0"/>
                <a:ea typeface="Calibri" panose="020F0502020204030204" pitchFamily="34" charset="0"/>
                <a:cs typeface="Times New Roman" panose="02020603050405020304" pitchFamily="18" charset="0"/>
              </a:rPr>
              <a:t>воспитатель средней группы №1</a:t>
            </a:r>
          </a:p>
          <a:p>
            <a:pPr lvl="0" algn="r">
              <a:lnSpc>
                <a:spcPct val="107000"/>
              </a:lnSpc>
            </a:pPr>
            <a:r>
              <a:rPr lang="ru-RU" sz="1400" dirty="0" smtClean="0">
                <a:solidFill>
                  <a:srgbClr val="1F3864"/>
                </a:solidFill>
                <a:latin typeface="Times New Roman" panose="02020603050405020304" pitchFamily="18" charset="0"/>
                <a:ea typeface="Calibri" panose="020F0502020204030204" pitchFamily="34" charset="0"/>
                <a:cs typeface="Times New Roman" panose="02020603050405020304" pitchFamily="18" charset="0"/>
              </a:rPr>
              <a:t>Воспитатель</a:t>
            </a:r>
            <a:r>
              <a:rPr lang="ru-RU" sz="1400" dirty="0">
                <a:solidFill>
                  <a:srgbClr val="1F3864"/>
                </a:solidFill>
                <a:latin typeface="Times New Roman" panose="02020603050405020304" pitchFamily="18" charset="0"/>
                <a:ea typeface="Calibri" panose="020F0502020204030204" pitchFamily="34" charset="0"/>
                <a:cs typeface="Times New Roman" panose="02020603050405020304" pitchFamily="18" charset="0"/>
              </a:rPr>
              <a:t>: Дмитриева Л.Е</a:t>
            </a:r>
            <a:r>
              <a:rPr lang="ru-RU" sz="1200" dirty="0">
                <a:solidFill>
                  <a:srgbClr val="1F3864"/>
                </a:solidFill>
                <a:latin typeface="Times New Roman" panose="02020603050405020304" pitchFamily="18" charset="0"/>
                <a:ea typeface="Calibri" panose="020F0502020204030204" pitchFamily="34" charset="0"/>
                <a:cs typeface="Times New Roman" panose="02020603050405020304" pitchFamily="18" charset="0"/>
              </a:rPr>
              <a:t>.</a:t>
            </a:r>
          </a:p>
          <a:p>
            <a:pPr lvl="0"/>
            <a:endParaRPr lang="ru-RU" sz="1900" dirty="0">
              <a:solidFill>
                <a:prstClr val="black"/>
              </a:solidFill>
            </a:endParaRPr>
          </a:p>
          <a:p>
            <a:endParaRPr lang="ru-RU" dirty="0"/>
          </a:p>
        </p:txBody>
      </p:sp>
    </p:spTree>
    <p:extLst>
      <p:ext uri="{BB962C8B-B14F-4D97-AF65-F5344CB8AC3E}">
        <p14:creationId xmlns:p14="http://schemas.microsoft.com/office/powerpoint/2010/main" xmlns="" val="3347857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ds02.infourok.ru/uploads/ex/03df/00021336-2052ff21/img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64695" y="365125"/>
            <a:ext cx="10889105" cy="4026993"/>
          </a:xfrm>
        </p:spPr>
        <p:txBody>
          <a:bodyPr>
            <a:noAutofit/>
          </a:bodyPr>
          <a:lstStyle/>
          <a:p>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Цель</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Развитие мелкой моторики рук у детей дошкольного возраста через знакомство с техникой </a:t>
            </a:r>
            <a:r>
              <a:rPr lang="ru-RU" sz="2000" dirty="0" err="1">
                <a:latin typeface="Times New Roman" panose="02020603050405020304" pitchFamily="18" charset="0"/>
                <a:cs typeface="Times New Roman" panose="02020603050405020304" pitchFamily="18" charset="0"/>
              </a:rPr>
              <a:t>спирелли</a:t>
            </a:r>
            <a:r>
              <a:rPr lang="ru-RU" sz="2000" dirty="0">
                <a:latin typeface="Times New Roman" panose="02020603050405020304" pitchFamily="18" charset="0"/>
                <a:cs typeface="Times New Roman" panose="02020603050405020304" pitchFamily="18" charset="0"/>
              </a:rPr>
              <a:t>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Задачи: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-познакомить детей с техникой «</a:t>
            </a:r>
            <a:r>
              <a:rPr lang="ru-RU" sz="2000" dirty="0" err="1">
                <a:latin typeface="Times New Roman" panose="02020603050405020304" pitchFamily="18" charset="0"/>
                <a:cs typeface="Times New Roman" panose="02020603050405020304" pitchFamily="18" charset="0"/>
              </a:rPr>
              <a:t>спирелли</a:t>
            </a:r>
            <a:r>
              <a:rPr lang="ru-RU" sz="2000" dirty="0">
                <a:latin typeface="Times New Roman" panose="02020603050405020304" pitchFamily="18" charset="0"/>
                <a:cs typeface="Times New Roman" panose="02020603050405020304" pitchFamily="18" charset="0"/>
              </a:rPr>
              <a:t>»;</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показать алгоритм выполнения работы;</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-вызвать интерес к нетрадиционному художественному творчеству;</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-развивать индивидуальные творческие способности;</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-способствовать развитию воображения детей при изготовлении поделки из ниток </a:t>
            </a:r>
            <a:r>
              <a:rPr lang="ru-RU" sz="2000" i="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-развивать мелкую моторику пальцев рук у детей  дошкольного возраста.</a:t>
            </a:r>
          </a:p>
        </p:txBody>
      </p:sp>
    </p:spTree>
    <p:extLst>
      <p:ext uri="{BB962C8B-B14F-4D97-AF65-F5344CB8AC3E}">
        <p14:creationId xmlns:p14="http://schemas.microsoft.com/office/powerpoint/2010/main" xmlns="" val="7347669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667" y="365125"/>
            <a:ext cx="10844133" cy="2827780"/>
          </a:xfrm>
        </p:spPr>
        <p:txBody>
          <a:bodyPr/>
          <a:lstStyle/>
          <a:p>
            <a:endParaRPr lang="ru-RU" dirty="0"/>
          </a:p>
        </p:txBody>
      </p:sp>
      <p:pic>
        <p:nvPicPr>
          <p:cNvPr id="2050" name="Picture 2" descr="https://ds02.infourok.ru/uploads/ex/03df/00021336-2052ff21/img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509667" y="989352"/>
            <a:ext cx="11353800" cy="5632311"/>
          </a:xfrm>
          <a:prstGeom prst="rect">
            <a:avLst/>
          </a:prstGeom>
        </p:spPr>
        <p:txBody>
          <a:bodyPr wrap="square">
            <a:spAutoFit/>
          </a:bodyPr>
          <a:lstStyle/>
          <a:p>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Красивый узор будет выполняться из картона и ниток в технике </a:t>
            </a:r>
            <a:r>
              <a:rPr lang="ru-RU"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спирелли</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endPar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ru-RU" sz="20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Спирелли</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это техника художественного творчества, в которой нить наматывается на картон, по контуру которого вырезаны зубчики, чтобы нитка не соскальзывала. На начальном этапе можно делать небольшие надрезы, чтобы нитка </a:t>
            </a:r>
            <a:r>
              <a:rPr lang="ru-RU"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лучше держалась</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 поскольку отсутствует игла, то и </a:t>
            </a:r>
            <a:r>
              <a:rPr lang="ru-RU" sz="2000" dirty="0" err="1">
                <a:latin typeface="Times New Roman" panose="02020603050405020304" pitchFamily="18" charset="0"/>
                <a:cs typeface="Times New Roman" panose="02020603050405020304" pitchFamily="18" charset="0"/>
              </a:rPr>
              <a:t>спирелли</a:t>
            </a:r>
            <a:r>
              <a:rPr lang="ru-RU" sz="2000" dirty="0">
                <a:latin typeface="Times New Roman" panose="02020603050405020304" pitchFamily="18" charset="0"/>
                <a:cs typeface="Times New Roman" panose="02020603050405020304" pitchFamily="18" charset="0"/>
              </a:rPr>
              <a:t> получается менее </a:t>
            </a:r>
            <a:r>
              <a:rPr lang="ru-RU" sz="2000" dirty="0" err="1">
                <a:latin typeface="Times New Roman" panose="02020603050405020304" pitchFamily="18" charset="0"/>
                <a:cs typeface="Times New Roman" panose="02020603050405020304" pitchFamily="18" charset="0"/>
              </a:rPr>
              <a:t>травмоопасным</a:t>
            </a:r>
            <a:r>
              <a:rPr lang="ru-RU" sz="2000" dirty="0">
                <a:latin typeface="Times New Roman" panose="02020603050405020304" pitchFamily="18" charset="0"/>
                <a:cs typeface="Times New Roman" panose="02020603050405020304" pitchFamily="18" charset="0"/>
              </a:rPr>
              <a:t> видом рукоделия и более легким для выполнения детьми.</a:t>
            </a:r>
          </a:p>
          <a:p>
            <a:r>
              <a:rPr lang="ru-RU" sz="2000" dirty="0" smtClean="0">
                <a:solidFill>
                  <a:srgbClr val="7030A0"/>
                </a:solidFill>
                <a:latin typeface="Times New Roman" panose="02020603050405020304" pitchFamily="18" charset="0"/>
                <a:cs typeface="Times New Roman" panose="02020603050405020304" pitchFamily="18" charset="0"/>
              </a:rPr>
              <a:t>Инструменты и материалы:</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Ножницы</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 фигурными и прямыми лезвиями)</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Нитки (лучше хлопчатобумажные)</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Простой карандаш</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Цветной картон А4</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Шаблон , схема.</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Скотч</a:t>
            </a:r>
          </a:p>
          <a:p>
            <a:endParaRPr lang="ru-RU" sz="2000" dirty="0">
              <a:latin typeface="Times New Roman" panose="02020603050405020304" pitchFamily="18" charset="0"/>
              <a:cs typeface="Times New Roman" panose="02020603050405020304" pitchFamily="18" charset="0"/>
            </a:endParaRPr>
          </a:p>
          <a:p>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66785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s02.infourok.ru/uploads/ex/03df/00021336-2052ff21/img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569626" y="1274163"/>
            <a:ext cx="10912840" cy="2053653"/>
          </a:xfrm>
        </p:spPr>
        <p:txBody>
          <a:bodyPr>
            <a:normAutofit fontScale="90000"/>
          </a:bodyPr>
          <a:lstStyle/>
          <a:p>
            <a:pPr>
              <a:lnSpc>
                <a:spcPct val="100000"/>
              </a:lnSpc>
            </a:pP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Советы </a:t>
            </a:r>
            <a:r>
              <a:rPr lang="ru-RU" sz="2200" dirty="0">
                <a:latin typeface="Times New Roman" panose="02020603050405020304" pitchFamily="18" charset="0"/>
                <a:cs typeface="Times New Roman" panose="02020603050405020304" pitchFamily="18" charset="0"/>
              </a:rPr>
              <a:t>и рекомендации </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*Количество </a:t>
            </a:r>
            <a:r>
              <a:rPr lang="ru-RU" sz="2200" dirty="0">
                <a:latin typeface="Times New Roman" panose="02020603050405020304" pitchFamily="18" charset="0"/>
                <a:cs typeface="Times New Roman" panose="02020603050405020304" pitchFamily="18" charset="0"/>
              </a:rPr>
              <a:t>выемок </a:t>
            </a:r>
            <a:r>
              <a:rPr lang="ru-RU" sz="2200" dirty="0" smtClean="0">
                <a:latin typeface="Times New Roman" panose="02020603050405020304" pitchFamily="18" charset="0"/>
                <a:cs typeface="Times New Roman" panose="02020603050405020304" pitchFamily="18" charset="0"/>
              </a:rPr>
              <a:t>должно </a:t>
            </a:r>
            <a:r>
              <a:rPr lang="ru-RU" sz="2200" dirty="0">
                <a:latin typeface="Times New Roman" panose="02020603050405020304" pitchFamily="18" charset="0"/>
                <a:cs typeface="Times New Roman" panose="02020603050405020304" pitchFamily="18" charset="0"/>
              </a:rPr>
              <a:t>быть четным.</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*Нить </a:t>
            </a:r>
            <a:r>
              <a:rPr lang="ru-RU" sz="2200" dirty="0">
                <a:latin typeface="Times New Roman" panose="02020603050405020304" pitchFamily="18" charset="0"/>
                <a:cs typeface="Times New Roman" panose="02020603050405020304" pitchFamily="18" charset="0"/>
              </a:rPr>
              <a:t>натягиваем так, чтобы нить не провисала. Но и не перетягиваем, чтобы не загибался картон.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*Нить </a:t>
            </a:r>
            <a:r>
              <a:rPr lang="ru-RU" sz="2200" dirty="0">
                <a:latin typeface="Times New Roman" panose="02020603050405020304" pitchFamily="18" charset="0"/>
                <a:cs typeface="Times New Roman" panose="02020603050405020304" pitchFamily="18" charset="0"/>
              </a:rPr>
              <a:t>ведем строго к середине выемки, чтобы работа получалась аккуратной.</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*Намотку </a:t>
            </a:r>
            <a:r>
              <a:rPr lang="ru-RU" sz="2200" dirty="0">
                <a:latin typeface="Times New Roman" panose="02020603050405020304" pitchFamily="18" charset="0"/>
                <a:cs typeface="Times New Roman" panose="02020603050405020304" pitchFamily="18" charset="0"/>
              </a:rPr>
              <a:t>можно делать не только по числам. Можно отступать между нитями разное количество лучиков, от этого будет изменяться внутренний диаметр круга. Чем меньшее количество лучиков отступить, тем шире будет круг внутри работы. Если отступить ровно половину лучиков (если представить циферблат: ведем от 12 ч. к 6 ч., от 7 ч. к 1ч. и т.д.), то посередине не будет внутреннего круга, намотка будет напоминать снежинку. </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*Выемки </a:t>
            </a:r>
            <a:r>
              <a:rPr lang="ru-RU" sz="2200" dirty="0">
                <a:latin typeface="Times New Roman" panose="02020603050405020304" pitchFamily="18" charset="0"/>
                <a:cs typeface="Times New Roman" panose="02020603050405020304" pitchFamily="18" charset="0"/>
              </a:rPr>
              <a:t>могут выглядеть и как надрезы, их можно выполнить на любой форме картона (прямоугольник, квадрат, сердечко и проч.).</a:t>
            </a:r>
            <a:br>
              <a:rPr lang="ru-RU" sz="2200" dirty="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*Интересны </a:t>
            </a:r>
            <a:r>
              <a:rPr lang="ru-RU" sz="2200" dirty="0">
                <a:latin typeface="Times New Roman" panose="02020603050405020304" pitchFamily="18" charset="0"/>
                <a:cs typeface="Times New Roman" panose="02020603050405020304" pitchFamily="18" charset="0"/>
              </a:rPr>
              <a:t>работы с несколькими намотками на одной основе.</a:t>
            </a:r>
            <a:r>
              <a:rPr lang="ru-RU" dirty="0"/>
              <a:t/>
            </a:r>
            <a:br>
              <a:rPr lang="ru-RU" dirty="0"/>
            </a:br>
            <a:endParaRPr lang="ru-RU" dirty="0"/>
          </a:p>
        </p:txBody>
      </p:sp>
    </p:spTree>
    <p:extLst>
      <p:ext uri="{BB962C8B-B14F-4D97-AF65-F5344CB8AC3E}">
        <p14:creationId xmlns:p14="http://schemas.microsoft.com/office/powerpoint/2010/main" xmlns="" val="3404069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s02.infourok.ru/uploads/ex/03df/00021336-2052ff21/img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4913"/>
            <a:ext cx="12192000" cy="68580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Рисунок 4" descr="https://lusana.ru/files/6138/573/3.jpg"/>
          <p:cNvPicPr/>
          <p:nvPr/>
        </p:nvPicPr>
        <p:blipFill rotWithShape="1">
          <a:blip r:embed="rId3" cstate="print">
            <a:extLst>
              <a:ext uri="{28A0092B-C50C-407E-A947-70E740481C1C}">
                <a14:useLocalDpi xmlns:a14="http://schemas.microsoft.com/office/drawing/2010/main" xmlns="" val="0"/>
              </a:ext>
            </a:extLst>
          </a:blip>
          <a:srcRect l="6632" t="28372" r="57068" b="21163"/>
          <a:stretch/>
        </p:blipFill>
        <p:spPr bwMode="auto">
          <a:xfrm>
            <a:off x="6388307" y="1680527"/>
            <a:ext cx="3627620" cy="3852472"/>
          </a:xfrm>
          <a:prstGeom prst="roundRect">
            <a:avLst/>
          </a:prstGeom>
          <a:noFill/>
          <a:ln>
            <a:noFill/>
          </a:ln>
          <a:extLst>
            <a:ext uri="{53640926-AAD7-44D8-BBD7-CCE9431645EC}">
              <a14:shadowObscured xmlns:a14="http://schemas.microsoft.com/office/drawing/2010/main" xmlns=""/>
            </a:ext>
          </a:extLst>
        </p:spPr>
      </p:pic>
      <p:sp>
        <p:nvSpPr>
          <p:cNvPr id="3" name="Прямоугольник 2"/>
          <p:cNvSpPr/>
          <p:nvPr/>
        </p:nvSpPr>
        <p:spPr>
          <a:xfrm>
            <a:off x="149902" y="824459"/>
            <a:ext cx="11917180" cy="856068"/>
          </a:xfrm>
          <a:prstGeom prst="rect">
            <a:avLst/>
          </a:prstGeom>
        </p:spPr>
        <p:txBody>
          <a:bodyPr wrap="square">
            <a:spAutoFit/>
          </a:bodyPr>
          <a:lstStyle/>
          <a:p>
            <a:pPr lvl="0" algn="ctr">
              <a:lnSpc>
                <a:spcPct val="107000"/>
              </a:lnSpc>
              <a:spcAft>
                <a:spcPts val="800"/>
              </a:spcAft>
              <a:buClr>
                <a:srgbClr val="0563C1"/>
              </a:buClr>
            </a:pP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Обвести шаблон и расставить цифры</a:t>
            </a:r>
            <a:r>
              <a:rPr lang="ru-RU" sz="2400" u="sng"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2400" dirty="0">
                <a:solidFill>
                  <a:srgbClr val="002060"/>
                </a:solidFill>
                <a:latin typeface="Times New Roman" panose="02020603050405020304" pitchFamily="18" charset="0"/>
                <a:cs typeface="Times New Roman" panose="02020603050405020304" pitchFamily="18" charset="0"/>
              </a:rPr>
              <a:t> Вырезаем заготовку сначала в виде круга, затем «</a:t>
            </a:r>
            <a:r>
              <a:rPr lang="ru-RU" sz="2400" dirty="0" err="1">
                <a:solidFill>
                  <a:srgbClr val="002060"/>
                </a:solidFill>
                <a:latin typeface="Times New Roman" panose="02020603050405020304" pitchFamily="18" charset="0"/>
                <a:cs typeface="Times New Roman" panose="02020603050405020304" pitchFamily="18" charset="0"/>
              </a:rPr>
              <a:t>треугольнички</a:t>
            </a:r>
            <a:r>
              <a:rPr lang="ru-RU" sz="2400" dirty="0">
                <a:solidFill>
                  <a:srgbClr val="002060"/>
                </a:solidFill>
                <a:latin typeface="Times New Roman" panose="02020603050405020304" pitchFamily="18" charset="0"/>
                <a:cs typeface="Times New Roman" panose="02020603050405020304" pitchFamily="18" charset="0"/>
              </a:rPr>
              <a:t>» </a:t>
            </a:r>
            <a:endParaRPr lang="ru-RU" sz="2400"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descr="https://lusana.ru/files/6138/573/3.jpg"/>
          <p:cNvPicPr/>
          <p:nvPr/>
        </p:nvPicPr>
        <p:blipFill rotWithShape="1">
          <a:blip r:embed="rId3" cstate="print">
            <a:extLst>
              <a:ext uri="{28A0092B-C50C-407E-A947-70E740481C1C}">
                <a14:useLocalDpi xmlns:a14="http://schemas.microsoft.com/office/drawing/2010/main" xmlns="" val="0"/>
              </a:ext>
            </a:extLst>
          </a:blip>
          <a:srcRect l="49041" t="30233" r="5061" b="14884"/>
          <a:stretch/>
        </p:blipFill>
        <p:spPr bwMode="auto">
          <a:xfrm>
            <a:off x="1798819" y="1680527"/>
            <a:ext cx="3552669" cy="3852472"/>
          </a:xfrm>
          <a:prstGeom prst="round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886157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s02.infourok.ru/uploads/ex/03df/00021336-2052ff21/img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991"/>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734517" y="1124263"/>
            <a:ext cx="11047752" cy="487506"/>
          </a:xfrm>
          <a:prstGeom prst="rect">
            <a:avLst/>
          </a:prstGeom>
        </p:spPr>
        <p:txBody>
          <a:bodyPr wrap="square">
            <a:spAutoFit/>
          </a:bodyPr>
          <a:lstStyle/>
          <a:p>
            <a:pPr algn="ctr">
              <a:lnSpc>
                <a:spcPct val="107000"/>
              </a:lnSpc>
              <a:spcAft>
                <a:spcPts val="800"/>
              </a:spcAft>
            </a:pPr>
            <a:r>
              <a:rPr lang="ru-RU"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При помощи скотча прикрепляем нить </a:t>
            </a:r>
            <a:r>
              <a:rPr lang="ru-RU" sz="24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 изнаночную сторону картона</a:t>
            </a:r>
            <a:r>
              <a:rPr lang="ru-RU" dirty="0" smtClean="0">
                <a:latin typeface="Calibri" panose="020F0502020204030204" pitchFamily="34" charset="0"/>
                <a:ea typeface="Calibri" panose="020F0502020204030204" pitchFamily="34" charset="0"/>
                <a:cs typeface="Times New Roman" panose="02020603050405020304" pitchFamily="18" charset="0"/>
              </a:rPr>
              <a:t>.</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Рисунок 5" descr="https://lusana.ru/files/6138/573/5.jpg"/>
          <p:cNvPicPr/>
          <p:nvPr/>
        </p:nvPicPr>
        <p:blipFill rotWithShape="1">
          <a:blip r:embed="rId3" cstate="print">
            <a:extLst>
              <a:ext uri="{28A0092B-C50C-407E-A947-70E740481C1C}">
                <a14:useLocalDpi xmlns:a14="http://schemas.microsoft.com/office/drawing/2010/main" xmlns="" val="0"/>
              </a:ext>
            </a:extLst>
          </a:blip>
          <a:srcRect l="2094" t="38372" r="42583" b="12326"/>
          <a:stretch/>
        </p:blipFill>
        <p:spPr bwMode="auto">
          <a:xfrm>
            <a:off x="1424066" y="1723869"/>
            <a:ext cx="4332157" cy="4002373"/>
          </a:xfrm>
          <a:prstGeom prst="roundRect">
            <a:avLst/>
          </a:prstGeom>
          <a:noFill/>
          <a:ln>
            <a:noFill/>
          </a:ln>
          <a:extLst>
            <a:ext uri="{53640926-AAD7-44D8-BBD7-CCE9431645EC}">
              <a14:shadowObscured xmlns:a14="http://schemas.microsoft.com/office/drawing/2010/main" xmlns=""/>
            </a:ext>
          </a:extLst>
        </p:spPr>
      </p:pic>
      <p:pic>
        <p:nvPicPr>
          <p:cNvPr id="7" name="Рисунок 6" descr="https://lusana.ru/files/6138/573/5.jpg"/>
          <p:cNvPicPr/>
          <p:nvPr/>
        </p:nvPicPr>
        <p:blipFill rotWithShape="1">
          <a:blip r:embed="rId3" cstate="print">
            <a:extLst>
              <a:ext uri="{28A0092B-C50C-407E-A947-70E740481C1C}">
                <a14:useLocalDpi xmlns:a14="http://schemas.microsoft.com/office/drawing/2010/main" xmlns="" val="0"/>
              </a:ext>
            </a:extLst>
          </a:blip>
          <a:srcRect l="60209" t="38604" r="2095" b="13256"/>
          <a:stretch/>
        </p:blipFill>
        <p:spPr bwMode="auto">
          <a:xfrm>
            <a:off x="6386434" y="1723869"/>
            <a:ext cx="3701946" cy="4002373"/>
          </a:xfrm>
          <a:prstGeom prst="round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812687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ds02.infourok.ru/uploads/ex/03df/00021336-2052ff21/img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34914"/>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689548" y="1019331"/>
            <a:ext cx="11362544" cy="3046988"/>
          </a:xfrm>
          <a:prstGeom prst="rect">
            <a:avLst/>
          </a:prstGeom>
        </p:spPr>
        <p:txBody>
          <a:bodyPr wrap="square">
            <a:spAutoFit/>
          </a:bodyPr>
          <a:lstStyle/>
          <a:p>
            <a:r>
              <a:rPr lang="ru-RU" sz="2400" b="0" i="0" dirty="0" smtClean="0">
                <a:solidFill>
                  <a:srgbClr val="002060"/>
                </a:solidFill>
                <a:effectLst/>
                <a:latin typeface="Times New Roman" panose="02020603050405020304" pitchFamily="18" charset="0"/>
                <a:cs typeface="Times New Roman" panose="02020603050405020304" pitchFamily="18" charset="0"/>
              </a:rPr>
              <a:t>4. Первую «намотку» делаем, не обращая внимания на расставленные числа. По лицевой стороне картона ведем нить строго прямо, на изнаночной стороне делаем маленький «шажок» нитью, огибая один выступ картона, на лицевой стороне ведем нить строго прямо. Двигаемся все время в одном направлении, например, по лицевой стороне только по часовой стрелке. В центре получается точка, где сходятся все нити («снежинка»). Обойдя все выступы картона, мы закончили первую «намотку». Отрезаем нить, закрепляем скотчем.</a:t>
            </a:r>
            <a:r>
              <a:rPr lang="ru-RU" sz="2400" dirty="0" smtClean="0">
                <a:solidFill>
                  <a:srgbClr val="002060"/>
                </a:solidFill>
                <a:latin typeface="Times New Roman" panose="02020603050405020304" pitchFamily="18" charset="0"/>
                <a:cs typeface="Times New Roman" panose="02020603050405020304" pitchFamily="18" charset="0"/>
              </a:rPr>
              <a:t/>
            </a:r>
            <a:br>
              <a:rPr lang="ru-RU" sz="2400" dirty="0" smtClean="0">
                <a:solidFill>
                  <a:srgbClr val="002060"/>
                </a:solidFill>
                <a:latin typeface="Times New Roman" panose="02020603050405020304" pitchFamily="18" charset="0"/>
                <a:cs typeface="Times New Roman" panose="02020603050405020304" pitchFamily="18" charset="0"/>
              </a:rPr>
            </a:b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descr="https://lusana.ru/files/6138/573/7.jpg"/>
          <p:cNvPicPr/>
          <p:nvPr/>
        </p:nvPicPr>
        <p:blipFill rotWithShape="1">
          <a:blip r:embed="rId3" cstate="print">
            <a:extLst>
              <a:ext uri="{28A0092B-C50C-407E-A947-70E740481C1C}">
                <a14:useLocalDpi xmlns:a14="http://schemas.microsoft.com/office/drawing/2010/main" xmlns="" val="0"/>
              </a:ext>
            </a:extLst>
          </a:blip>
          <a:srcRect l="53228" t="36977" r="5760" b="6047"/>
          <a:stretch/>
        </p:blipFill>
        <p:spPr bwMode="auto">
          <a:xfrm>
            <a:off x="8739266" y="3373093"/>
            <a:ext cx="3312826" cy="2963877"/>
          </a:xfrm>
          <a:prstGeom prst="roundRect">
            <a:avLst/>
          </a:prstGeom>
          <a:noFill/>
          <a:ln>
            <a:noFill/>
          </a:ln>
          <a:extLst>
            <a:ext uri="{53640926-AAD7-44D8-BBD7-CCE9431645EC}">
              <a14:shadowObscured xmlns:a14="http://schemas.microsoft.com/office/drawing/2010/main" xmlns=""/>
            </a:ext>
          </a:extLst>
        </p:spPr>
      </p:pic>
      <p:pic>
        <p:nvPicPr>
          <p:cNvPr id="5" name="Рисунок 4" descr="https://lusana.ru/files/6138/573/7.jpg"/>
          <p:cNvPicPr/>
          <p:nvPr/>
        </p:nvPicPr>
        <p:blipFill rotWithShape="1">
          <a:blip r:embed="rId3" cstate="print">
            <a:extLst>
              <a:ext uri="{28A0092B-C50C-407E-A947-70E740481C1C}">
                <a14:useLocalDpi xmlns:a14="http://schemas.microsoft.com/office/drawing/2010/main" xmlns="" val="0"/>
              </a:ext>
            </a:extLst>
          </a:blip>
          <a:srcRect l="3665" t="18604" r="55323" b="26977"/>
          <a:stretch/>
        </p:blipFill>
        <p:spPr bwMode="auto">
          <a:xfrm>
            <a:off x="5526452" y="3412597"/>
            <a:ext cx="3072906" cy="2963877"/>
          </a:xfrm>
          <a:prstGeom prst="round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105263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ds02.infourok.ru/uploads/ex/03df/00021336-2052ff21/img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991"/>
            <a:ext cx="12192000"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629587" y="1049311"/>
            <a:ext cx="11562413" cy="2677656"/>
          </a:xfrm>
          <a:prstGeom prst="rect">
            <a:avLst/>
          </a:prstGeom>
        </p:spPr>
        <p:txBody>
          <a:bodyPr wrap="square">
            <a:spAutoFit/>
          </a:bodyPr>
          <a:lstStyle/>
          <a:p>
            <a:r>
              <a:rPr lang="ru-RU" sz="2400" b="0" i="0" dirty="0" smtClean="0">
                <a:solidFill>
                  <a:srgbClr val="002060"/>
                </a:solidFill>
                <a:effectLst/>
                <a:latin typeface="Times New Roman" panose="02020603050405020304" pitchFamily="18" charset="0"/>
                <a:cs typeface="Times New Roman" panose="02020603050405020304" pitchFamily="18" charset="0"/>
              </a:rPr>
              <a:t>5. Закрепляем скотчем нить другого цвета на углублении с цифрой 1. Вторую «намотку» делаем по порядку, указанному числами. Повернуть работу к себе изнаночной стороной, отвести нить на лицевую сторону в углублении с цифрой 1, вывести нить на изнаночную сторону в углублении с цифрой 2, ведем нить к углублению с цифрой 3, выводим на изнаночную в углублении с цифрой 4 и т. д., пока нить не пройдет круг. Отрезаем нить, закрепляем скотчем.</a:t>
            </a:r>
            <a:r>
              <a:rPr lang="ru-RU" sz="2400" dirty="0" smtClean="0">
                <a:solidFill>
                  <a:srgbClr val="002060"/>
                </a:solidFill>
                <a:latin typeface="Times New Roman" panose="02020603050405020304" pitchFamily="18" charset="0"/>
                <a:cs typeface="Times New Roman" panose="02020603050405020304" pitchFamily="18" charset="0"/>
              </a:rPr>
              <a:t/>
            </a:r>
            <a:br>
              <a:rPr lang="ru-RU" sz="2400" dirty="0" smtClean="0">
                <a:solidFill>
                  <a:srgbClr val="002060"/>
                </a:solidFill>
                <a:latin typeface="Times New Roman" panose="02020603050405020304" pitchFamily="18" charset="0"/>
                <a:cs typeface="Times New Roman" panose="02020603050405020304" pitchFamily="18" charset="0"/>
              </a:rPr>
            </a:b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descr="https://lusana.ru/files/6138/573/9.jpg"/>
          <p:cNvPicPr/>
          <p:nvPr/>
        </p:nvPicPr>
        <p:blipFill rotWithShape="1">
          <a:blip r:embed="rId3" cstate="print">
            <a:extLst>
              <a:ext uri="{28A0092B-C50C-407E-A947-70E740481C1C}">
                <a14:useLocalDpi xmlns:a14="http://schemas.microsoft.com/office/drawing/2010/main" xmlns="" val="0"/>
              </a:ext>
            </a:extLst>
          </a:blip>
          <a:srcRect l="52181" t="22791" r="4538" b="13954"/>
          <a:stretch/>
        </p:blipFill>
        <p:spPr bwMode="auto">
          <a:xfrm>
            <a:off x="8634335" y="3029925"/>
            <a:ext cx="3342806" cy="3522688"/>
          </a:xfrm>
          <a:prstGeom prst="roundRect">
            <a:avLst/>
          </a:prstGeom>
          <a:noFill/>
          <a:ln>
            <a:noFill/>
          </a:ln>
          <a:extLst>
            <a:ext uri="{53640926-AAD7-44D8-BBD7-CCE9431645EC}">
              <a14:shadowObscured xmlns:a14="http://schemas.microsoft.com/office/drawing/2010/main" xmlns=""/>
            </a:ext>
          </a:extLst>
        </p:spPr>
      </p:pic>
      <p:pic>
        <p:nvPicPr>
          <p:cNvPr id="7" name="Рисунок 6" descr="https://lusana.ru/files/6138/573/9.jpg"/>
          <p:cNvPicPr/>
          <p:nvPr/>
        </p:nvPicPr>
        <p:blipFill rotWithShape="1">
          <a:blip r:embed="rId3" cstate="print">
            <a:extLst>
              <a:ext uri="{28A0092B-C50C-407E-A947-70E740481C1C}">
                <a14:useLocalDpi xmlns:a14="http://schemas.microsoft.com/office/drawing/2010/main" xmlns="" val="0"/>
              </a:ext>
            </a:extLst>
          </a:blip>
          <a:srcRect l="3142" t="23256" r="52879" b="12558"/>
          <a:stretch/>
        </p:blipFill>
        <p:spPr bwMode="auto">
          <a:xfrm>
            <a:off x="5041302" y="3268426"/>
            <a:ext cx="3378174" cy="3324938"/>
          </a:xfrm>
          <a:prstGeom prst="round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695179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s02.infourok.ru/uploads/ex/03df/00021336-2052ff21/img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9941"/>
            <a:ext cx="12192000" cy="694794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Рисунок 5"/>
          <p:cNvPicPr>
            <a:picLocks noChangeAspect="1"/>
          </p:cNvPicPr>
          <p:nvPr/>
        </p:nvPicPr>
        <p:blipFill>
          <a:blip r:embed="rId3" cstate="print"/>
          <a:stretch>
            <a:fillRect/>
          </a:stretch>
        </p:blipFill>
        <p:spPr>
          <a:xfrm>
            <a:off x="1075077" y="1326062"/>
            <a:ext cx="4556707" cy="4685559"/>
          </a:xfrm>
          <a:prstGeom prst="roundRect">
            <a:avLst/>
          </a:prstGeom>
        </p:spPr>
      </p:pic>
      <p:pic>
        <p:nvPicPr>
          <p:cNvPr id="8" name="Рисунок 7" descr="https://lusana.ru/files/6138/573/10.jpg"/>
          <p:cNvPicPr/>
          <p:nvPr/>
        </p:nvPicPr>
        <p:blipFill rotWithShape="1">
          <a:blip r:embed="rId4" cstate="print">
            <a:extLst>
              <a:ext uri="{28A0092B-C50C-407E-A947-70E740481C1C}">
                <a14:useLocalDpi xmlns:a14="http://schemas.microsoft.com/office/drawing/2010/main" xmlns="" val="0"/>
              </a:ext>
            </a:extLst>
          </a:blip>
          <a:srcRect l="55847" t="25814" r="3840" b="15813"/>
          <a:stretch/>
        </p:blipFill>
        <p:spPr bwMode="auto">
          <a:xfrm>
            <a:off x="6706860" y="1262920"/>
            <a:ext cx="4497049" cy="4811844"/>
          </a:xfrm>
          <a:prstGeom prst="roundRect">
            <a:avLst/>
          </a:prstGeom>
          <a:noFill/>
          <a:ln>
            <a:noFill/>
          </a:ln>
          <a:extLst>
            <a:ext uri="{53640926-AAD7-44D8-BBD7-CCE9431645EC}">
              <a14:shadowObscured xmlns:a14="http://schemas.microsoft.com/office/drawing/2010/main" xmlns=""/>
            </a:ext>
          </a:extLst>
        </p:spPr>
      </p:pic>
      <p:sp>
        <p:nvSpPr>
          <p:cNvPr id="7" name="Прямоугольник 6"/>
          <p:cNvSpPr/>
          <p:nvPr/>
        </p:nvSpPr>
        <p:spPr>
          <a:xfrm>
            <a:off x="119921" y="3244333"/>
            <a:ext cx="8722407" cy="3139321"/>
          </a:xfrm>
          <a:prstGeom prst="rect">
            <a:avLst/>
          </a:prstGeom>
        </p:spPr>
        <p:txBody>
          <a:bodyPr wrap="square">
            <a:spAutoFit/>
          </a:bodyPr>
          <a:lstStyle/>
          <a:p>
            <a:endParaRPr lang="ru-RU" b="0" i="0" dirty="0" smtClean="0">
              <a:solidFill>
                <a:srgbClr val="000000"/>
              </a:solidFill>
              <a:effectLst/>
              <a:latin typeface="Open Sans"/>
            </a:endParaRPr>
          </a:p>
          <a:p>
            <a:endParaRPr lang="ru-RU" dirty="0">
              <a:solidFill>
                <a:srgbClr val="000000"/>
              </a:solidFill>
              <a:latin typeface="Open Sans"/>
            </a:endParaRPr>
          </a:p>
          <a:p>
            <a:endParaRPr lang="ru-RU" b="0" i="0" dirty="0" smtClean="0">
              <a:solidFill>
                <a:srgbClr val="000000"/>
              </a:solidFill>
              <a:effectLst/>
              <a:latin typeface="Open Sans"/>
            </a:endParaRPr>
          </a:p>
          <a:p>
            <a:endParaRPr lang="ru-RU" dirty="0">
              <a:solidFill>
                <a:srgbClr val="000000"/>
              </a:solidFill>
              <a:latin typeface="Open Sans"/>
            </a:endParaRPr>
          </a:p>
          <a:p>
            <a:endParaRPr lang="ru-RU" b="0" i="0" dirty="0" smtClean="0">
              <a:solidFill>
                <a:srgbClr val="000000"/>
              </a:solidFill>
              <a:effectLst/>
              <a:latin typeface="Open Sans"/>
            </a:endParaRPr>
          </a:p>
          <a:p>
            <a:endParaRPr lang="ru-RU" dirty="0">
              <a:solidFill>
                <a:srgbClr val="000000"/>
              </a:solidFill>
              <a:latin typeface="Open Sans"/>
            </a:endParaRPr>
          </a:p>
          <a:p>
            <a:endParaRPr lang="ru-RU" b="0" i="0" dirty="0" smtClean="0">
              <a:solidFill>
                <a:srgbClr val="000000"/>
              </a:solidFill>
              <a:effectLst/>
              <a:latin typeface="Open Sans"/>
            </a:endParaRPr>
          </a:p>
          <a:p>
            <a:endParaRPr lang="ru-RU" dirty="0">
              <a:solidFill>
                <a:srgbClr val="000000"/>
              </a:solidFill>
              <a:latin typeface="Open Sans"/>
            </a:endParaRPr>
          </a:p>
          <a:p>
            <a:endParaRPr lang="ru-RU" b="0" i="0" dirty="0" smtClean="0">
              <a:solidFill>
                <a:srgbClr val="000000"/>
              </a:solidFill>
              <a:effectLst/>
              <a:latin typeface="Open Sans"/>
            </a:endParaRPr>
          </a:p>
          <a:p>
            <a:endParaRPr lang="ru-RU" dirty="0">
              <a:solidFill>
                <a:srgbClr val="000000"/>
              </a:solidFill>
              <a:latin typeface="Open Sans"/>
            </a:endParaRPr>
          </a:p>
          <a:p>
            <a:endParaRPr lang="ru-RU" b="0" i="0" dirty="0" smtClean="0">
              <a:solidFill>
                <a:srgbClr val="000000"/>
              </a:solidFill>
              <a:effectLst/>
              <a:latin typeface="Open Sans"/>
            </a:endParaRPr>
          </a:p>
        </p:txBody>
      </p:sp>
      <p:sp>
        <p:nvSpPr>
          <p:cNvPr id="2" name="Прямоугольник 1"/>
          <p:cNvSpPr/>
          <p:nvPr/>
        </p:nvSpPr>
        <p:spPr>
          <a:xfrm>
            <a:off x="3047999" y="2921169"/>
            <a:ext cx="8944131" cy="3908762"/>
          </a:xfrm>
          <a:prstGeom prst="rect">
            <a:avLst/>
          </a:prstGeom>
        </p:spPr>
        <p:txBody>
          <a:bodyPr wrap="square">
            <a:spAutoFit/>
          </a:bodyPr>
          <a:lstStyle/>
          <a:p>
            <a:endParaRPr lang="ru-RU" dirty="0" smtClean="0">
              <a:solidFill>
                <a:srgbClr val="000000"/>
              </a:solidFill>
              <a:latin typeface="Times New Roman" panose="02020603050405020304" pitchFamily="18" charset="0"/>
              <a:cs typeface="Times New Roman" panose="02020603050405020304" pitchFamily="18" charset="0"/>
            </a:endParaRPr>
          </a:p>
          <a:p>
            <a:endParaRPr lang="ru-RU" dirty="0">
              <a:solidFill>
                <a:srgbClr val="000000"/>
              </a:solidFill>
              <a:latin typeface="Times New Roman" panose="02020603050405020304" pitchFamily="18" charset="0"/>
              <a:cs typeface="Times New Roman" panose="02020603050405020304" pitchFamily="18" charset="0"/>
            </a:endParaRPr>
          </a:p>
          <a:p>
            <a:endParaRPr lang="ru-RU" dirty="0" smtClean="0">
              <a:solidFill>
                <a:srgbClr val="000000"/>
              </a:solidFill>
              <a:latin typeface="Times New Roman" panose="02020603050405020304" pitchFamily="18" charset="0"/>
              <a:cs typeface="Times New Roman" panose="02020603050405020304" pitchFamily="18" charset="0"/>
            </a:endParaRPr>
          </a:p>
          <a:p>
            <a:endParaRPr lang="ru-RU" dirty="0">
              <a:solidFill>
                <a:srgbClr val="000000"/>
              </a:solidFill>
              <a:latin typeface="Times New Roman" panose="02020603050405020304" pitchFamily="18" charset="0"/>
              <a:cs typeface="Times New Roman" panose="02020603050405020304" pitchFamily="18" charset="0"/>
            </a:endParaRPr>
          </a:p>
          <a:p>
            <a:endParaRPr lang="ru-RU" dirty="0" smtClean="0">
              <a:solidFill>
                <a:srgbClr val="000000"/>
              </a:solidFill>
              <a:latin typeface="Times New Roman" panose="02020603050405020304" pitchFamily="18" charset="0"/>
              <a:cs typeface="Times New Roman" panose="02020603050405020304" pitchFamily="18" charset="0"/>
            </a:endParaRPr>
          </a:p>
          <a:p>
            <a:endParaRPr lang="ru-RU" dirty="0">
              <a:solidFill>
                <a:srgbClr val="000000"/>
              </a:solidFill>
              <a:latin typeface="Times New Roman" panose="02020603050405020304" pitchFamily="18" charset="0"/>
              <a:cs typeface="Times New Roman" panose="02020603050405020304" pitchFamily="18" charset="0"/>
            </a:endParaRPr>
          </a:p>
          <a:p>
            <a:endParaRPr lang="ru-RU" dirty="0" smtClean="0">
              <a:solidFill>
                <a:srgbClr val="000000"/>
              </a:solidFill>
              <a:latin typeface="Times New Roman" panose="02020603050405020304" pitchFamily="18" charset="0"/>
              <a:cs typeface="Times New Roman" panose="02020603050405020304" pitchFamily="18" charset="0"/>
            </a:endParaRPr>
          </a:p>
          <a:p>
            <a:endParaRPr lang="ru-RU" dirty="0">
              <a:solidFill>
                <a:srgbClr val="000000"/>
              </a:solidFill>
              <a:latin typeface="Times New Roman" panose="02020603050405020304" pitchFamily="18" charset="0"/>
              <a:cs typeface="Times New Roman" panose="02020603050405020304" pitchFamily="18" charset="0"/>
            </a:endParaRPr>
          </a:p>
          <a:p>
            <a:endParaRPr lang="ru-RU" dirty="0" smtClean="0">
              <a:solidFill>
                <a:srgbClr val="000000"/>
              </a:solidFill>
              <a:latin typeface="Times New Roman" panose="02020603050405020304" pitchFamily="18" charset="0"/>
              <a:cs typeface="Times New Roman" panose="02020603050405020304" pitchFamily="18" charset="0"/>
            </a:endParaRPr>
          </a:p>
          <a:p>
            <a:endParaRPr lang="ru-RU" dirty="0">
              <a:solidFill>
                <a:srgbClr val="000000"/>
              </a:solidFill>
              <a:latin typeface="Times New Roman" panose="02020603050405020304" pitchFamily="18" charset="0"/>
              <a:cs typeface="Times New Roman" panose="02020603050405020304" pitchFamily="18" charset="0"/>
            </a:endParaRPr>
          </a:p>
          <a:p>
            <a:pPr algn="r"/>
            <a:endParaRPr lang="ru-RU" sz="1100" dirty="0" smtClean="0">
              <a:solidFill>
                <a:srgbClr val="000000"/>
              </a:solidFill>
              <a:latin typeface="Times New Roman" panose="02020603050405020304" pitchFamily="18" charset="0"/>
              <a:cs typeface="Times New Roman" panose="02020603050405020304" pitchFamily="18" charset="0"/>
            </a:endParaRPr>
          </a:p>
          <a:p>
            <a:pPr algn="r"/>
            <a:endParaRPr lang="ru-RU" sz="1100" dirty="0">
              <a:solidFill>
                <a:srgbClr val="000000"/>
              </a:solidFill>
              <a:latin typeface="Times New Roman" panose="02020603050405020304" pitchFamily="18" charset="0"/>
              <a:cs typeface="Times New Roman" panose="02020603050405020304" pitchFamily="18" charset="0"/>
            </a:endParaRPr>
          </a:p>
          <a:p>
            <a:pPr algn="r"/>
            <a:endParaRPr lang="ru-RU" sz="1100" dirty="0" smtClean="0">
              <a:solidFill>
                <a:srgbClr val="000000"/>
              </a:solidFill>
              <a:latin typeface="Times New Roman" panose="02020603050405020304" pitchFamily="18" charset="0"/>
              <a:cs typeface="Times New Roman" panose="02020603050405020304" pitchFamily="18" charset="0"/>
            </a:endParaRPr>
          </a:p>
          <a:p>
            <a:pPr algn="r"/>
            <a:endParaRPr lang="ru-RU" sz="11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81656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237</Words>
  <Application>Microsoft Office PowerPoint</Application>
  <PresentationFormat>Произвольный</PresentationFormat>
  <Paragraphs>41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        Муниципальное казённое дошкольное образовательное учреждение   «Детский сад №3 п. Тёплое»  «На все руки от скуки» (клуб по интересам)                                                                                     «Красивый узор»</vt:lpstr>
      <vt:lpstr>    Цель. Развитие мелкой моторики рук у детей дошкольного возраста через знакомство с техникой спирелли . Задачи: -познакомить детей с техникой «спирелли»; - показать алгоритм выполнения работы; -вызвать интерес к нетрадиционному художественному творчеству; -развивать индивидуальные творческие способности; -способствовать развитию воображения детей при изготовлении поделки из ниток . -развивать мелкую моторику пальцев рук у детей  дошкольного возраста.</vt:lpstr>
      <vt:lpstr>Слайд 3</vt:lpstr>
      <vt:lpstr>        Советы и рекомендации :    *Количество выемок должно быть четным.   *Нить натягиваем так, чтобы нить не провисала. Но и не перетягиваем, чтобы не загибался картон.    *Нить ведем строго к середине выемки, чтобы работа получалась аккуратной.   *Намотку можно делать не только по числам. Можно отступать между нитями разное количество лучиков, от этого будет изменяться внутренний диаметр круга. Чем меньшее количество лучиков отступить, тем шире будет круг внутри работы. Если отступить ровно половину лучиков (если представить циферблат: ведем от 12 ч. к 6 ч., от 7 ч. к 1ч. и т.д.), то посередине не будет внутреннего круга, намотка будет напоминать снежинку.    *Выемки могут выглядеть и как надрезы, их можно выполнить на любой форме картона (прямоугольник, квадрат, сердечко и проч.).   *Интересны работы с несколькими намотками на одной основе. </vt:lpstr>
      <vt:lpstr>Слайд 5</vt:lpstr>
      <vt:lpstr>Слайд 6</vt:lpstr>
      <vt:lpstr>Слайд 7</vt:lpstr>
      <vt:lpstr>Слайд 8</vt:lpstr>
      <vt:lpstr>Слайд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казённое дошкольное образовательное учреждение   «Детский сад №3 п. Тёплое»  «На все руки от скуки» (клуб по интересам)</dc:title>
  <dc:creator>1</dc:creator>
  <cp:lastModifiedBy>Буева</cp:lastModifiedBy>
  <cp:revision>13</cp:revision>
  <dcterms:created xsi:type="dcterms:W3CDTF">2020-05-26T09:37:25Z</dcterms:created>
  <dcterms:modified xsi:type="dcterms:W3CDTF">2020-05-27T12:08:09Z</dcterms:modified>
</cp:coreProperties>
</file>