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68" r:id="rId4"/>
    <p:sldId id="257" r:id="rId5"/>
    <p:sldId id="258" r:id="rId6"/>
    <p:sldId id="259" r:id="rId7"/>
    <p:sldId id="260" r:id="rId8"/>
    <p:sldId id="262" r:id="rId9"/>
    <p:sldId id="261" r:id="rId10"/>
    <p:sldId id="263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8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09.06.2020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14975" y="5373216"/>
            <a:ext cx="3322561" cy="882119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Подготовил воспитатель подготовительной </a:t>
            </a:r>
            <a:r>
              <a:rPr lang="ru-RU" dirty="0" smtClean="0"/>
              <a:t>к школе группы  </a:t>
            </a:r>
            <a:r>
              <a:rPr lang="ru-RU" dirty="0" smtClean="0"/>
              <a:t>Галицкая Е. В.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772816"/>
            <a:ext cx="7175351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3200" dirty="0" smtClean="0"/>
              <a:t>Консультация для родителей </a:t>
            </a:r>
            <a:r>
              <a:rPr lang="ru-RU" sz="4000" dirty="0" smtClean="0"/>
              <a:t>«Арифметические задачи для дошкольников»</a:t>
            </a:r>
            <a:endParaRPr lang="ru-RU" sz="4000" dirty="0"/>
          </a:p>
        </p:txBody>
      </p:sp>
      <p:sp>
        <p:nvSpPr>
          <p:cNvPr id="4" name="TextBox 3"/>
          <p:cNvSpPr txBox="1"/>
          <p:nvPr/>
        </p:nvSpPr>
        <p:spPr>
          <a:xfrm>
            <a:off x="2267744" y="469090"/>
            <a:ext cx="4752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МКДОУ «Детский сад №3 п. Теплое»</a:t>
            </a:r>
            <a:endParaRPr lang="ru-RU" sz="2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026" name="Picture 2" descr="https://klub-drug.ru/wp-content/uploads/2011/03/math-games-for-kid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5596" y="4104810"/>
            <a:ext cx="2664296" cy="2536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31803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3598" y="612844"/>
            <a:ext cx="72368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solidFill>
                  <a:srgbClr val="444444"/>
                </a:solidFill>
                <a:latin typeface="Arial" panose="020B0604020202020204" pitchFamily="34" charset="0"/>
              </a:rPr>
              <a:t> </a:t>
            </a:r>
            <a:r>
              <a:rPr lang="ru-RU" sz="2400" dirty="0"/>
              <a:t>В процессе математического и общего умственного развития детей старшего дошкольного возраста существенное место занимает обучение их решению и составлению простых арифметических задач. Задачи являются одним из средств развития у детей логического мышления, смекалки, сообразительности. Решая простейшие задачи, дошкольники знакомятся с арифметическими действиями сложения и вычитания, учатся вычитать, выполнять основные умственные </a:t>
            </a:r>
            <a:r>
              <a:rPr lang="ru-RU" sz="2400" dirty="0" smtClean="0"/>
              <a:t>операции. В ходе </a:t>
            </a:r>
            <a:r>
              <a:rPr lang="ru-RU" sz="2400" dirty="0"/>
              <a:t>р</a:t>
            </a:r>
            <a:r>
              <a:rPr lang="ru-RU" sz="2400" dirty="0" smtClean="0"/>
              <a:t>ешения задачек закрепляются представления о числах и цифрах, воспитывается </a:t>
            </a:r>
            <a:r>
              <a:rPr lang="ru-RU" sz="2400" dirty="0" smtClean="0">
                <a:solidFill>
                  <a:srgbClr val="111111"/>
                </a:solidFill>
              </a:rPr>
              <a:t>умение </a:t>
            </a:r>
            <a:r>
              <a:rPr lang="ru-RU" sz="2400" dirty="0">
                <a:solidFill>
                  <a:srgbClr val="111111"/>
                </a:solidFill>
              </a:rPr>
              <a:t>понимать учебную задачу и выполнять её самостоятельно.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28268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9612" y="404664"/>
            <a:ext cx="698477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 </a:t>
            </a:r>
            <a:r>
              <a:rPr lang="ru-RU" sz="2000" dirty="0"/>
              <a:t>Любую задачу нужно внимательно прочитать (может быть и не один раз!) и после этого уяснить, что любая задача состоит из четырех частей:</a:t>
            </a:r>
          </a:p>
          <a:p>
            <a:r>
              <a:rPr lang="ru-RU" sz="2000" dirty="0">
                <a:solidFill>
                  <a:srgbClr val="002060"/>
                </a:solidFill>
              </a:rPr>
              <a:t>1. Условие.</a:t>
            </a:r>
          </a:p>
          <a:p>
            <a:r>
              <a:rPr lang="ru-RU" sz="2000" dirty="0">
                <a:solidFill>
                  <a:srgbClr val="002060"/>
                </a:solidFill>
              </a:rPr>
              <a:t>2. Вопрос.</a:t>
            </a:r>
          </a:p>
          <a:p>
            <a:r>
              <a:rPr lang="ru-RU" sz="2000" dirty="0">
                <a:solidFill>
                  <a:srgbClr val="002060"/>
                </a:solidFill>
              </a:rPr>
              <a:t>3. Решение.</a:t>
            </a:r>
          </a:p>
          <a:p>
            <a:r>
              <a:rPr lang="ru-RU" sz="2000" dirty="0">
                <a:solidFill>
                  <a:srgbClr val="002060"/>
                </a:solidFill>
              </a:rPr>
              <a:t>4. Ответ</a:t>
            </a:r>
            <a:r>
              <a:rPr lang="ru-RU" sz="2000" dirty="0" smtClean="0">
                <a:solidFill>
                  <a:srgbClr val="002060"/>
                </a:solidFill>
              </a:rPr>
              <a:t>.</a:t>
            </a:r>
          </a:p>
          <a:p>
            <a:endParaRPr lang="ru-RU" sz="2000" dirty="0">
              <a:solidFill>
                <a:srgbClr val="002060"/>
              </a:solidFill>
            </a:endParaRPr>
          </a:p>
          <a:p>
            <a:r>
              <a:rPr lang="ru-RU" sz="2000" b="1" dirty="0">
                <a:solidFill>
                  <a:schemeClr val="accent6"/>
                </a:solidFill>
              </a:rPr>
              <a:t>Образец:</a:t>
            </a:r>
            <a:endParaRPr lang="ru-RU" sz="2000" dirty="0">
              <a:solidFill>
                <a:schemeClr val="accent6"/>
              </a:solidFill>
            </a:endParaRPr>
          </a:p>
          <a:p>
            <a:r>
              <a:rPr lang="ru-RU" sz="2000" b="1" dirty="0"/>
              <a:t>1. Задача на нахождение суммы:</a:t>
            </a:r>
            <a:endParaRPr lang="ru-RU" sz="2000" dirty="0"/>
          </a:p>
          <a:p>
            <a:r>
              <a:rPr lang="ru-RU" sz="2000" b="1" dirty="0"/>
              <a:t>а)</a:t>
            </a:r>
            <a:r>
              <a:rPr lang="ru-RU" sz="2000" dirty="0"/>
              <a:t> Миша и Витя ходили на рыбалку. Миша поймал 4 рыбки, а Витя – 2. </a:t>
            </a:r>
            <a:r>
              <a:rPr lang="ru-RU" sz="2000" dirty="0">
                <a:solidFill>
                  <a:srgbClr val="002060"/>
                </a:solidFill>
              </a:rPr>
              <a:t>(</a:t>
            </a:r>
            <a:r>
              <a:rPr lang="ru-RU" sz="2000" b="1" dirty="0">
                <a:solidFill>
                  <a:srgbClr val="002060"/>
                </a:solidFill>
              </a:rPr>
              <a:t>Условие задачи)</a:t>
            </a:r>
            <a:endParaRPr lang="ru-RU" sz="2000" dirty="0">
              <a:solidFill>
                <a:srgbClr val="002060"/>
              </a:solidFill>
            </a:endParaRPr>
          </a:p>
          <a:p>
            <a:r>
              <a:rPr lang="ru-RU" sz="2000" b="1" dirty="0"/>
              <a:t>б)</a:t>
            </a:r>
            <a:r>
              <a:rPr lang="ru-RU" sz="2000" dirty="0"/>
              <a:t> Сколько всего рыб поймали мальчики вместе?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(Вопрос к задаче)</a:t>
            </a:r>
            <a:endParaRPr lang="ru-RU" sz="2000" dirty="0">
              <a:solidFill>
                <a:srgbClr val="002060"/>
              </a:solidFill>
            </a:endParaRPr>
          </a:p>
          <a:p>
            <a:r>
              <a:rPr lang="ru-RU" sz="2000" b="1" i="1" dirty="0"/>
              <a:t>в)</a:t>
            </a:r>
            <a:r>
              <a:rPr lang="ru-RU" sz="2000" i="1" dirty="0"/>
              <a:t> Решение:</a:t>
            </a:r>
            <a:r>
              <a:rPr lang="ru-RU" sz="2000" dirty="0"/>
              <a:t> 4+2=6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(Решение задачи)</a:t>
            </a:r>
            <a:endParaRPr lang="ru-RU" sz="2000" dirty="0">
              <a:solidFill>
                <a:srgbClr val="002060"/>
              </a:solidFill>
            </a:endParaRPr>
          </a:p>
          <a:p>
            <a:r>
              <a:rPr lang="ru-RU" sz="2000" b="1" i="1" dirty="0"/>
              <a:t>г)</a:t>
            </a:r>
            <a:r>
              <a:rPr lang="ru-RU" sz="2000" i="1" dirty="0"/>
              <a:t> Ответ:</a:t>
            </a:r>
            <a:r>
              <a:rPr lang="ru-RU" sz="2000" dirty="0"/>
              <a:t> вместе мальчики поймали 6 рыб.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(Ответ)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30471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71562" y="1861455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На столе лежали 1 яблоко и 2 груши. Сколько всего фруктов лежало на столе?</a:t>
            </a:r>
            <a:endParaRPr lang="ru-RU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56992"/>
            <a:ext cx="2173676" cy="2173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Картинки по запросу 2 груш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291702"/>
            <a:ext cx="32259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люс 5"/>
          <p:cNvSpPr/>
          <p:nvPr/>
        </p:nvSpPr>
        <p:spPr>
          <a:xfrm>
            <a:off x="2483768" y="3757852"/>
            <a:ext cx="1080120" cy="122413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 6"/>
          <p:cNvSpPr/>
          <p:nvPr/>
        </p:nvSpPr>
        <p:spPr>
          <a:xfrm>
            <a:off x="6876256" y="3962594"/>
            <a:ext cx="936104" cy="83290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22198" y="249780"/>
            <a:ext cx="5699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Задачки для дошкольников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1266" y="989502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182880" algn="ctr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  <a:buFont typeface="Georgia" pitchFamily="18" charset="0"/>
              <a:buChar char="*"/>
            </a:pPr>
            <a:r>
              <a:rPr lang="ru-RU" sz="3200" u="sng" dirty="0">
                <a:solidFill>
                  <a:prstClr val="black">
                    <a:lumMod val="75000"/>
                    <a:lumOff val="25000"/>
                  </a:prstClr>
                </a:solidFill>
              </a:rPr>
              <a:t>Задача на нахождение </a:t>
            </a:r>
            <a:r>
              <a:rPr lang="ru-RU" sz="3200" u="sng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суммы 2х чисел</a:t>
            </a:r>
            <a:endParaRPr lang="ru-RU" sz="3200" u="sng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7845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227293" y="155312"/>
            <a:ext cx="6408712" cy="825272"/>
          </a:xfrm>
        </p:spPr>
        <p:txBody>
          <a:bodyPr>
            <a:normAutofit/>
          </a:bodyPr>
          <a:lstStyle/>
          <a:p>
            <a:pPr algn="ctr"/>
            <a:r>
              <a:rPr lang="ru-RU" sz="3200" u="sng" dirty="0" smtClean="0"/>
              <a:t>Задача на нахождение остатка</a:t>
            </a:r>
            <a:endParaRPr lang="ru-RU" sz="3200" u="sng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1124744"/>
            <a:ext cx="7992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Миша собрал 6 ягод. 2 ягоды он отдал маме. Сколько ягод осталось у Миши ?</a:t>
            </a:r>
            <a:endParaRPr lang="ru-RU" sz="2800" dirty="0"/>
          </a:p>
        </p:txBody>
      </p:sp>
      <p:pic>
        <p:nvPicPr>
          <p:cNvPr id="2050" name="Picture 2" descr="Картинки по запросу ягод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70928"/>
            <a:ext cx="1729856" cy="134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ртинки по запросу ягод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22975"/>
            <a:ext cx="1645168" cy="1347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Картинки по запросу ягод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6494" y="2322975"/>
            <a:ext cx="1797271" cy="1347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Картинки по запросу ягод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8696" y="3611487"/>
            <a:ext cx="1797271" cy="1347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Картинки по запросу ягод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5013175"/>
            <a:ext cx="1748049" cy="131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Картинки по запросу ягод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3384" y="4959440"/>
            <a:ext cx="1748050" cy="131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Картинки по запросу ягода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900430"/>
            <a:ext cx="1896151" cy="142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Картинки по запросу ягода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91393" y="4298402"/>
            <a:ext cx="1732742" cy="1299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Минус 5"/>
          <p:cNvSpPr/>
          <p:nvPr/>
        </p:nvSpPr>
        <p:spPr>
          <a:xfrm>
            <a:off x="3801434" y="3861048"/>
            <a:ext cx="789959" cy="86409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 6"/>
          <p:cNvSpPr/>
          <p:nvPr/>
        </p:nvSpPr>
        <p:spPr>
          <a:xfrm>
            <a:off x="6444208" y="3938362"/>
            <a:ext cx="1080120" cy="72008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85005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260648"/>
            <a:ext cx="8784976" cy="1368152"/>
          </a:xfrm>
        </p:spPr>
        <p:txBody>
          <a:bodyPr>
            <a:normAutofit/>
          </a:bodyPr>
          <a:lstStyle/>
          <a:p>
            <a:pPr algn="ctr"/>
            <a:r>
              <a:rPr lang="ru-RU" sz="3200" u="sng" dirty="0" smtClean="0"/>
              <a:t>Задача на нахождение 1го слагаемого по известной сумме и 2му слагаемому</a:t>
            </a:r>
            <a:endParaRPr lang="ru-RU" sz="3200" u="sng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1556792"/>
            <a:ext cx="88569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Марина и Катя покупали цветы. Сколько цветов купила Марина, если Катя купила 3,а вместе они купили 5?</a:t>
            </a:r>
            <a:endParaRPr lang="ru-RU" sz="2800" dirty="0"/>
          </a:p>
        </p:txBody>
      </p:sp>
      <p:sp>
        <p:nvSpPr>
          <p:cNvPr id="6" name="Плюс 5"/>
          <p:cNvSpPr/>
          <p:nvPr/>
        </p:nvSpPr>
        <p:spPr>
          <a:xfrm>
            <a:off x="1624090" y="4191739"/>
            <a:ext cx="936104" cy="100811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Картинки по запросу цветок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92215" y="2636912"/>
            <a:ext cx="1403721" cy="1362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Картинки по запросу цветок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92215" y="3999599"/>
            <a:ext cx="1434323" cy="1392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Картинки по запросу цветок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92215" y="5391992"/>
            <a:ext cx="1510154" cy="1466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Равно 6"/>
          <p:cNvSpPr/>
          <p:nvPr/>
        </p:nvSpPr>
        <p:spPr>
          <a:xfrm>
            <a:off x="4139952" y="4278421"/>
            <a:ext cx="936104" cy="834747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3080" name="Picture 8" descr="Картинки по запросу цветок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99742" y="3061857"/>
            <a:ext cx="1347872" cy="130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Картинки по запросу цветок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47614" y="3061857"/>
            <a:ext cx="1347873" cy="130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Картинки по запросу цветок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99742" y="4352777"/>
            <a:ext cx="1347872" cy="130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Картинки по запросу цветок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47614" y="4336638"/>
            <a:ext cx="1364498" cy="1324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Картинки по запросу цветок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30940" y="5470481"/>
            <a:ext cx="1390610" cy="1349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35589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88640"/>
            <a:ext cx="8964488" cy="1296144"/>
          </a:xfrm>
        </p:spPr>
        <p:txBody>
          <a:bodyPr>
            <a:normAutofit/>
          </a:bodyPr>
          <a:lstStyle/>
          <a:p>
            <a:pPr algn="ctr"/>
            <a:r>
              <a:rPr lang="ru-RU" sz="3200" u="sng" dirty="0" smtClean="0"/>
              <a:t>Задача на нахождение 2го слагаемого по известной сумме и 1му слагаемому</a:t>
            </a:r>
            <a:endParaRPr lang="ru-RU" sz="3200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179512" y="1412776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Во дворе растет 2 осины и несколько берез. Сколько растет берез, если всего во дворе 7 деревьев?</a:t>
            </a:r>
            <a:endParaRPr lang="ru-RU" sz="2400" dirty="0"/>
          </a:p>
        </p:txBody>
      </p:sp>
      <p:sp>
        <p:nvSpPr>
          <p:cNvPr id="6" name="Плюс 5"/>
          <p:cNvSpPr/>
          <p:nvPr/>
        </p:nvSpPr>
        <p:spPr>
          <a:xfrm>
            <a:off x="2453792" y="3501008"/>
            <a:ext cx="792088" cy="86409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 6"/>
          <p:cNvSpPr/>
          <p:nvPr/>
        </p:nvSpPr>
        <p:spPr>
          <a:xfrm>
            <a:off x="4536889" y="3579984"/>
            <a:ext cx="792088" cy="648072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102" name="Picture 6" descr="Картинки по запросу берез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229200"/>
            <a:ext cx="1188133" cy="134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Картинки по запросу берез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30992" y="5229200"/>
            <a:ext cx="1353376" cy="135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Картинки по запросу берез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66381" y="5229200"/>
            <a:ext cx="1364611" cy="1364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Картинки по запросу берез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930630"/>
            <a:ext cx="1364611" cy="1345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Картинки по запросу берез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4470" y="3904021"/>
            <a:ext cx="1372078" cy="1372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Картинки по запросу осин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9583" y="2518402"/>
            <a:ext cx="1070820" cy="1306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Картинки по запросу осин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518402"/>
            <a:ext cx="1031416" cy="1306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Картинки по запросу осин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599" y="3250782"/>
            <a:ext cx="1031416" cy="1306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Картинки по запросу осин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6596" y="3250782"/>
            <a:ext cx="1031416" cy="1306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053837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4033" y="188640"/>
            <a:ext cx="8784976" cy="1257320"/>
          </a:xfrm>
        </p:spPr>
        <p:txBody>
          <a:bodyPr>
            <a:normAutofit/>
          </a:bodyPr>
          <a:lstStyle/>
          <a:p>
            <a:pPr algn="ctr"/>
            <a:r>
              <a:rPr lang="ru-RU" sz="3200" u="sng" dirty="0" smtClean="0"/>
              <a:t>Задача на нахождение уменьшаемого по известным вычитаемому и разности.</a:t>
            </a:r>
            <a:endParaRPr lang="ru-RU" sz="3200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107504" y="1556791"/>
            <a:ext cx="8892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 гараже стояли несколько машин. После того как одна уехала, осталось 6 машин. Сколько машин стояло в гараже ?</a:t>
            </a:r>
            <a:endParaRPr lang="ru-RU" sz="2400" dirty="0"/>
          </a:p>
        </p:txBody>
      </p:sp>
      <p:sp>
        <p:nvSpPr>
          <p:cNvPr id="5" name="Минус 4"/>
          <p:cNvSpPr/>
          <p:nvPr/>
        </p:nvSpPr>
        <p:spPr>
          <a:xfrm>
            <a:off x="1475656" y="3868713"/>
            <a:ext cx="792088" cy="79208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 descr="Картинки по запросу машин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4901" y="3557437"/>
            <a:ext cx="1997968" cy="141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Равно 5"/>
          <p:cNvSpPr/>
          <p:nvPr/>
        </p:nvSpPr>
        <p:spPr>
          <a:xfrm>
            <a:off x="4450044" y="4012729"/>
            <a:ext cx="720080" cy="504056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9" name="Picture 2" descr="Картинки по запросу машин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30049" y="5229200"/>
            <a:ext cx="1997968" cy="141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Картинки по запросу машин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28017" y="5229200"/>
            <a:ext cx="1997968" cy="141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Картинки по запросу машин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30049" y="3868713"/>
            <a:ext cx="1997968" cy="141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Картинки по запросу машин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28017" y="3868713"/>
            <a:ext cx="1997968" cy="141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Картинки по запросу машин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30049" y="2511418"/>
            <a:ext cx="1997968" cy="141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Картинки по запросу машин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28017" y="2507048"/>
            <a:ext cx="1997968" cy="141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131026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81828" y="260648"/>
            <a:ext cx="8928992" cy="1152128"/>
          </a:xfrm>
        </p:spPr>
        <p:txBody>
          <a:bodyPr>
            <a:noAutofit/>
          </a:bodyPr>
          <a:lstStyle/>
          <a:p>
            <a:pPr algn="ctr"/>
            <a:r>
              <a:rPr lang="ru-RU" sz="3200" u="sng" dirty="0" smtClean="0"/>
              <a:t>Задача на нахождение вычитаемого по известным уменьшаемому и разности</a:t>
            </a:r>
            <a:endParaRPr lang="ru-RU" sz="3200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251520" y="1556792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На дереве сидели 4 воробья. После того как несколько улетели, на дереве остался 1 воробей. Сколько воробьев улетели ?</a:t>
            </a:r>
            <a:endParaRPr lang="ru-RU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24944"/>
            <a:ext cx="1584176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924944"/>
            <a:ext cx="1841856" cy="1355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5" y="4264426"/>
            <a:ext cx="1761427" cy="1296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60141" y="4264426"/>
            <a:ext cx="1761427" cy="1296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Минус 4"/>
          <p:cNvSpPr/>
          <p:nvPr/>
        </p:nvSpPr>
        <p:spPr>
          <a:xfrm>
            <a:off x="3868691" y="3831526"/>
            <a:ext cx="792088" cy="72008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Равно 5"/>
          <p:cNvSpPr/>
          <p:nvPr/>
        </p:nvSpPr>
        <p:spPr>
          <a:xfrm>
            <a:off x="5941996" y="3954299"/>
            <a:ext cx="720080" cy="47453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615432"/>
            <a:ext cx="1841856" cy="1355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0475152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88640"/>
            <a:ext cx="8784976" cy="1185312"/>
          </a:xfrm>
        </p:spPr>
        <p:txBody>
          <a:bodyPr>
            <a:normAutofit/>
          </a:bodyPr>
          <a:lstStyle/>
          <a:p>
            <a:pPr algn="ctr"/>
            <a:r>
              <a:rPr lang="ru-RU" sz="3200" u="sng" dirty="0" smtClean="0"/>
              <a:t>Простая задача на разностное сравнение (с вопросом «на сколько больше?»)</a:t>
            </a:r>
            <a:endParaRPr lang="ru-RU" sz="3200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230885" y="1460685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Дима прочитал 3 книги, а Сережа прочитал 2 книги. На сколько книг больше прочитал Дима?</a:t>
            </a:r>
            <a:endParaRPr lang="ru-RU" sz="2400" dirty="0"/>
          </a:p>
        </p:txBody>
      </p:sp>
      <p:pic>
        <p:nvPicPr>
          <p:cNvPr id="7172" name="Picture 4" descr="Картинки по запросу книга толстог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0885" y="2713289"/>
            <a:ext cx="1388787" cy="1983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Картинки по запросу книга толстог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713289"/>
            <a:ext cx="1408298" cy="201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Картинки по запросу книга толстог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4465" y="4697269"/>
            <a:ext cx="1388787" cy="1983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Минус 4"/>
          <p:cNvSpPr/>
          <p:nvPr/>
        </p:nvSpPr>
        <p:spPr>
          <a:xfrm>
            <a:off x="3051099" y="3413510"/>
            <a:ext cx="792088" cy="72007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4" descr="Картинки по запросу книга толстог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9987" y="2713289"/>
            <a:ext cx="1408298" cy="201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Картинки по запросу книга толстог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38050" y="2725506"/>
            <a:ext cx="1408298" cy="201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Равно 5"/>
          <p:cNvSpPr/>
          <p:nvPr/>
        </p:nvSpPr>
        <p:spPr>
          <a:xfrm>
            <a:off x="6748284" y="3413510"/>
            <a:ext cx="992067" cy="720079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69359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88640"/>
            <a:ext cx="8784976" cy="1185312"/>
          </a:xfrm>
        </p:spPr>
        <p:txBody>
          <a:bodyPr>
            <a:normAutofit/>
          </a:bodyPr>
          <a:lstStyle/>
          <a:p>
            <a:pPr algn="ctr"/>
            <a:r>
              <a:rPr lang="ru-RU" sz="3200" u="sng" dirty="0" smtClean="0"/>
              <a:t>Простая задача на разностное сравнение (с вопросом «на сколько меньше»?)</a:t>
            </a:r>
            <a:endParaRPr lang="ru-RU" sz="3200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179512" y="1484784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Оля съела 4 шоколадки, а Наташа 2 шоколадки. На сколько шоколадок меньше  съела Наташа ? </a:t>
            </a:r>
            <a:endParaRPr lang="ru-RU" sz="2400" dirty="0"/>
          </a:p>
        </p:txBody>
      </p:sp>
      <p:pic>
        <p:nvPicPr>
          <p:cNvPr id="8194" name="Picture 2" descr="Картинки по запросу шоколадк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92897"/>
            <a:ext cx="1021616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Картинки по запросу шоколадк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73136" y="2492897"/>
            <a:ext cx="1021616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Картинки по запросу шоколадк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4509121"/>
            <a:ext cx="1021616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ртинки по запросу шоколадк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73136" y="4509121"/>
            <a:ext cx="1021616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Минус 4"/>
          <p:cNvSpPr/>
          <p:nvPr/>
        </p:nvSpPr>
        <p:spPr>
          <a:xfrm>
            <a:off x="2550929" y="3933056"/>
            <a:ext cx="936104" cy="936104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2" descr="Картинки по запросу шоколадк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14380" y="3388448"/>
            <a:ext cx="1021616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Картинки по запросу шоколадк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35996" y="3388448"/>
            <a:ext cx="1021616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Равно 8"/>
          <p:cNvSpPr/>
          <p:nvPr/>
        </p:nvSpPr>
        <p:spPr>
          <a:xfrm>
            <a:off x="5843143" y="4036520"/>
            <a:ext cx="1080120" cy="72008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44900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07604" y="116632"/>
            <a:ext cx="7128792" cy="825272"/>
          </a:xfrm>
        </p:spPr>
        <p:txBody>
          <a:bodyPr>
            <a:normAutofit/>
          </a:bodyPr>
          <a:lstStyle/>
          <a:p>
            <a:pPr algn="ctr"/>
            <a:r>
              <a:rPr lang="ru-RU" sz="3200" u="sng" dirty="0" smtClean="0"/>
              <a:t>Устные задачи</a:t>
            </a:r>
            <a:endParaRPr lang="ru-RU" sz="3200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339577" y="836712"/>
            <a:ext cx="28083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Пять ребят в футбол играли </a:t>
            </a:r>
            <a:br>
              <a:rPr lang="ru-RU" dirty="0"/>
            </a:br>
            <a:r>
              <a:rPr lang="ru-RU" dirty="0"/>
              <a:t>Одного домой позвали. </a:t>
            </a:r>
            <a:br>
              <a:rPr lang="ru-RU" dirty="0"/>
            </a:br>
            <a:r>
              <a:rPr lang="ru-RU" dirty="0"/>
              <a:t>Он в окно глядит, считает, </a:t>
            </a:r>
            <a:br>
              <a:rPr lang="ru-RU" dirty="0"/>
            </a:br>
            <a:r>
              <a:rPr lang="ru-RU" dirty="0"/>
              <a:t>Сколько их теперь играет?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04048" y="830461"/>
            <a:ext cx="338119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Ежик по грибы пошел, </a:t>
            </a:r>
            <a:br>
              <a:rPr lang="ru-RU" dirty="0"/>
            </a:br>
            <a:r>
              <a:rPr lang="ru-RU" dirty="0"/>
              <a:t>Десять рыжиков нашел. </a:t>
            </a:r>
            <a:br>
              <a:rPr lang="ru-RU" dirty="0"/>
            </a:br>
            <a:r>
              <a:rPr lang="ru-RU" dirty="0"/>
              <a:t>Восемь положил в корзинку, </a:t>
            </a:r>
            <a:br>
              <a:rPr lang="ru-RU" dirty="0"/>
            </a:br>
            <a:r>
              <a:rPr lang="ru-RU" dirty="0"/>
              <a:t>Остальные же - на спинку. </a:t>
            </a:r>
            <a:br>
              <a:rPr lang="ru-RU" dirty="0"/>
            </a:br>
            <a:r>
              <a:rPr lang="ru-RU" dirty="0"/>
              <a:t>Сколько рыжиков везет </a:t>
            </a:r>
            <a:br>
              <a:rPr lang="ru-RU" dirty="0"/>
            </a:br>
            <a:r>
              <a:rPr lang="ru-RU" dirty="0"/>
              <a:t>На своих иголках еж?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20072" y="4365103"/>
            <a:ext cx="36004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cs typeface="Times New Roman" pitchFamily="18" charset="0"/>
              </a:rPr>
              <a:t>Внуку Шуре добрый дед</a:t>
            </a:r>
            <a:br>
              <a:rPr lang="ru-RU" dirty="0">
                <a:cs typeface="Times New Roman" pitchFamily="18" charset="0"/>
              </a:rPr>
            </a:br>
            <a:r>
              <a:rPr lang="ru-RU" dirty="0">
                <a:cs typeface="Times New Roman" pitchFamily="18" charset="0"/>
              </a:rPr>
              <a:t>Дал вчера семь штук конфет.</a:t>
            </a:r>
            <a:br>
              <a:rPr lang="ru-RU" dirty="0">
                <a:cs typeface="Times New Roman" pitchFamily="18" charset="0"/>
              </a:rPr>
            </a:br>
            <a:r>
              <a:rPr lang="ru-RU" dirty="0">
                <a:cs typeface="Times New Roman" pitchFamily="18" charset="0"/>
              </a:rPr>
              <a:t>Съел одну конфету внук.</a:t>
            </a:r>
            <a:br>
              <a:rPr lang="ru-RU" dirty="0">
                <a:cs typeface="Times New Roman" pitchFamily="18" charset="0"/>
              </a:rPr>
            </a:br>
            <a:r>
              <a:rPr lang="ru-RU" dirty="0">
                <a:cs typeface="Times New Roman" pitchFamily="18" charset="0"/>
              </a:rPr>
              <a:t>Сколько же осталось штук</a:t>
            </a:r>
            <a:r>
              <a:rPr lang="ru-RU" sz="2000" b="1" dirty="0">
                <a:cs typeface="Times New Roman" pitchFamily="18" charset="0"/>
              </a:rPr>
              <a:t>?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23528" y="3964994"/>
            <a:ext cx="30963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Четыре гусёнка и двое утят </a:t>
            </a:r>
            <a:br>
              <a:rPr lang="ru-RU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</a:br>
            <a:r>
              <a:rPr lang="ru-RU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В озере плавают, громко кричат. </a:t>
            </a:r>
            <a:br>
              <a:rPr lang="ru-RU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</a:br>
            <a:r>
              <a:rPr lang="ru-RU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А ну, посчитай поскорей - </a:t>
            </a:r>
            <a:br>
              <a:rPr lang="ru-RU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</a:br>
            <a:r>
              <a:rPr lang="ru-RU" dirty="0">
                <a:solidFill>
                  <a:schemeClr val="tx2">
                    <a:lumMod val="75000"/>
                  </a:schemeClr>
                </a:solidFill>
                <a:cs typeface="Times New Roman" pitchFamily="18" charset="0"/>
              </a:rPr>
              <a:t>Сколько всего в воде малышей?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293948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99592" y="404664"/>
            <a:ext cx="6400800" cy="187220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8000" dirty="0" smtClean="0"/>
              <a:t>  МОЛОДЦЫ</a:t>
            </a:r>
            <a:endParaRPr lang="ru-RU" sz="8000" dirty="0"/>
          </a:p>
        </p:txBody>
      </p:sp>
      <p:pic>
        <p:nvPicPr>
          <p:cNvPr id="9218" name="Picture 2" descr="Картинки по запросу воздушные шари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72816"/>
            <a:ext cx="4198086" cy="4487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01605899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187</TotalTime>
  <Words>285</Words>
  <Application>Microsoft Office PowerPoint</Application>
  <PresentationFormat>Экран (4:3)</PresentationFormat>
  <Paragraphs>42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Воздушный поток</vt:lpstr>
      <vt:lpstr>Консультация для родителей «Арифметические задачи для дошкольников»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Арифметические задачи для дошкольников</dc:title>
  <dc:creator>Женя</dc:creator>
  <cp:lastModifiedBy>Буева</cp:lastModifiedBy>
  <cp:revision>25</cp:revision>
  <dcterms:created xsi:type="dcterms:W3CDTF">2016-10-05T14:39:57Z</dcterms:created>
  <dcterms:modified xsi:type="dcterms:W3CDTF">2020-06-09T06:46:58Z</dcterms:modified>
</cp:coreProperties>
</file>