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18"/>
  </p:notesMasterIdLst>
  <p:sldIdLst>
    <p:sldId id="256" r:id="rId2"/>
    <p:sldId id="258" r:id="rId3"/>
    <p:sldId id="307" r:id="rId4"/>
    <p:sldId id="277" r:id="rId5"/>
    <p:sldId id="278" r:id="rId6"/>
    <p:sldId id="303" r:id="rId7"/>
    <p:sldId id="280" r:id="rId8"/>
    <p:sldId id="281" r:id="rId9"/>
    <p:sldId id="305" r:id="rId10"/>
    <p:sldId id="306" r:id="rId11"/>
    <p:sldId id="293" r:id="rId12"/>
    <p:sldId id="283" r:id="rId13"/>
    <p:sldId id="284" r:id="rId14"/>
    <p:sldId id="285" r:id="rId15"/>
    <p:sldId id="291" r:id="rId16"/>
    <p:sldId id="28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66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34" autoAdjust="0"/>
  </p:normalViewPr>
  <p:slideViewPr>
    <p:cSldViewPr>
      <p:cViewPr>
        <p:scale>
          <a:sx n="56" d="100"/>
          <a:sy n="56" d="100"/>
        </p:scale>
        <p:origin x="-906" y="-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69F577-F514-48C8-B832-96D266167DDF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8EEF9-F183-401A-968F-9064E5177E2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6103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5E64261F-E571-4E2C-A9E3-32D4C29441A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B12109A-9087-49F2-8922-81BD5B71DE5B}" type="datetimeFigureOut">
              <a:rPr lang="ru-RU" smtClean="0"/>
              <a:pPr/>
              <a:t>11.05.2020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800000"/>
                </a:solidFill>
              </a:rPr>
              <a:t>Развитие речи детей через театрализованную деятельность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07704" y="5301208"/>
            <a:ext cx="5864696" cy="112818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800000"/>
                </a:solidFill>
              </a:rPr>
              <a:t>Безбородова Любовь Николаевна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642918"/>
            <a:ext cx="80010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dirty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Педагог должен уметь </a:t>
            </a:r>
            <a:r>
              <a:rPr lang="ru-RU" sz="4000" dirty="0" smtClean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выразительно </a:t>
            </a:r>
            <a:r>
              <a:rPr lang="ru-RU" sz="4000" dirty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читать, рассказывать, </a:t>
            </a:r>
            <a:r>
              <a:rPr lang="ru-RU" sz="4000" dirty="0" smtClean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смотреть </a:t>
            </a:r>
            <a:r>
              <a:rPr lang="ru-RU" sz="4000" dirty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видеть, </a:t>
            </a:r>
            <a:r>
              <a:rPr lang="ru-RU" sz="4000" dirty="0" smtClean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слушать </a:t>
            </a:r>
            <a:r>
              <a:rPr lang="ru-RU" sz="4000" dirty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и слышать, </a:t>
            </a:r>
            <a:r>
              <a:rPr lang="ru-RU" sz="4000" dirty="0" smtClean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быть </a:t>
            </a:r>
            <a:r>
              <a:rPr lang="ru-RU" sz="4000" dirty="0">
                <a:solidFill>
                  <a:srgbClr val="8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готовым к любому превращению, т.е. обладать основами актёрского мастерства и навыками режиссуры.</a:t>
            </a:r>
            <a:endParaRPr lang="ru-RU" sz="4000" dirty="0">
              <a:solidFill>
                <a:srgbClr val="800000"/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135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712879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Артикуляционная гимнастика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685800" indent="-6858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упражнения 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 дыхание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дикцию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, 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силу голоса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685800" indent="-6858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психогимнастика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685800" indent="-6858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упражнение на ритмопластику</a:t>
            </a:r>
            <a:r>
              <a:rPr lang="ru-RU" sz="4800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rgbClr val="80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8312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08720"/>
            <a:ext cx="79643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44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этап - Определение характера образа. </a:t>
            </a:r>
            <a:endParaRPr lang="ru-RU" sz="4400" b="1" dirty="0" smtClean="0">
              <a:solidFill>
                <a:srgbClr val="800000"/>
              </a:solidFill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ru-RU" sz="4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Его </a:t>
            </a:r>
            <a:r>
              <a:rPr lang="ru-RU" sz="44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 - научить детей распознавать конкретный образ, выделяя характерные черты, присущие только ему.</a:t>
            </a:r>
            <a:endParaRPr lang="ru-RU" sz="4400" b="1" dirty="0">
              <a:solidFill>
                <a:srgbClr val="80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799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64704"/>
            <a:ext cx="64442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Второй этап - </a:t>
            </a:r>
            <a:b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над мимикой. 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Его 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 - 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научить детей передавать 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эмоциональное  </a:t>
            </a:r>
            <a:b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состояние 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героев   с </a:t>
            </a:r>
            <a:r>
              <a:rPr lang="ru-RU" sz="48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помощью </a:t>
            </a:r>
            <a:r>
              <a:rPr lang="ru-RU" sz="48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мимики. </a:t>
            </a:r>
            <a:endParaRPr lang="ru-RU" sz="4800" b="1" dirty="0">
              <a:solidFill>
                <a:srgbClr val="800000"/>
              </a:solidFill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257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80728"/>
            <a:ext cx="842965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54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Третий этап - </a:t>
            </a:r>
            <a:r>
              <a:rPr lang="ru-RU" sz="5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</a:t>
            </a:r>
            <a:r>
              <a:rPr lang="ru-RU" sz="54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над жестом и движением. </a:t>
            </a:r>
            <a:r>
              <a:rPr lang="ru-RU" sz="5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Его </a:t>
            </a:r>
            <a:r>
              <a:rPr lang="ru-RU" sz="54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 - научить детей двигаться в соответствии с характером персонажа.     </a:t>
            </a:r>
            <a:r>
              <a:rPr lang="ru-RU" sz="4400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4400" dirty="0">
              <a:solidFill>
                <a:srgbClr val="80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1343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71546"/>
            <a:ext cx="835821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60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Четвёртый </a:t>
            </a:r>
            <a:r>
              <a:rPr lang="ru-RU" sz="60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этап - работа </a:t>
            </a:r>
            <a:r>
              <a:rPr lang="ru-RU" sz="60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над голосом.  </a:t>
            </a:r>
            <a:br>
              <a:rPr lang="ru-RU" sz="60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60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  Его </a:t>
            </a:r>
            <a:r>
              <a:rPr lang="ru-RU" sz="60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 </a:t>
            </a:r>
            <a:r>
              <a:rPr lang="ru-RU" sz="60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-эмоциональная окраска речи </a:t>
            </a:r>
            <a:r>
              <a:rPr lang="ru-RU" sz="6000" b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персонажа.</a:t>
            </a:r>
            <a:endParaRPr lang="ru-RU" sz="6000" b="1" dirty="0">
              <a:solidFill>
                <a:srgbClr val="80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06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8429652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spcAft>
                <a:spcPts val="0"/>
              </a:spcAft>
            </a:pPr>
            <a:r>
              <a:rPr lang="ru-RU" sz="60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Пятый этап – Этюды.  </a:t>
            </a:r>
            <a:r>
              <a:rPr lang="ru-RU" sz="60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60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60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Его </a:t>
            </a:r>
            <a:r>
              <a:rPr lang="ru-RU" sz="60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задача </a:t>
            </a:r>
            <a:r>
              <a:rPr lang="ru-RU" sz="60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-применить </a:t>
            </a:r>
            <a:r>
              <a:rPr lang="ru-RU" sz="60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изученные </a:t>
            </a:r>
            <a:r>
              <a:rPr lang="ru-RU" sz="6000" b="1" i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методы </a:t>
            </a:r>
            <a:r>
              <a:rPr lang="ru-RU" sz="6000" b="1" i="1" dirty="0">
                <a:solidFill>
                  <a:srgbClr val="800000"/>
                </a:solidFill>
                <a:latin typeface="Monotype Corsiva" panose="03010101010201010101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и приёмы на практике.</a:t>
            </a:r>
            <a:endParaRPr lang="ru-RU" sz="6000" b="1" dirty="0">
              <a:solidFill>
                <a:srgbClr val="800000"/>
              </a:solidFill>
              <a:latin typeface="Monotype Corsiva" panose="03010101010201010101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1189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43041" y="1857364"/>
            <a:ext cx="5857917" cy="371477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 </a:t>
            </a:r>
            <a:r>
              <a:rPr lang="ru-RU" sz="2700" dirty="0" smtClean="0">
                <a:solidFill>
                  <a:srgbClr val="800000"/>
                </a:solidFill>
              </a:rPr>
              <a:t>“ </a:t>
            </a:r>
            <a:r>
              <a:rPr lang="ru-RU" sz="3200" dirty="0" smtClean="0">
                <a:solidFill>
                  <a:srgbClr val="800000"/>
                </a:solidFill>
              </a:rPr>
              <a:t>Театр – это волшебный мир. Он дает уроки красоты, морали и нравственности. А чем они богаче, тем успешнее идет развитие духовного мира детей…” </a:t>
            </a:r>
            <a:br>
              <a:rPr lang="ru-RU" sz="3200" dirty="0" smtClean="0">
                <a:solidFill>
                  <a:srgbClr val="800000"/>
                </a:solidFill>
              </a:rPr>
            </a:br>
            <a:r>
              <a:rPr lang="ru-RU" sz="3200" i="1" dirty="0" smtClean="0">
                <a:solidFill>
                  <a:srgbClr val="800000"/>
                </a:solidFill>
              </a:rPr>
              <a:t> 			Б. М. Теплов</a:t>
            </a:r>
            <a:endParaRPr lang="ru-RU" sz="3200" dirty="0">
              <a:solidFill>
                <a:srgbClr val="8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142984"/>
            <a:ext cx="8072494" cy="4814276"/>
          </a:xfrm>
        </p:spPr>
        <p:txBody>
          <a:bodyPr>
            <a:noAutofit/>
          </a:bodyPr>
          <a:lstStyle/>
          <a:p>
            <a:pPr algn="ctr"/>
            <a:r>
              <a:rPr lang="ru-RU" sz="2900" cap="all" spc="-100" dirty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«</a:t>
            </a:r>
            <a:r>
              <a:rPr lang="ru-RU" sz="3200" cap="all" spc="-100" dirty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Есть все фактические и теоретические основания утверждать, что не только интеллектуальное развитие ребенка, но и формирование его характера, эмоций и личности в целом находится </a:t>
            </a:r>
            <a:r>
              <a:rPr lang="ru-RU" sz="3200" cap="all" spc="-100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в непосредственной </a:t>
            </a:r>
            <a:r>
              <a:rPr lang="ru-RU" sz="3200" cap="all" spc="-100" dirty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зависимости от речи</a:t>
            </a:r>
            <a:r>
              <a:rPr lang="ru-RU" sz="3200" cap="all" spc="-100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»</a:t>
            </a:r>
          </a:p>
          <a:p>
            <a:pPr algn="r"/>
            <a:r>
              <a:rPr lang="ru-RU" sz="3200" cap="all" spc="-100" dirty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Л.С. Выготский </a:t>
            </a:r>
          </a:p>
        </p:txBody>
      </p:sp>
    </p:spTree>
    <p:extLst>
      <p:ext uri="{BB962C8B-B14F-4D97-AF65-F5344CB8AC3E}">
        <p14:creationId xmlns="" xmlns:p14="http://schemas.microsoft.com/office/powerpoint/2010/main" val="33777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7358082" cy="585791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800000"/>
                </a:solidFill>
              </a:rPr>
              <a:t>Проблемы речи детей:</a:t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Односложная, состоящая из простых предложений;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Бедность речи, недостаточный словарный запас;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Замусоривание речи сленговыми словами;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Бедная диалогическая речь;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Неспособность построить монолог;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4000" i="1" dirty="0" smtClean="0">
                <a:solidFill>
                  <a:srgbClr val="800000"/>
                </a:solidFill>
              </a:rPr>
              <a:t>Отсутствие навыков культуры речи.</a:t>
            </a:r>
            <a:r>
              <a:rPr lang="ru-RU" dirty="0" smtClean="0">
                <a:solidFill>
                  <a:srgbClr val="800000"/>
                </a:solidFill>
              </a:rPr>
              <a:t/>
            </a:r>
            <a:br>
              <a:rPr lang="ru-RU" dirty="0" smtClean="0">
                <a:solidFill>
                  <a:srgbClr val="800000"/>
                </a:solidFill>
              </a:rPr>
            </a:br>
            <a:endParaRPr lang="ru-RU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4596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57158" y="1000108"/>
            <a:ext cx="6572296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Виды театра в детском саду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настольный театр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книжка-театр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театр пяти пальцев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театр масок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театр ручных теней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пальчиковый </a:t>
            </a: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театр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• театр «живых» теней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58838" algn="l"/>
              </a:tabLst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800000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магнитный театр  и т. </a:t>
            </a:r>
            <a:r>
              <a:rPr lang="ru-RU" sz="4000" b="1" dirty="0">
                <a:solidFill>
                  <a:srgbClr val="80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д</a:t>
            </a:r>
            <a:r>
              <a:rPr lang="ru-RU" sz="4000" b="1" dirty="0" smtClean="0">
                <a:solidFill>
                  <a:srgbClr val="800000"/>
                </a:solidFill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rgbClr val="800000"/>
              </a:solidFill>
              <a:effectLst/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960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9443392" cy="576064"/>
          </a:xfrm>
        </p:spPr>
        <p:txBody>
          <a:bodyPr>
            <a:normAutofit fontScale="90000"/>
          </a:bodyPr>
          <a:lstStyle/>
          <a:p>
            <a:r>
              <a:rPr lang="ru-RU" altLang="ru-RU" dirty="0">
                <a:solidFill>
                  <a:srgbClr val="800000"/>
                </a:solidFill>
              </a:rPr>
              <a:t>Значение театрализованной деятельности 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596" y="1745432"/>
            <a:ext cx="7776864" cy="43982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помогает усвоению богатства родного языка, </a:t>
            </a: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</a:b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>его </a:t>
            </a: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выразительных средств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появляется живой интерес к самостоятельному познанию и размышлению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совершенствует артикуляционный аппарат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формируется диалогическая, эмоционально насыщенная речь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улучшается усвоение содержания произведения, </a:t>
            </a: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/>
            </a:r>
            <a:b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</a:b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>логика </a:t>
            </a: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и последовательность событий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дети получают эмоциональный подъём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способствует развитию элементов речевого общения: мимики, жестов, пантомимики, интонации</a:t>
            </a: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>,</a:t>
            </a:r>
            <a:b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</a:br>
            <a:r>
              <a:rPr lang="ru-RU" altLang="ru-RU" b="1" dirty="0" smtClean="0">
                <a:solidFill>
                  <a:srgbClr val="663300"/>
                </a:solidFill>
                <a:latin typeface="Monotype Corsiva" panose="03010101010201010101" pitchFamily="66" charset="0"/>
              </a:rPr>
              <a:t>модуляции </a:t>
            </a: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голоса </a:t>
            </a:r>
          </a:p>
          <a:p>
            <a:pPr>
              <a:lnSpc>
                <a:spcPct val="80000"/>
              </a:lnSpc>
            </a:pPr>
            <a:r>
              <a:rPr lang="ru-RU" altLang="ru-RU" b="1" dirty="0">
                <a:solidFill>
                  <a:srgbClr val="663300"/>
                </a:solidFill>
                <a:latin typeface="Monotype Corsiva" panose="03010101010201010101" pitchFamily="66" charset="0"/>
              </a:rPr>
              <a:t>позволяет формировать опыт социального поведения</a:t>
            </a:r>
            <a:endParaRPr lang="ru-RU" b="1" dirty="0">
              <a:solidFill>
                <a:srgbClr val="663300"/>
              </a:solidFill>
              <a:latin typeface="Monotype Corsiva" panose="03010101010201010101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2213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7096872" cy="4143380"/>
          </a:xfrm>
        </p:spPr>
        <p:txBody>
          <a:bodyPr>
            <a:noAutofit/>
          </a:bodyPr>
          <a:lstStyle/>
          <a:p>
            <a:r>
              <a:rPr lang="ru-RU" sz="4000" dirty="0">
                <a:solidFill>
                  <a:srgbClr val="800000"/>
                </a:solidFill>
                <a:effectLst/>
              </a:rPr>
              <a:t>В процессе театрализованной игры активизируется и совершенствуется словарный запас, грамматический строй речи, звукопроизношение, темп, выразительность речи. </a:t>
            </a:r>
            <a:endParaRPr lang="ru-RU" sz="40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649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1142984"/>
            <a:ext cx="7488832" cy="3429024"/>
          </a:xfrm>
        </p:spPr>
        <p:txBody>
          <a:bodyPr>
            <a:normAutofit/>
          </a:bodyPr>
          <a:lstStyle/>
          <a:p>
            <a:pPr algn="ctr"/>
            <a:r>
              <a:rPr lang="ru-RU" sz="4800" dirty="0">
                <a:solidFill>
                  <a:srgbClr val="800000"/>
                </a:solidFill>
                <a:effectLst/>
              </a:rPr>
              <a:t>Т</a:t>
            </a:r>
            <a:r>
              <a:rPr lang="ru-RU" sz="4800" dirty="0" smtClean="0">
                <a:solidFill>
                  <a:srgbClr val="800000"/>
                </a:solidFill>
                <a:effectLst/>
              </a:rPr>
              <a:t>еатрализованная </a:t>
            </a:r>
            <a:r>
              <a:rPr lang="ru-RU" sz="4800" dirty="0">
                <a:solidFill>
                  <a:srgbClr val="800000"/>
                </a:solidFill>
                <a:effectLst/>
              </a:rPr>
              <a:t>игра оказывает большое влияние на речевое развитие ребенка.</a:t>
            </a:r>
            <a:endParaRPr lang="ru-RU" sz="4800" dirty="0">
              <a:solidFill>
                <a:srgbClr val="8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84831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12776"/>
            <a:ext cx="8429652" cy="333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rgbClr val="80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Myanmar Text" panose="020B0502040204020203" pitchFamily="34" charset="0"/>
              </a:rPr>
              <a:t>«Мы играем не потому, что мы дети, но само детство нам дано для того, чтобы мы играли</a:t>
            </a:r>
            <a:r>
              <a:rPr lang="ru-RU" sz="4400" b="1" dirty="0" smtClean="0">
                <a:solidFill>
                  <a:srgbClr val="800000"/>
                </a:solidFill>
                <a:latin typeface="Monotype Corsiva" panose="03010101010201010101" pitchFamily="66" charset="0"/>
                <a:ea typeface="Times New Roman" panose="02020603050405020304" pitchFamily="18" charset="0"/>
                <a:cs typeface="Myanmar Text" panose="020B0502040204020203" pitchFamily="34" charset="0"/>
              </a:rPr>
              <a:t>».</a:t>
            </a:r>
            <a:r>
              <a:rPr lang="ru-RU" sz="4400" b="1" dirty="0">
                <a:solidFill>
                  <a:srgbClr val="800000"/>
                </a:solidFill>
                <a:latin typeface="Monotype Corsiva" panose="03010101010201010101" pitchFamily="66" charset="0"/>
                <a:cs typeface="Myanmar Text" panose="020B0502040204020203" pitchFamily="34" charset="0"/>
              </a:rPr>
              <a:t> </a:t>
            </a:r>
            <a:endParaRPr lang="ru-RU" sz="4400" b="1" dirty="0" smtClean="0">
              <a:solidFill>
                <a:srgbClr val="800000"/>
              </a:solidFill>
              <a:latin typeface="Monotype Corsiva" panose="03010101010201010101" pitchFamily="66" charset="0"/>
              <a:cs typeface="Myanmar Text" panose="020B0502040204020203" pitchFamily="34" charset="0"/>
            </a:endParaRPr>
          </a:p>
          <a:p>
            <a:pPr indent="450215" algn="r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srgbClr val="800000"/>
                </a:solidFill>
                <a:latin typeface="Monotype Corsiva" panose="03010101010201010101" pitchFamily="66" charset="0"/>
                <a:cs typeface="Myanmar Text" panose="020B0502040204020203" pitchFamily="34" charset="0"/>
              </a:rPr>
              <a:t>Карлом </a:t>
            </a:r>
            <a:r>
              <a:rPr lang="ru-RU" sz="4400" b="1" dirty="0">
                <a:solidFill>
                  <a:srgbClr val="800000"/>
                </a:solidFill>
                <a:latin typeface="Monotype Corsiva" panose="03010101010201010101" pitchFamily="66" charset="0"/>
                <a:cs typeface="Myanmar Text" panose="020B0502040204020203" pitchFamily="34" charset="0"/>
              </a:rPr>
              <a:t>Гросс</a:t>
            </a:r>
            <a:endParaRPr lang="ru-RU" sz="4400" b="1" dirty="0">
              <a:solidFill>
                <a:srgbClr val="800000"/>
              </a:solidFill>
              <a:effectLst/>
              <a:latin typeface="Monotype Corsiva" panose="03010101010201010101" pitchFamily="66" charset="0"/>
              <a:ea typeface="Calibri" panose="020F0502020204030204" pitchFamily="34" charset="0"/>
              <a:cs typeface="Myanmar Text" panose="020B0502040204020203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620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412</TotalTime>
  <Words>205</Words>
  <Application>Microsoft Office PowerPoint</Application>
  <PresentationFormat>Экран (4:3)</PresentationFormat>
  <Paragraphs>41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Соседство</vt:lpstr>
      <vt:lpstr> Развитие речи детей через театрализованную деятельность</vt:lpstr>
      <vt:lpstr> “ Театр – это волшебный мир. Он дает уроки красоты, морали и нравственности. А чем они богаче, тем успешнее идет развитие духовного мира детей…”      Б. М. Теплов</vt:lpstr>
      <vt:lpstr>Слайд 3</vt:lpstr>
      <vt:lpstr>Проблемы речи детей: Односложная, состоящая из простых предложений; Бедность речи, недостаточный словарный запас; Замусоривание речи сленговыми словами; Бедная диалогическая речь; Неспособность построить монолог; Отсутствие навыков культуры речи. </vt:lpstr>
      <vt:lpstr>Слайд 5</vt:lpstr>
      <vt:lpstr>Значение театрализованной деятельности </vt:lpstr>
      <vt:lpstr>В процессе театрализованной игры активизируется и совершенствуется словарный запас, грамматический строй речи, звукопроизношение, темп, выразительность речи. </vt:lpstr>
      <vt:lpstr>Театрализованная игра оказывает большое влияние на речевое развитие ребенка.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sasha</cp:lastModifiedBy>
  <cp:revision>40</cp:revision>
  <dcterms:created xsi:type="dcterms:W3CDTF">2014-04-17T14:13:18Z</dcterms:created>
  <dcterms:modified xsi:type="dcterms:W3CDTF">2020-05-11T08:46:15Z</dcterms:modified>
</cp:coreProperties>
</file>