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18"/>
  </p:notesMasterIdLst>
  <p:sldIdLst>
    <p:sldId id="256" r:id="rId2"/>
    <p:sldId id="258" r:id="rId3"/>
    <p:sldId id="307" r:id="rId4"/>
    <p:sldId id="277" r:id="rId5"/>
    <p:sldId id="278" r:id="rId6"/>
    <p:sldId id="303" r:id="rId7"/>
    <p:sldId id="280" r:id="rId8"/>
    <p:sldId id="281" r:id="rId9"/>
    <p:sldId id="305" r:id="rId10"/>
    <p:sldId id="306" r:id="rId11"/>
    <p:sldId id="293" r:id="rId12"/>
    <p:sldId id="283" r:id="rId13"/>
    <p:sldId id="284" r:id="rId14"/>
    <p:sldId id="285" r:id="rId15"/>
    <p:sldId id="291" r:id="rId16"/>
    <p:sldId id="28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00000"/>
    <a:srgbClr val="66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434" autoAdjust="0"/>
  </p:normalViewPr>
  <p:slideViewPr>
    <p:cSldViewPr>
      <p:cViewPr>
        <p:scale>
          <a:sx n="56" d="100"/>
          <a:sy n="56" d="100"/>
        </p:scale>
        <p:origin x="-906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9F577-F514-48C8-B832-96D266167DDF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8EEF9-F183-401A-968F-9064E5177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6103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B12109A-9087-49F2-8922-81BD5B71DE5B}" type="datetimeFigureOut">
              <a:rPr lang="ru-RU" smtClean="0"/>
              <a:pPr/>
              <a:t>11.05.2020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800000"/>
                </a:solidFill>
              </a:rPr>
              <a:t>Развитие речи детей через театрализованную деятельность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5301208"/>
            <a:ext cx="5864696" cy="112818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800000"/>
                </a:solidFill>
              </a:rPr>
              <a:t>Безбородова Любовь Николаевна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642918"/>
            <a:ext cx="80010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dirty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Педагог должен уметь </a:t>
            </a:r>
            <a:r>
              <a:rPr lang="ru-RU" sz="4000" dirty="0" smtClean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выразительно </a:t>
            </a:r>
            <a:r>
              <a:rPr lang="ru-RU" sz="4000" dirty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читать, рассказывать, </a:t>
            </a:r>
            <a:r>
              <a:rPr lang="ru-RU" sz="4000" dirty="0" smtClean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смотреть </a:t>
            </a:r>
            <a:r>
              <a:rPr lang="ru-RU" sz="4000" dirty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 видеть, </a:t>
            </a:r>
            <a:r>
              <a:rPr lang="ru-RU" sz="4000" dirty="0" smtClean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слушать </a:t>
            </a:r>
            <a:r>
              <a:rPr lang="ru-RU" sz="4000" dirty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 слышать, </a:t>
            </a:r>
            <a:r>
              <a:rPr lang="ru-RU" sz="4000" dirty="0" smtClean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быть </a:t>
            </a:r>
            <a:r>
              <a:rPr lang="ru-RU" sz="4000" dirty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готовым к любому превращению, т.е. обладать основами актёрского мастерства и навыками режиссуры.</a:t>
            </a:r>
            <a:endParaRPr lang="ru-RU" sz="4000" dirty="0">
              <a:solidFill>
                <a:srgbClr val="8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135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836712"/>
            <a:ext cx="71287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48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Артикуляционная гимнастика</a:t>
            </a:r>
            <a:r>
              <a:rPr lang="ru-RU" sz="4800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685800" indent="-6858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48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упражнения 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 дыхание</a:t>
            </a:r>
            <a:r>
              <a:rPr lang="ru-RU" sz="4800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48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дикцию</a:t>
            </a:r>
            <a:r>
              <a:rPr lang="ru-RU" sz="4800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48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силу голоса</a:t>
            </a:r>
            <a:r>
              <a:rPr lang="ru-RU" sz="4800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685800" indent="-6858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48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психогимнастика</a:t>
            </a:r>
            <a:r>
              <a:rPr lang="ru-RU" sz="4800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685800" indent="-6858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48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упражнение на ритмопластику</a:t>
            </a:r>
            <a:r>
              <a:rPr lang="ru-RU" sz="4800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800" dirty="0">
              <a:solidFill>
                <a:srgbClr val="8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12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08720"/>
            <a:ext cx="79643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sz="44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 этап - Определение характера образа. </a:t>
            </a:r>
            <a:endParaRPr lang="ru-RU" sz="4400" b="1" dirty="0" smtClean="0">
              <a:solidFill>
                <a:srgbClr val="800000"/>
              </a:solidFill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ru-RU" sz="44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Его </a:t>
            </a:r>
            <a:r>
              <a:rPr lang="ru-RU" sz="44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 - научить детей распознавать конкретный образ, выделяя характерные черты, присущие только ему.</a:t>
            </a:r>
            <a:endParaRPr lang="ru-RU" sz="4400" b="1" dirty="0">
              <a:solidFill>
                <a:srgbClr val="8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799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64704"/>
            <a:ext cx="64442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sz="48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Второй этап - </a:t>
            </a:r>
            <a:br>
              <a:rPr lang="ru-RU" sz="48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</a:t>
            </a:r>
            <a:r>
              <a:rPr lang="ru-RU" sz="48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над мимикой. 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Его </a:t>
            </a:r>
            <a:r>
              <a:rPr lang="ru-RU" sz="48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 - 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научить детей передавать </a:t>
            </a:r>
            <a:r>
              <a:rPr lang="ru-RU" sz="48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эмоциональное  </a:t>
            </a:r>
            <a:br>
              <a:rPr lang="ru-RU" sz="48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состояние </a:t>
            </a:r>
            <a:r>
              <a:rPr lang="ru-RU" sz="48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героев   с 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помощью </a:t>
            </a:r>
            <a:r>
              <a:rPr lang="ru-RU" sz="48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мимики. </a:t>
            </a:r>
            <a:endParaRPr lang="ru-RU" sz="4800" b="1" dirty="0">
              <a:solidFill>
                <a:srgbClr val="800000"/>
              </a:solidFill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4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57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80728"/>
            <a:ext cx="84296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sz="54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Третий этап - </a:t>
            </a:r>
            <a:r>
              <a:rPr lang="ru-RU" sz="54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</a:t>
            </a:r>
            <a:r>
              <a:rPr lang="ru-RU" sz="54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над жестом и движением. </a:t>
            </a:r>
            <a:r>
              <a:rPr lang="ru-RU" sz="54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Его </a:t>
            </a:r>
            <a:r>
              <a:rPr lang="ru-RU" sz="54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 - научить детей двигаться в соответствии с характером персонажа.     </a:t>
            </a:r>
            <a:r>
              <a:rPr lang="ru-RU" sz="4400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4400" dirty="0">
              <a:solidFill>
                <a:srgbClr val="8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343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71546"/>
            <a:ext cx="835821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sz="60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Четвёртый </a:t>
            </a:r>
            <a:r>
              <a:rPr lang="ru-RU" sz="60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этап - работа </a:t>
            </a:r>
            <a:r>
              <a:rPr lang="ru-RU" sz="60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над голосом.  </a:t>
            </a:r>
            <a:br>
              <a:rPr lang="ru-RU" sz="60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60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Его </a:t>
            </a:r>
            <a:r>
              <a:rPr lang="ru-RU" sz="60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 </a:t>
            </a:r>
            <a:r>
              <a:rPr lang="ru-RU" sz="60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-эмоциональная окраска речи </a:t>
            </a:r>
            <a:r>
              <a:rPr lang="ru-RU" sz="60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персонажа.</a:t>
            </a:r>
            <a:endParaRPr lang="ru-RU" sz="6000" b="1" dirty="0">
              <a:solidFill>
                <a:srgbClr val="8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067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842965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sz="60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Пятый этап – Этюды.  </a:t>
            </a:r>
            <a:r>
              <a:rPr lang="ru-RU" sz="60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60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60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Его </a:t>
            </a:r>
            <a:r>
              <a:rPr lang="ru-RU" sz="60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</a:t>
            </a:r>
            <a:r>
              <a:rPr lang="ru-RU" sz="60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-применить </a:t>
            </a:r>
            <a:r>
              <a:rPr lang="ru-RU" sz="60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изученные </a:t>
            </a:r>
            <a:r>
              <a:rPr lang="ru-RU" sz="60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методы </a:t>
            </a:r>
            <a:r>
              <a:rPr lang="ru-RU" sz="60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и приёмы на практике.</a:t>
            </a:r>
            <a:endParaRPr lang="ru-RU" sz="6000" b="1" dirty="0">
              <a:solidFill>
                <a:srgbClr val="800000"/>
              </a:solidFill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18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43041" y="1857364"/>
            <a:ext cx="5857917" cy="371477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sz="2700" dirty="0" smtClean="0">
                <a:solidFill>
                  <a:srgbClr val="800000"/>
                </a:solidFill>
              </a:rPr>
              <a:t>“ </a:t>
            </a:r>
            <a:r>
              <a:rPr lang="ru-RU" sz="3200" dirty="0" smtClean="0">
                <a:solidFill>
                  <a:srgbClr val="800000"/>
                </a:solidFill>
              </a:rPr>
              <a:t>Театр – это волшебный мир. Он дает уроки красоты, морали и нравственности. А чем они богаче, тем успешнее идет развитие духовного мира детей…” </a:t>
            </a:r>
            <a:br>
              <a:rPr lang="ru-RU" sz="3200" dirty="0" smtClean="0">
                <a:solidFill>
                  <a:srgbClr val="800000"/>
                </a:solidFill>
              </a:rPr>
            </a:br>
            <a:r>
              <a:rPr lang="ru-RU" sz="3200" i="1" dirty="0" smtClean="0">
                <a:solidFill>
                  <a:srgbClr val="800000"/>
                </a:solidFill>
              </a:rPr>
              <a:t> 			Б. М. Теплов</a:t>
            </a:r>
            <a:endParaRPr lang="ru-RU" sz="3200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1142984"/>
            <a:ext cx="8072494" cy="4814276"/>
          </a:xfrm>
        </p:spPr>
        <p:txBody>
          <a:bodyPr>
            <a:noAutofit/>
          </a:bodyPr>
          <a:lstStyle/>
          <a:p>
            <a:pPr algn="ctr"/>
            <a:r>
              <a:rPr lang="ru-RU" sz="2900" cap="all" spc="-100" dirty="0">
                <a:solidFill>
                  <a:srgbClr val="80000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sz="3200" cap="all" spc="-100" dirty="0">
                <a:solidFill>
                  <a:srgbClr val="800000"/>
                </a:solidFill>
                <a:latin typeface="+mj-lt"/>
                <a:ea typeface="+mj-ea"/>
                <a:cs typeface="+mj-cs"/>
              </a:rPr>
              <a:t>Есть все фактические и теоретические основания утверждать, что не только интеллектуальное развитие ребенка, но и формирование его характера, эмоций и личности в целом находится </a:t>
            </a:r>
            <a:r>
              <a:rPr lang="ru-RU" sz="3200" cap="all" spc="-100" dirty="0" smtClean="0">
                <a:solidFill>
                  <a:srgbClr val="800000"/>
                </a:solidFill>
                <a:latin typeface="+mj-lt"/>
                <a:ea typeface="+mj-ea"/>
                <a:cs typeface="+mj-cs"/>
              </a:rPr>
              <a:t>в непосредственной </a:t>
            </a:r>
            <a:r>
              <a:rPr lang="ru-RU" sz="3200" cap="all" spc="-100" dirty="0">
                <a:solidFill>
                  <a:srgbClr val="800000"/>
                </a:solidFill>
                <a:latin typeface="+mj-lt"/>
                <a:ea typeface="+mj-ea"/>
                <a:cs typeface="+mj-cs"/>
              </a:rPr>
              <a:t>зависимости от речи</a:t>
            </a:r>
            <a:r>
              <a:rPr lang="ru-RU" sz="3200" cap="all" spc="-100" dirty="0" smtClean="0">
                <a:solidFill>
                  <a:srgbClr val="800000"/>
                </a:solidFill>
                <a:latin typeface="+mj-lt"/>
                <a:ea typeface="+mj-ea"/>
                <a:cs typeface="+mj-cs"/>
              </a:rPr>
              <a:t>»</a:t>
            </a:r>
          </a:p>
          <a:p>
            <a:pPr algn="r"/>
            <a:r>
              <a:rPr lang="ru-RU" sz="3200" cap="all" spc="-100" dirty="0">
                <a:solidFill>
                  <a:srgbClr val="800000"/>
                </a:solidFill>
                <a:latin typeface="+mj-lt"/>
                <a:ea typeface="+mj-ea"/>
                <a:cs typeface="+mj-cs"/>
              </a:rPr>
              <a:t>Л.С. Выготский </a:t>
            </a:r>
          </a:p>
        </p:txBody>
      </p:sp>
    </p:spTree>
    <p:extLst>
      <p:ext uri="{BB962C8B-B14F-4D97-AF65-F5344CB8AC3E}">
        <p14:creationId xmlns="" xmlns:p14="http://schemas.microsoft.com/office/powerpoint/2010/main" val="337771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85794"/>
            <a:ext cx="7358082" cy="585791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800000"/>
                </a:solidFill>
              </a:rPr>
              <a:t>Проблемы речи детей:</a:t>
            </a:r>
            <a:br>
              <a:rPr lang="ru-RU" sz="4000" dirty="0" smtClean="0">
                <a:solidFill>
                  <a:srgbClr val="800000"/>
                </a:solidFill>
              </a:rPr>
            </a:br>
            <a:r>
              <a:rPr lang="ru-RU" sz="4000" i="1" dirty="0" smtClean="0">
                <a:solidFill>
                  <a:srgbClr val="800000"/>
                </a:solidFill>
              </a:rPr>
              <a:t>Односложная, состоящая из простых предложений;</a:t>
            </a:r>
            <a:r>
              <a:rPr lang="ru-RU" sz="4000" dirty="0" smtClean="0">
                <a:solidFill>
                  <a:srgbClr val="800000"/>
                </a:solidFill>
              </a:rPr>
              <a:t/>
            </a:r>
            <a:br>
              <a:rPr lang="ru-RU" sz="4000" dirty="0" smtClean="0">
                <a:solidFill>
                  <a:srgbClr val="800000"/>
                </a:solidFill>
              </a:rPr>
            </a:br>
            <a:r>
              <a:rPr lang="ru-RU" sz="4000" i="1" dirty="0" smtClean="0">
                <a:solidFill>
                  <a:srgbClr val="800000"/>
                </a:solidFill>
              </a:rPr>
              <a:t>Бедность речи, недостаточный словарный запас;</a:t>
            </a:r>
            <a:r>
              <a:rPr lang="ru-RU" sz="4000" dirty="0" smtClean="0">
                <a:solidFill>
                  <a:srgbClr val="800000"/>
                </a:solidFill>
              </a:rPr>
              <a:t/>
            </a:r>
            <a:br>
              <a:rPr lang="ru-RU" sz="4000" dirty="0" smtClean="0">
                <a:solidFill>
                  <a:srgbClr val="800000"/>
                </a:solidFill>
              </a:rPr>
            </a:br>
            <a:r>
              <a:rPr lang="ru-RU" sz="4000" i="1" dirty="0" smtClean="0">
                <a:solidFill>
                  <a:srgbClr val="800000"/>
                </a:solidFill>
              </a:rPr>
              <a:t>Замусоривание речи сленговыми словами;</a:t>
            </a:r>
            <a:r>
              <a:rPr lang="ru-RU" sz="4000" dirty="0" smtClean="0">
                <a:solidFill>
                  <a:srgbClr val="800000"/>
                </a:solidFill>
              </a:rPr>
              <a:t/>
            </a:r>
            <a:br>
              <a:rPr lang="ru-RU" sz="4000" dirty="0" smtClean="0">
                <a:solidFill>
                  <a:srgbClr val="800000"/>
                </a:solidFill>
              </a:rPr>
            </a:br>
            <a:r>
              <a:rPr lang="ru-RU" sz="4000" i="1" dirty="0" smtClean="0">
                <a:solidFill>
                  <a:srgbClr val="800000"/>
                </a:solidFill>
              </a:rPr>
              <a:t>Бедная диалогическая речь;</a:t>
            </a:r>
            <a:r>
              <a:rPr lang="ru-RU" sz="4000" dirty="0" smtClean="0">
                <a:solidFill>
                  <a:srgbClr val="800000"/>
                </a:solidFill>
              </a:rPr>
              <a:t/>
            </a:r>
            <a:br>
              <a:rPr lang="ru-RU" sz="4000" dirty="0" smtClean="0">
                <a:solidFill>
                  <a:srgbClr val="800000"/>
                </a:solidFill>
              </a:rPr>
            </a:br>
            <a:r>
              <a:rPr lang="ru-RU" sz="4000" i="1" dirty="0" smtClean="0">
                <a:solidFill>
                  <a:srgbClr val="800000"/>
                </a:solidFill>
              </a:rPr>
              <a:t>Неспособность построить монолог;</a:t>
            </a:r>
            <a:r>
              <a:rPr lang="ru-RU" sz="4000" dirty="0" smtClean="0">
                <a:solidFill>
                  <a:srgbClr val="800000"/>
                </a:solidFill>
              </a:rPr>
              <a:t/>
            </a:r>
            <a:br>
              <a:rPr lang="ru-RU" sz="4000" dirty="0" smtClean="0">
                <a:solidFill>
                  <a:srgbClr val="800000"/>
                </a:solidFill>
              </a:rPr>
            </a:br>
            <a:r>
              <a:rPr lang="ru-RU" sz="4000" i="1" dirty="0" smtClean="0">
                <a:solidFill>
                  <a:srgbClr val="800000"/>
                </a:solidFill>
              </a:rPr>
              <a:t>Отсутствие навыков культуры речи.</a:t>
            </a:r>
            <a:r>
              <a:rPr lang="ru-RU" dirty="0" smtClean="0">
                <a:solidFill>
                  <a:srgbClr val="800000"/>
                </a:solidFill>
              </a:rPr>
              <a:t/>
            </a:r>
            <a:br>
              <a:rPr lang="ru-RU" dirty="0" smtClean="0">
                <a:solidFill>
                  <a:srgbClr val="800000"/>
                </a:solidFill>
              </a:rPr>
            </a:br>
            <a:endParaRPr lang="ru-RU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596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57158" y="1000108"/>
            <a:ext cx="657229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Виды театра в детском саду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настольный театр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книжка-театр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театр пяти пальцев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театр масок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театр ручных теней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пальчиковый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театр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театр «живых» теней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магнитный театр  и т. </a:t>
            </a:r>
            <a:r>
              <a:rPr lang="ru-RU" sz="4000" b="1" dirty="0">
                <a:solidFill>
                  <a:srgbClr val="8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960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9443392" cy="576064"/>
          </a:xfrm>
        </p:spPr>
        <p:txBody>
          <a:bodyPr>
            <a:normAutofit fontScale="90000"/>
          </a:bodyPr>
          <a:lstStyle/>
          <a:p>
            <a:r>
              <a:rPr lang="ru-RU" altLang="ru-RU" dirty="0">
                <a:solidFill>
                  <a:srgbClr val="800000"/>
                </a:solidFill>
              </a:rPr>
              <a:t>Значение театрализованной деятельности 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745432"/>
            <a:ext cx="7776864" cy="439821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помогает усвоению богатства родного языка, </a:t>
            </a:r>
            <a: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его </a:t>
            </a: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выразительных средств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появляется живой интерес к самостоятельному познанию и размышлению 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совершенствует артикуляционный аппарат 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формируется диалогическая, эмоционально насыщенная речь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улучшается усвоение содержания произведения, </a:t>
            </a:r>
            <a: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логика </a:t>
            </a: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и последовательность событий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дети получают эмоциональный подъём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способствует развитию элементов речевого общения: мимики, жестов, пантомимики, интонации</a:t>
            </a:r>
            <a: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,</a:t>
            </a:r>
            <a:b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модуляции </a:t>
            </a: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голоса 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позволяет формировать опыт социального поведения</a:t>
            </a:r>
            <a:endParaRPr lang="ru-RU" b="1" dirty="0">
              <a:solidFill>
                <a:srgbClr val="6633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213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071546"/>
            <a:ext cx="7096872" cy="4143380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800000"/>
                </a:solidFill>
                <a:effectLst/>
              </a:rPr>
              <a:t>В процессе театрализованной игры активизируется и совершенствуется словарный запас, грамматический строй речи, звукопроизношение, темп, выразительность речи. </a:t>
            </a:r>
            <a:endParaRPr lang="ru-RU" sz="40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649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142984"/>
            <a:ext cx="7488832" cy="3429024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rgbClr val="800000"/>
                </a:solidFill>
                <a:effectLst/>
              </a:rPr>
              <a:t>Т</a:t>
            </a:r>
            <a:r>
              <a:rPr lang="ru-RU" sz="4800" dirty="0" smtClean="0">
                <a:solidFill>
                  <a:srgbClr val="800000"/>
                </a:solidFill>
                <a:effectLst/>
              </a:rPr>
              <a:t>еатрализованная </a:t>
            </a:r>
            <a:r>
              <a:rPr lang="ru-RU" sz="4800" dirty="0">
                <a:solidFill>
                  <a:srgbClr val="800000"/>
                </a:solidFill>
                <a:effectLst/>
              </a:rPr>
              <a:t>игра оказывает большое влияние на речевое развитие ребенка.</a:t>
            </a:r>
            <a:endParaRPr lang="ru-RU" sz="4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483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12776"/>
            <a:ext cx="8429652" cy="3335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>
                <a:solidFill>
                  <a:srgbClr val="8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Myanmar Text" panose="020B0502040204020203" pitchFamily="34" charset="0"/>
              </a:rPr>
              <a:t>«Мы играем не потому, что мы дети, но само детство нам дано для того, чтобы мы играли</a:t>
            </a:r>
            <a:r>
              <a:rPr lang="ru-RU" sz="44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Myanmar Text" panose="020B0502040204020203" pitchFamily="34" charset="0"/>
              </a:rPr>
              <a:t>».</a:t>
            </a:r>
            <a:r>
              <a:rPr lang="ru-RU" sz="4400" b="1" dirty="0">
                <a:solidFill>
                  <a:srgbClr val="800000"/>
                </a:solidFill>
                <a:latin typeface="Monotype Corsiva" panose="03010101010201010101" pitchFamily="66" charset="0"/>
                <a:cs typeface="Myanmar Text" panose="020B0502040204020203" pitchFamily="34" charset="0"/>
              </a:rPr>
              <a:t> </a:t>
            </a:r>
            <a:endParaRPr lang="ru-RU" sz="4400" b="1" dirty="0" smtClean="0">
              <a:solidFill>
                <a:srgbClr val="800000"/>
              </a:solidFill>
              <a:latin typeface="Monotype Corsiva" panose="03010101010201010101" pitchFamily="66" charset="0"/>
              <a:cs typeface="Myanmar Text" panose="020B0502040204020203" pitchFamily="34" charset="0"/>
            </a:endParaRPr>
          </a:p>
          <a:p>
            <a:pPr indent="450215" algn="r"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 smtClean="0">
                <a:solidFill>
                  <a:srgbClr val="800000"/>
                </a:solidFill>
                <a:latin typeface="Monotype Corsiva" panose="03010101010201010101" pitchFamily="66" charset="0"/>
                <a:cs typeface="Myanmar Text" panose="020B0502040204020203" pitchFamily="34" charset="0"/>
              </a:rPr>
              <a:t>Карлом </a:t>
            </a:r>
            <a:r>
              <a:rPr lang="ru-RU" sz="4400" b="1" dirty="0">
                <a:solidFill>
                  <a:srgbClr val="800000"/>
                </a:solidFill>
                <a:latin typeface="Monotype Corsiva" panose="03010101010201010101" pitchFamily="66" charset="0"/>
                <a:cs typeface="Myanmar Text" panose="020B0502040204020203" pitchFamily="34" charset="0"/>
              </a:rPr>
              <a:t>Гросс</a:t>
            </a:r>
            <a:endParaRPr lang="ru-RU" sz="4400" b="1" dirty="0">
              <a:solidFill>
                <a:srgbClr val="8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Myanmar Text" panose="020B050204020402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209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412</TotalTime>
  <Words>205</Words>
  <Application>Microsoft Office PowerPoint</Application>
  <PresentationFormat>Экран (4:3)</PresentationFormat>
  <Paragraphs>41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Соседство</vt:lpstr>
      <vt:lpstr> Развитие речи детей через театрализованную деятельность</vt:lpstr>
      <vt:lpstr> “ Театр – это волшебный мир. Он дает уроки красоты, морали и нравственности. А чем они богаче, тем успешнее идет развитие духовного мира детей…”      Б. М. Теплов</vt:lpstr>
      <vt:lpstr>Слайд 3</vt:lpstr>
      <vt:lpstr>Проблемы речи детей: Односложная, состоящая из простых предложений; Бедность речи, недостаточный словарный запас; Замусоривание речи сленговыми словами; Бедная диалогическая речь; Неспособность построить монолог; Отсутствие навыков культуры речи. </vt:lpstr>
      <vt:lpstr>Слайд 5</vt:lpstr>
      <vt:lpstr>Значение театрализованной деятельности </vt:lpstr>
      <vt:lpstr>В процессе театрализованной игры активизируется и совершенствуется словарный запас, грамматический строй речи, звукопроизношение, темп, выразительность речи. </vt:lpstr>
      <vt:lpstr>Театрализованная игра оказывает большое влияние на речевое развитие ребенка.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sasha</cp:lastModifiedBy>
  <cp:revision>40</cp:revision>
  <dcterms:created xsi:type="dcterms:W3CDTF">2014-04-17T14:13:18Z</dcterms:created>
  <dcterms:modified xsi:type="dcterms:W3CDTF">2020-05-11T08:46:15Z</dcterms:modified>
</cp:coreProperties>
</file>