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7" r:id="rId3"/>
    <p:sldId id="292" r:id="rId4"/>
    <p:sldId id="268" r:id="rId5"/>
    <p:sldId id="269" r:id="rId6"/>
    <p:sldId id="270" r:id="rId7"/>
    <p:sldId id="272" r:id="rId8"/>
    <p:sldId id="259" r:id="rId9"/>
    <p:sldId id="280" r:id="rId10"/>
    <p:sldId id="283" r:id="rId11"/>
    <p:sldId id="289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0FF00"/>
    <a:srgbClr val="BE851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74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43F7C-608F-4355-AC91-F0C3FA88F6AB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C8C0C-387A-402F-8917-C456DAA069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8035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C8C0C-387A-402F-8917-C456DAA069F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1786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7328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5740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3727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0909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0024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5915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2394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1599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922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38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6238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E66D3-C645-4AFB-9603-EBE0F6540C9F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33CD2-665D-47ED-81EC-822F53664A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948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750" advClick="0" advTm="6289">
        <p:dissolve/>
      </p:transition>
    </mc:Choice>
    <mc:Fallback>
      <p:transition spd="slow" advClick="0" advTm="6289">
        <p:dissolv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cmapspublic2.ihmc.us/rid=1JHLSS61G-18PNH9T-CB/fuzz_aqua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340" y="0"/>
            <a:ext cx="91700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115616" y="1914304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  <a:latin typeface="+mj-lt"/>
              </a:rPr>
              <a:t>СЮЖЕТНО-РОЛЕВЫЕ ИГРЫ В ПЕРВОЙ </a:t>
            </a:r>
            <a:r>
              <a:rPr lang="ru-RU" sz="2000" i="1" dirty="0">
                <a:solidFill>
                  <a:srgbClr val="FF0000"/>
                </a:solidFill>
                <a:latin typeface="+mj-lt"/>
              </a:rPr>
              <a:t>МЛАДШЕЙ </a:t>
            </a:r>
            <a:r>
              <a:rPr lang="ru-RU" sz="2000" i="1" dirty="0" smtClean="0">
                <a:solidFill>
                  <a:srgbClr val="FF0000"/>
                </a:solidFill>
                <a:latin typeface="+mj-lt"/>
              </a:rPr>
              <a:t>ГРУППЕ</a:t>
            </a:r>
          </a:p>
          <a:p>
            <a:r>
              <a:rPr lang="ru-RU" sz="2000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000" i="1" dirty="0" smtClean="0">
                <a:solidFill>
                  <a:srgbClr val="FF0000"/>
                </a:solidFill>
                <a:latin typeface="+mj-lt"/>
              </a:rPr>
              <a:t>                                            </a:t>
            </a:r>
            <a:r>
              <a:rPr lang="ru-RU" sz="2000" i="1" dirty="0">
                <a:solidFill>
                  <a:srgbClr val="FF0000"/>
                </a:solidFill>
                <a:latin typeface="+mj-lt"/>
              </a:rPr>
              <a:t>« МЫ – ИГРАЕМ 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275310"/>
            <a:ext cx="2831712" cy="334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274638"/>
            <a:ext cx="8075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Тёплое».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4365104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buClr>
                <a:srgbClr val="346492">
                  <a:lumMod val="60000"/>
                  <a:lumOff val="40000"/>
                </a:srgbClr>
              </a:buClr>
              <a:buSzPct val="160000"/>
              <a:defRPr/>
            </a:pPr>
            <a:r>
              <a:rPr lang="ru-RU" altLang="ru-RU" sz="1600" kern="0" cap="al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altLang="ru-RU" sz="1600" kern="0" cap="all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buClr>
                <a:srgbClr val="346492">
                  <a:lumMod val="60000"/>
                  <a:lumOff val="40000"/>
                </a:srgbClr>
              </a:buClr>
              <a:buSzPct val="160000"/>
              <a:defRPr/>
            </a:pPr>
            <a:r>
              <a:rPr lang="ru-RU" altLang="ru-RU" sz="1600" kern="0" cap="all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</a:t>
            </a:r>
            <a:r>
              <a:rPr lang="ru-RU" altLang="ru-RU" sz="1600" kern="0" cap="al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группы: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buClr>
                <a:srgbClr val="346492">
                  <a:lumMod val="60000"/>
                  <a:lumOff val="40000"/>
                </a:srgbClr>
              </a:buClr>
              <a:buSzPct val="160000"/>
              <a:defRPr/>
            </a:pPr>
            <a:r>
              <a:rPr lang="ru-RU" sz="1600" kern="0" cap="all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</a:t>
            </a:r>
            <a:r>
              <a:rPr lang="ru-RU" sz="1600" kern="0" cap="al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С.В.</a:t>
            </a:r>
            <a:endParaRPr lang="ru-RU" sz="1600" cap="all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623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6372">
        <p:dissolve/>
      </p:transition>
    </mc:Choice>
    <mc:Fallback>
      <p:transition spd="slow" advClick="0" advTm="6372">
        <p:dissolve/>
      </p:transition>
    </mc:Fallback>
  </mc:AlternateContent>
  <p:extLst mod="1">
    <p:ext uri="{E180D4A7-C9FB-4DFB-919C-405C955672EB}">
      <p14:showEvtLst xmlns:p14="http://schemas.microsoft.com/office/powerpoint/2010/main" xmlns="">
        <p14:playEvt time="0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620688"/>
            <a:ext cx="734481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«КУПАНИЕ КУКОЛ»</a:t>
            </a:r>
          </a:p>
          <a:p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Цель. Способствовать обогащению игрового опыта детей посредством объединения отдельных действий в единую сюжетную линию. Воспитывать доброжелательные отношения</a:t>
            </a:r>
          </a:p>
          <a:p>
            <a:pPr algn="just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8171" t="33056" r="55604" b="13325"/>
          <a:stretch/>
        </p:blipFill>
        <p:spPr>
          <a:xfrm>
            <a:off x="2843808" y="2498125"/>
            <a:ext cx="331236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8084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11000">
        <p:dissolve/>
      </p:transition>
    </mc:Choice>
    <mc:Fallback>
      <p:transition spd="slow" advClick="0" advTm="11000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274638"/>
            <a:ext cx="85792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СЮЖЕТНО-РОЛЕВАЯ ИГРА «МАГАЗИН» </a:t>
            </a:r>
          </a:p>
          <a:p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Цель. Расширять игровые умения детей. Способствовать установлению в игре ролевого взаимодействия, учить детей соблюдать правила игры. Закреплять представление о профессии «Продавец».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5809" t="25728" r="12292" b="2873"/>
          <a:stretch/>
        </p:blipFill>
        <p:spPr>
          <a:xfrm>
            <a:off x="1326468" y="2146596"/>
            <a:ext cx="6840760" cy="447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1539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13000">
        <p:dissolve/>
      </p:transition>
    </mc:Choice>
    <mc:Fallback>
      <p:transition spd="slow" advClick="0" advTm="13000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567016"/>
            <a:ext cx="6409000" cy="601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3573016"/>
            <a:ext cx="46085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FF00"/>
                </a:solidFill>
                <a:latin typeface="Caberne" panose="02000000000000000000" pitchFamily="2" charset="0"/>
              </a:rPr>
              <a:t>        </a:t>
            </a:r>
          </a:p>
          <a:p>
            <a:endParaRPr lang="ru-RU" sz="4000" dirty="0">
              <a:solidFill>
                <a:srgbClr val="FFFF00"/>
              </a:solidFill>
              <a:latin typeface="Caberne" panose="02000000000000000000" pitchFamily="2" charset="0"/>
            </a:endParaRPr>
          </a:p>
          <a:p>
            <a:endParaRPr lang="ru-RU" sz="4000" dirty="0">
              <a:solidFill>
                <a:srgbClr val="FFFF00"/>
              </a:solidFill>
              <a:latin typeface="Caberne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852" y="357166"/>
            <a:ext cx="6500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aberne" panose="02000000000000000000" pitchFamily="2" charset="0"/>
              </a:rPr>
              <a:t>Спасибо!!!</a:t>
            </a:r>
            <a:endParaRPr lang="ru-RU" sz="4000" dirty="0">
              <a:solidFill>
                <a:srgbClr val="FF0000"/>
              </a:solidFill>
              <a:latin typeface="Caber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0143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7000">
        <p:dissolve/>
      </p:transition>
    </mc:Choice>
    <mc:Fallback>
      <p:transition spd="slow" advClick="0" advTm="7000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748"/>
            <a:ext cx="9144000" cy="6872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548680"/>
            <a:ext cx="814724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Цель: </a:t>
            </a: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Развивать интерес к различным видам игр, самостоятельность в выборе игры, в осуществлении задуманного.</a:t>
            </a:r>
          </a:p>
          <a:p>
            <a:pPr>
              <a:spcAft>
                <a:spcPts val="600"/>
              </a:spcAft>
            </a:pPr>
            <a:endParaRPr lang="ru-RU" b="1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Задачи: </a:t>
            </a:r>
            <a:endParaRPr lang="ru-RU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Помогать  детям, объединяться в маленькие группы (по 2-3 человека) на основе личной симпатии.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Э</a:t>
            </a: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лементарные правила поведения.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В процессе </a:t>
            </a: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игр развивать у детей интерес к окружающему, наблюдательность, речь, обогащать словарный запас.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4.   </a:t>
            </a:r>
            <a:r>
              <a:rPr lang="ru-RU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Развивать </a:t>
            </a: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и обогащать игровые действия с игрушками на основе обогащения   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       отдельных игровых действий.</a:t>
            </a:r>
            <a:endParaRPr lang="ru-RU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 5.  </a:t>
            </a:r>
            <a:r>
              <a:rPr lang="ru-RU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Развивать и обогащать сюжетов игры.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6.   </a:t>
            </a:r>
            <a:r>
              <a:rPr lang="ru-RU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Формировать </a:t>
            </a:r>
            <a:r>
              <a:rPr lang="ru-RU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умения детей играть рядом, а затем и вместе.</a:t>
            </a:r>
          </a:p>
          <a:p>
            <a:pPr>
              <a:spcAft>
                <a:spcPts val="600"/>
              </a:spcAft>
            </a:pPr>
            <a:endParaRPr lang="ru-RU" sz="1400" dirty="0">
              <a:effectLst/>
              <a:latin typeface="Times New Roman"/>
              <a:ea typeface="Times New Roman"/>
            </a:endParaRPr>
          </a:p>
          <a:p>
            <a:r>
              <a:rPr lang="ru-RU" sz="14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endParaRPr lang="ru-RU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3879" y="4149080"/>
            <a:ext cx="1961521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97379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10634">
        <p:dissolve/>
      </p:transition>
    </mc:Choice>
    <mc:Fallback>
      <p:transition spd="slow" advClick="0" advTm="10634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21970" y="1412776"/>
            <a:ext cx="689060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ИМЕЕТ  ВАЖНОЕ ЗНАЧЕНИЕ В ЖИЗНИ РЕБЁНКА,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ИМЕЕТ  ТО ЖЕ ЗНАЧЕНИЕ, КАКОЕ У ВЗРОСЛОГО ИМЕЕТ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– РАБОТА, СЛУЖБА. 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КАКОВ РЕБЁНОК  В ИГРЕ,  ТАКИМ  ВО МНОГОМ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 БУДЕТ И В РАБОТЕ</a:t>
            </a:r>
          </a:p>
          <a:p>
            <a:pPr algn="just">
              <a:lnSpc>
                <a:spcPct val="150000"/>
              </a:lnSpc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А.С.МАКАРЕНКО</a:t>
            </a:r>
          </a:p>
          <a:p>
            <a:pPr algn="just">
              <a:lnSpc>
                <a:spcPct val="150000"/>
              </a:lnSpc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9585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11000">
        <p:dissolve/>
      </p:transition>
    </mc:Choice>
    <mc:Fallback>
      <p:transition spd="slow" advClick="0" advTm="11000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274638"/>
            <a:ext cx="82809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СЮЖЕТНО-РОЛЕВАЯ  ИГРА  «СЕМЬЯ»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Цель.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 Побуждение детей творчески воспроизводить в игре быт семьи. Помогать детям, объединяться в маленькие группы (по 2-3 человека) на основе личных симпатий. Развивать умение выполнять несколько взаимосвязанных действий.</a:t>
            </a:r>
          </a:p>
          <a:p>
            <a:pPr algn="just"/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88458" y="2060848"/>
            <a:ext cx="6367083" cy="434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776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11144">
        <p:dissolve/>
      </p:transition>
    </mc:Choice>
    <mc:Fallback>
      <p:transition spd="slow" advClick="0" advTm="11144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274638"/>
            <a:ext cx="792087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«УГОЩЕНИЕ»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Цель</a:t>
            </a:r>
            <a:r>
              <a:rPr lang="ru-RU" sz="2000" b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.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 Развитие умения у детей реализовывать игровой замысел</a:t>
            </a:r>
            <a:r>
              <a:rPr lang="ru-RU" sz="1600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sz="1600" i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sz="1400" i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sz="1400" b="1" i="1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1651137"/>
            <a:ext cx="5019849" cy="480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8695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7301">
        <p:dissolve/>
      </p:transition>
    </mc:Choice>
    <mc:Fallback>
      <p:transition spd="slow" advClick="0" advTm="7301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404664"/>
            <a:ext cx="833743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«ПОЛИКЛИНИКА»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Цель.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Обогащать игровой опыт детей посредством объединения отдельных</a:t>
            </a:r>
            <a:r>
              <a:rPr lang="ru-RU" sz="2000" dirty="0">
                <a:solidFill>
                  <a:srgbClr val="002060"/>
                </a:solidFill>
                <a:effectLst/>
                <a:latin typeface="Helvetica"/>
                <a:ea typeface="Times New Roman"/>
              </a:rPr>
              <a:t> 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действий в единую сюжетную линию. Развивать умение самостоятельно подбирать атрибуты, выбирать роль.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9050" t="8774" r="7476" b="8774"/>
          <a:stretch/>
        </p:blipFill>
        <p:spPr>
          <a:xfrm>
            <a:off x="1475656" y="1969911"/>
            <a:ext cx="6120680" cy="427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7655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8864">
        <p:dissolve/>
      </p:transition>
    </mc:Choice>
    <mc:Fallback>
      <p:transition spd="slow" advClick="0" advTm="8864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274638"/>
            <a:ext cx="793122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«ТЕРЕМОК»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Цель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и анализировать словарь детей.  Формировать правильное звукопроизношение.  Стимулировать желание повторять выразительные средства для создания игрового образа (мимика, жесты, движения, интонация) .Воспитывать интерес к обыгрыванию знакомого сюжета.                          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</a:t>
            </a:r>
            <a:endParaRPr lang="ru-RU" sz="1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sz="1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sz="1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sz="1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sz="1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sz="1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</a:t>
            </a:r>
          </a:p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509322"/>
            <a:ext cx="4608512" cy="385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113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15000">
        <p:dissolve/>
      </p:transition>
    </mc:Choice>
    <mc:Fallback>
      <p:transition spd="slow" advClick="0" advTm="15000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7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76672"/>
            <a:ext cx="7499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274638"/>
            <a:ext cx="8229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000" b="1" dirty="0"/>
          </a:p>
          <a:p>
            <a:r>
              <a:rPr lang="ru-RU" sz="2000" b="1" dirty="0"/>
              <a:t>  </a:t>
            </a:r>
            <a:r>
              <a:rPr lang="ru-RU" sz="2000" b="1" dirty="0" smtClean="0"/>
              <a:t>                        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«Паровозик»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задачи: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интерес к 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 ролевой игре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Помочь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игровую обстановку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Развивать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речь, обогащать словарный запас, закреплять звукопроизношение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Закреплять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ранее полученные знания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Формировать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умение использовать предметы- заместители, разнообразно действовать с ними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Воспитывать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дружеские взаимоотношения, взаимовыручку и помощь друг другу в игре.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140968"/>
            <a:ext cx="2389839" cy="331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0637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11000">
        <p:dissolve/>
      </p:transition>
    </mc:Choice>
    <mc:Fallback>
      <p:transition spd="slow" advClick="0" advTm="11000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74638"/>
            <a:ext cx="850728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СЮЖЕТНО-РОЛЕВАЯ ИГРА  «САЛОН КРАСОТЫ»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знания детей о профессии парикмахера,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доброжелательное отношение друг к другу,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диалогическую речь.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132856"/>
            <a:ext cx="3189734" cy="318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5766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 advClick="0" advTm="12000">
        <p:dissolve/>
      </p:transition>
    </mc:Choice>
    <mc:Fallback>
      <p:transition spd="slow" advClick="0" advTm="12000">
        <p:dissolv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2234</TotalTime>
  <Words>348</Words>
  <Application>Microsoft Office PowerPoint</Application>
  <PresentationFormat>Экран (4:3)</PresentationFormat>
  <Paragraphs>81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Буева</cp:lastModifiedBy>
  <cp:revision>132</cp:revision>
  <dcterms:created xsi:type="dcterms:W3CDTF">2015-03-21T08:00:24Z</dcterms:created>
  <dcterms:modified xsi:type="dcterms:W3CDTF">2020-07-03T11:25:11Z</dcterms:modified>
</cp:coreProperties>
</file>