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71" r:id="rId2"/>
    <p:sldId id="261" r:id="rId3"/>
    <p:sldId id="262" r:id="rId4"/>
    <p:sldId id="264" r:id="rId5"/>
    <p:sldId id="265" r:id="rId6"/>
    <p:sldId id="260" r:id="rId7"/>
    <p:sldId id="267" r:id="rId8"/>
    <p:sldId id="268" r:id="rId9"/>
    <p:sldId id="269" r:id="rId10"/>
    <p:sldId id="270" r:id="rId11"/>
    <p:sldId id="263" r:id="rId12"/>
    <p:sldId id="273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63" autoAdjust="0"/>
    <p:restoredTop sz="86422" autoAdjust="0"/>
  </p:normalViewPr>
  <p:slideViewPr>
    <p:cSldViewPr>
      <p:cViewPr varScale="1">
        <p:scale>
          <a:sx n="76" d="100"/>
          <a:sy n="76" d="100"/>
        </p:scale>
        <p:origin x="-1674" y="-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C8E7E25-1FCC-4400-AF51-A89D1808322C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8C509F-5341-4B9E-BDED-E3A58248C9F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68C509F-5341-4B9E-BDED-E3A58248C9FB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43F17-A938-43FC-94DF-901F77F753D8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459C-B098-4403-9F14-92CCC59768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43F17-A938-43FC-94DF-901F77F753D8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459C-B098-4403-9F14-92CCC59768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43F17-A938-43FC-94DF-901F77F753D8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459C-B098-4403-9F14-92CCC59768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43F17-A938-43FC-94DF-901F77F753D8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459C-B098-4403-9F14-92CCC59768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43F17-A938-43FC-94DF-901F77F753D8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459C-B098-4403-9F14-92CCC59768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43F17-A938-43FC-94DF-901F77F753D8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459C-B098-4403-9F14-92CCC59768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43F17-A938-43FC-94DF-901F77F753D8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459C-B098-4403-9F14-92CCC59768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43F17-A938-43FC-94DF-901F77F753D8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459C-B098-4403-9F14-92CCC59768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43F17-A938-43FC-94DF-901F77F753D8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459C-B098-4403-9F14-92CCC59768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43F17-A938-43FC-94DF-901F77F753D8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459C-B098-4403-9F14-92CCC59768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0243F17-A938-43FC-94DF-901F77F753D8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D459C-B098-4403-9F14-92CCC597688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243F17-A938-43FC-94DF-901F77F753D8}" type="datetimeFigureOut">
              <a:rPr lang="ru-RU" smtClean="0"/>
              <a:pPr/>
              <a:t>29.06.2020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5D459C-B098-4403-9F14-92CCC597688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user\Desktop\img1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428728" y="285728"/>
            <a:ext cx="74295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Муниципальное казенное дошкольное образовательное  учреждение                                                                           «Детский сад №3 п.Теплое»</a:t>
            </a:r>
            <a:endParaRPr lang="ru-RU" dirty="0"/>
          </a:p>
        </p:txBody>
      </p:sp>
      <p:pic>
        <p:nvPicPr>
          <p:cNvPr id="4" name="Picture 2" descr="C:\Users\user\Desktop\1307932b86b260521429d6bfd6de46b4.jpg"/>
          <p:cNvPicPr>
            <a:picLocks noChangeAspect="1" noChangeArrowheads="1"/>
          </p:cNvPicPr>
          <p:nvPr/>
        </p:nvPicPr>
        <p:blipFill>
          <a:blip r:embed="rId3" cstate="print"/>
          <a:srcRect l="12500" t="7292" r="10937" b="4166"/>
          <a:stretch>
            <a:fillRect/>
          </a:stretch>
        </p:blipFill>
        <p:spPr bwMode="auto">
          <a:xfrm>
            <a:off x="1643042" y="1000108"/>
            <a:ext cx="6715172" cy="4000528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357290" y="5072074"/>
            <a:ext cx="750099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Подготовили воспитатели</a:t>
            </a:r>
          </a:p>
          <a:p>
            <a:pPr algn="r">
              <a:spcBef>
                <a:spcPct val="0"/>
              </a:spcBef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второй младшей группы</a:t>
            </a:r>
          </a:p>
          <a:p>
            <a:pPr algn="r">
              <a:spcBef>
                <a:spcPct val="0"/>
              </a:spcBef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                                                                       Кузнецова Алла Алексеевна</a:t>
            </a:r>
          </a:p>
          <a:p>
            <a:pPr algn="r">
              <a:spcBef>
                <a:spcPct val="0"/>
              </a:spcBef>
            </a:pPr>
            <a:r>
              <a:rPr lang="ru-RU" b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Фетисова Жанна Юрьевна</a:t>
            </a:r>
            <a:endParaRPr lang="ru-RU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1" name="Picture 3" descr="C:\Users\user\Desktop\img1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0"/>
          </a:xfrm>
          <a:prstGeom prst="rect">
            <a:avLst/>
          </a:prstGeom>
          <a:noFill/>
        </p:spPr>
      </p:pic>
      <p:pic>
        <p:nvPicPr>
          <p:cNvPr id="22532" name="Picture 4" descr="C:\Users\user\Desktop\i (1).jpg"/>
          <p:cNvPicPr>
            <a:picLocks noChangeAspect="1" noChangeArrowheads="1"/>
          </p:cNvPicPr>
          <p:nvPr/>
        </p:nvPicPr>
        <p:blipFill>
          <a:blip r:embed="rId3" cstate="print"/>
          <a:srcRect r="3448"/>
          <a:stretch>
            <a:fillRect/>
          </a:stretch>
        </p:blipFill>
        <p:spPr bwMode="auto">
          <a:xfrm>
            <a:off x="2143108" y="500042"/>
            <a:ext cx="5731020" cy="4786346"/>
          </a:xfrm>
          <a:prstGeom prst="rect">
            <a:avLst/>
          </a:prstGeom>
          <a:noFill/>
        </p:spPr>
      </p:pic>
      <p:sp>
        <p:nvSpPr>
          <p:cNvPr id="22533" name="Rectangle 5"/>
          <p:cNvSpPr>
            <a:spLocks noChangeArrowheads="1"/>
          </p:cNvSpPr>
          <p:nvPr/>
        </p:nvSpPr>
        <p:spPr bwMode="auto">
          <a:xfrm>
            <a:off x="1500166" y="5429264"/>
            <a:ext cx="5500726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Торт со свечками на день рождения -  традиция </a:t>
            </a:r>
            <a:r>
              <a:rPr lang="ru-RU" sz="2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емьи  Щербаковых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C:\Users\user\Desktop\img1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714480" y="548580"/>
            <a:ext cx="6572296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2400" b="1" i="1" dirty="0" smtClean="0">
                <a:solidFill>
                  <a:srgbClr val="008000"/>
                </a:solidFill>
              </a:rPr>
              <a:t>Семья – это счастье, любовь и удача,</a:t>
            </a:r>
            <a:br>
              <a:rPr lang="ru-RU" sz="2400" b="1" i="1" dirty="0" smtClean="0">
                <a:solidFill>
                  <a:srgbClr val="008000"/>
                </a:solidFill>
              </a:rPr>
            </a:br>
            <a:r>
              <a:rPr lang="ru-RU" sz="2400" b="1" i="1" dirty="0" smtClean="0">
                <a:solidFill>
                  <a:srgbClr val="008000"/>
                </a:solidFill>
              </a:rPr>
              <a:t>Семья – это летом поездки на дачу.</a:t>
            </a:r>
            <a:br>
              <a:rPr lang="ru-RU" sz="2400" b="1" i="1" dirty="0" smtClean="0">
                <a:solidFill>
                  <a:srgbClr val="008000"/>
                </a:solidFill>
              </a:rPr>
            </a:br>
            <a:r>
              <a:rPr lang="ru-RU" sz="2400" b="1" i="1" dirty="0" smtClean="0">
                <a:solidFill>
                  <a:srgbClr val="008000"/>
                </a:solidFill>
              </a:rPr>
              <a:t>Семья – это праздник, семейные даты,</a:t>
            </a:r>
            <a:br>
              <a:rPr lang="ru-RU" sz="2400" b="1" i="1" dirty="0" smtClean="0">
                <a:solidFill>
                  <a:srgbClr val="008000"/>
                </a:solidFill>
              </a:rPr>
            </a:br>
            <a:r>
              <a:rPr lang="ru-RU" sz="2400" b="1" i="1" dirty="0" smtClean="0">
                <a:solidFill>
                  <a:srgbClr val="008000"/>
                </a:solidFill>
              </a:rPr>
              <a:t>Подарки, покупки, приятные траты.</a:t>
            </a:r>
            <a:br>
              <a:rPr lang="ru-RU" sz="2400" b="1" i="1" dirty="0" smtClean="0">
                <a:solidFill>
                  <a:srgbClr val="008000"/>
                </a:solidFill>
              </a:rPr>
            </a:br>
            <a:r>
              <a:rPr lang="ru-RU" sz="2400" b="1" i="1" dirty="0" smtClean="0">
                <a:solidFill>
                  <a:srgbClr val="008000"/>
                </a:solidFill>
              </a:rPr>
              <a:t>Рождение детей, первый шаг, первый лепет,</a:t>
            </a:r>
            <a:br>
              <a:rPr lang="ru-RU" sz="2400" b="1" i="1" dirty="0" smtClean="0">
                <a:solidFill>
                  <a:srgbClr val="008000"/>
                </a:solidFill>
              </a:rPr>
            </a:br>
            <a:r>
              <a:rPr lang="ru-RU" sz="2400" b="1" i="1" dirty="0" smtClean="0">
                <a:solidFill>
                  <a:srgbClr val="008000"/>
                </a:solidFill>
              </a:rPr>
              <a:t>Мечты о хорошем, волнение и трепет.</a:t>
            </a:r>
            <a:br>
              <a:rPr lang="ru-RU" sz="2400" b="1" i="1" dirty="0" smtClean="0">
                <a:solidFill>
                  <a:srgbClr val="008000"/>
                </a:solidFill>
              </a:rPr>
            </a:br>
            <a:r>
              <a:rPr lang="ru-RU" sz="2400" b="1" i="1" dirty="0" smtClean="0">
                <a:solidFill>
                  <a:srgbClr val="008000"/>
                </a:solidFill>
              </a:rPr>
              <a:t>Семья – это труд, друг о друге забота,</a:t>
            </a:r>
            <a:br>
              <a:rPr lang="ru-RU" sz="2400" b="1" i="1" dirty="0" smtClean="0">
                <a:solidFill>
                  <a:srgbClr val="008000"/>
                </a:solidFill>
              </a:rPr>
            </a:br>
            <a:r>
              <a:rPr lang="ru-RU" sz="2400" b="1" i="1" dirty="0" smtClean="0">
                <a:solidFill>
                  <a:srgbClr val="008000"/>
                </a:solidFill>
              </a:rPr>
              <a:t>Семья – это много домашней работы.</a:t>
            </a:r>
            <a:br>
              <a:rPr lang="ru-RU" sz="2400" b="1" i="1" dirty="0" smtClean="0">
                <a:solidFill>
                  <a:srgbClr val="008000"/>
                </a:solidFill>
              </a:rPr>
            </a:br>
            <a:r>
              <a:rPr lang="ru-RU" sz="2400" b="1" i="1" dirty="0" smtClean="0">
                <a:solidFill>
                  <a:srgbClr val="008000"/>
                </a:solidFill>
              </a:rPr>
              <a:t>Семья – это важно!</a:t>
            </a:r>
            <a:br>
              <a:rPr lang="ru-RU" sz="2400" b="1" i="1" dirty="0" smtClean="0">
                <a:solidFill>
                  <a:srgbClr val="008000"/>
                </a:solidFill>
              </a:rPr>
            </a:br>
            <a:r>
              <a:rPr lang="ru-RU" sz="2400" b="1" i="1" dirty="0" smtClean="0">
                <a:solidFill>
                  <a:srgbClr val="008000"/>
                </a:solidFill>
              </a:rPr>
              <a:t>Семья – это сложно!</a:t>
            </a:r>
            <a:br>
              <a:rPr lang="ru-RU" sz="2400" b="1" i="1" dirty="0" smtClean="0">
                <a:solidFill>
                  <a:srgbClr val="008000"/>
                </a:solidFill>
              </a:rPr>
            </a:br>
            <a:r>
              <a:rPr lang="ru-RU" sz="2400" b="1" i="1" dirty="0" smtClean="0">
                <a:solidFill>
                  <a:srgbClr val="008000"/>
                </a:solidFill>
              </a:rPr>
              <a:t>Но счастливо жить одному невозможно!</a:t>
            </a:r>
            <a:br>
              <a:rPr lang="ru-RU" sz="2400" b="1" i="1" dirty="0" smtClean="0">
                <a:solidFill>
                  <a:srgbClr val="008000"/>
                </a:solidFill>
              </a:rPr>
            </a:br>
            <a:r>
              <a:rPr lang="ru-RU" sz="2400" b="1" i="1" dirty="0" smtClean="0">
                <a:solidFill>
                  <a:srgbClr val="008000"/>
                </a:solidFill>
              </a:rPr>
              <a:t>Всегда будьте вместе, любовь берегите,</a:t>
            </a:r>
            <a:br>
              <a:rPr lang="ru-RU" sz="2400" b="1" i="1" dirty="0" smtClean="0">
                <a:solidFill>
                  <a:srgbClr val="008000"/>
                </a:solidFill>
              </a:rPr>
            </a:br>
            <a:r>
              <a:rPr lang="ru-RU" sz="2400" b="1" i="1" dirty="0" smtClean="0">
                <a:solidFill>
                  <a:srgbClr val="008000"/>
                </a:solidFill>
              </a:rPr>
              <a:t>Обиды и ссоры подальше гоните,</a:t>
            </a:r>
            <a:br>
              <a:rPr lang="ru-RU" sz="2400" b="1" i="1" dirty="0" smtClean="0">
                <a:solidFill>
                  <a:srgbClr val="008000"/>
                </a:solidFill>
              </a:rPr>
            </a:br>
            <a:r>
              <a:rPr lang="ru-RU" sz="2400" b="1" i="1" dirty="0" smtClean="0">
                <a:solidFill>
                  <a:srgbClr val="008000"/>
                </a:solidFill>
              </a:rPr>
              <a:t>Хотим, чтоб про вас говорили друзья:</a:t>
            </a:r>
            <a:br>
              <a:rPr lang="ru-RU" sz="2400" b="1" i="1" dirty="0" smtClean="0">
                <a:solidFill>
                  <a:srgbClr val="008000"/>
                </a:solidFill>
              </a:rPr>
            </a:br>
            <a:r>
              <a:rPr lang="ru-RU" sz="2400" b="1" i="1" dirty="0" smtClean="0">
                <a:solidFill>
                  <a:srgbClr val="008000"/>
                </a:solidFill>
              </a:rPr>
              <a:t>Какая хорошая эта семья! </a:t>
            </a:r>
            <a:endParaRPr lang="ru-RU" sz="2000" b="1" i="1" dirty="0" smtClean="0">
              <a:solidFill>
                <a:srgbClr val="008000"/>
              </a:solidFill>
            </a:endParaRPr>
          </a:p>
          <a:p>
            <a:r>
              <a:rPr lang="ru-RU" sz="2000" b="1" i="1" dirty="0" smtClean="0">
                <a:solidFill>
                  <a:srgbClr val="008000"/>
                </a:solidFill>
              </a:rPr>
              <a:t>                                                                       Мария </a:t>
            </a:r>
            <a:r>
              <a:rPr lang="ru-RU" sz="2000" b="1" i="1" dirty="0" err="1" smtClean="0">
                <a:solidFill>
                  <a:srgbClr val="008000"/>
                </a:solidFill>
              </a:rPr>
              <a:t>Лангер</a:t>
            </a:r>
            <a:endParaRPr lang="ru-RU" b="1" i="1" dirty="0">
              <a:solidFill>
                <a:srgbClr val="008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C:\Users\user\Desktop\img1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571736" y="1357298"/>
            <a:ext cx="4714908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200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</a:t>
            </a:r>
          </a:p>
          <a:p>
            <a:pPr algn="ctr"/>
            <a:r>
              <a:rPr lang="ru-RU" sz="7200" b="1" i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C:\Users\user\Desktop\img1 (1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285852" y="500042"/>
            <a:ext cx="7572428" cy="58169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endParaRPr lang="ru-RU" sz="1400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r>
              <a:rPr lang="ru-RU" sz="1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</a:p>
          <a:p>
            <a:r>
              <a:rPr lang="ru-RU" sz="2000" b="1" dirty="0" smtClean="0"/>
              <a:t> </a:t>
            </a:r>
          </a:p>
          <a:p>
            <a:endParaRPr lang="ru-RU" sz="2000" b="1" i="1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Семья — это отдельный неповторимый мир со своими уникальными традициями. Именно традиции создают неповторимую атмосферу в каждой семье.  Они хранят и защищают нас на протяжении всей жизни. 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Традиции – это розовощекие красавицы, поющие на сцене народные песни, и шумная Масленица с душистыми блинами, пушистая верба на Вербное воскресенье и демонстрация в День Победы. А еще традиции – это мама, каждый вечер рассказывающая детям сказку на ночь, это папа, который превращается в Деда Мороза тайком на лестнице, и миллион мелочей, которые есть только в вашей семье и которые остаются с вами сладкими воспоминаниями о детстве.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Вы их создали, и они влияют на ваших детей. В первую очередь – показывают модель поведения, которую они заберут во взрослую жизнь.</a:t>
            </a:r>
            <a:endParaRPr lang="ru-RU" sz="2000" b="1" i="1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4286248" y="285729"/>
            <a:ext cx="450059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ru-RU" dirty="0" smtClean="0">
                <a:solidFill>
                  <a:srgbClr val="333333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«Счастлив тот, кто                          счастлив у себя дома». </a:t>
            </a:r>
            <a:endParaRPr lang="ru-RU" b="1" i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algn="r" fontAlgn="base">
              <a:spcBef>
                <a:spcPct val="0"/>
              </a:spcBef>
              <a:spcAft>
                <a:spcPct val="0"/>
              </a:spcAft>
            </a:pPr>
            <a:r>
              <a:rPr lang="ru-RU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  <a:cs typeface="Arial" pitchFamily="34" charset="0"/>
              </a:rPr>
              <a:t>                                                                                                                             </a:t>
            </a:r>
            <a:r>
              <a:rPr lang="ru-RU" dirty="0" smtClean="0">
                <a:solidFill>
                  <a:srgbClr val="C00000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Лев Толстой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C:\Users\user\Desktop\img1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500166" y="3714752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Традиции семьи…</a:t>
            </a:r>
            <a:endParaRPr lang="ru-RU" sz="2000" b="1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них- мудрость наших предков.</a:t>
            </a:r>
            <a:endParaRPr lang="ru-RU" sz="2000" b="1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Традиции семьи…</a:t>
            </a:r>
            <a:endParaRPr lang="ru-RU" sz="2000" b="1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 них времени печать.</a:t>
            </a:r>
            <a:endParaRPr lang="ru-RU" sz="2000" b="1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Традиции семьи-</a:t>
            </a:r>
            <a:endParaRPr lang="ru-RU" sz="2000" b="1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Прекрасное наследие.</a:t>
            </a:r>
            <a:endParaRPr lang="ru-RU" sz="2000" b="1" i="1" dirty="0" smtClean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rgbClr val="00B05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Его мы будем детям завещать</a:t>
            </a:r>
            <a:r>
              <a:rPr lang="ru-RU" sz="2000" b="1" i="1" dirty="0" smtClean="0">
                <a:solidFill>
                  <a:srgbClr val="00B050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.</a:t>
            </a:r>
            <a:endParaRPr lang="ru-RU" sz="2000" b="1" i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000" b="1" i="1" dirty="0" smtClean="0">
                <a:solidFill>
                  <a:srgbClr val="00B050"/>
                </a:solidFill>
                <a:latin typeface="Tahoma" pitchFamily="34" charset="0"/>
                <a:ea typeface="Times New Roman" pitchFamily="18" charset="0"/>
                <a:cs typeface="Tahoma" pitchFamily="34" charset="0"/>
              </a:rPr>
              <a:t>                                   И.Некрасов</a:t>
            </a:r>
            <a:endParaRPr lang="ru-RU" sz="2000" b="1" i="1" dirty="0" smtClean="0">
              <a:solidFill>
                <a:srgbClr val="00B05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C:\Users\user\Desktop\семья-счаст-ивая-45868513.jpg"/>
          <p:cNvPicPr>
            <a:picLocks noChangeAspect="1" noChangeArrowheads="1"/>
          </p:cNvPicPr>
          <p:nvPr/>
        </p:nvPicPr>
        <p:blipFill>
          <a:blip r:embed="rId3" cstate="print"/>
          <a:srcRect l="2110" t="2568" r="3539" b="10525"/>
          <a:stretch>
            <a:fillRect/>
          </a:stretch>
        </p:blipFill>
        <p:spPr bwMode="auto">
          <a:xfrm>
            <a:off x="3929058" y="500042"/>
            <a:ext cx="4572032" cy="328614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:\Users\user\Desktop\img1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3078" name="Picture 6" descr="C:\Users\user\Desktop\i (5)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357166"/>
            <a:ext cx="3929090" cy="3016980"/>
          </a:xfrm>
          <a:prstGeom prst="rect">
            <a:avLst/>
          </a:prstGeom>
          <a:noFill/>
        </p:spPr>
      </p:pic>
      <p:sp>
        <p:nvSpPr>
          <p:cNvPr id="8" name="Прямоугольник 7"/>
          <p:cNvSpPr/>
          <p:nvPr/>
        </p:nvSpPr>
        <p:spPr>
          <a:xfrm>
            <a:off x="1214414" y="3357562"/>
            <a:ext cx="4572032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Так каждый вечер мы устраиваемся у нашего семейного очага за вкусным ужином, рассказываем о прошедшем дне,  о своих планах и мечтах и просто радуемся , что мы вместе у костра».</a:t>
            </a:r>
          </a:p>
          <a:p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Семья  </a:t>
            </a:r>
            <a:r>
              <a:rPr lang="ru-RU" sz="2400" b="1" i="1" dirty="0" err="1" smtClean="0">
                <a:latin typeface="Times New Roman" pitchFamily="18" charset="0"/>
                <a:cs typeface="Times New Roman" pitchFamily="18" charset="0"/>
              </a:rPr>
              <a:t>Назаренко</a:t>
            </a:r>
            <a:r>
              <a:rPr lang="ru-RU" sz="2400" b="1" i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7" name="Picture 5" descr="C:\Users\user\Desktop\i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500694" y="2143116"/>
            <a:ext cx="3429024" cy="27860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user\Desktop\img1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2052" name="Picture 4" descr="C:\Users\user\Desktop\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14414" y="571480"/>
            <a:ext cx="7226323" cy="4929222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000232" y="5786454"/>
            <a:ext cx="5222776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Семья Савиных «Пикник в хорошую погоду»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img1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1" cy="6858001"/>
          </a:xfrm>
          <a:prstGeom prst="rect">
            <a:avLst/>
          </a:prstGeom>
          <a:noFill/>
        </p:spPr>
      </p:pic>
      <p:pic>
        <p:nvPicPr>
          <p:cNvPr id="3" name="Picture 2" descr="C:\Users\user\Desktop\i.jpg"/>
          <p:cNvPicPr>
            <a:picLocks noChangeAspect="1" noChangeArrowheads="1"/>
          </p:cNvPicPr>
          <p:nvPr/>
        </p:nvPicPr>
        <p:blipFill>
          <a:blip r:embed="rId3" cstate="print"/>
          <a:srcRect l="5389" t="10969"/>
          <a:stretch>
            <a:fillRect/>
          </a:stretch>
        </p:blipFill>
        <p:spPr bwMode="auto">
          <a:xfrm>
            <a:off x="1357290" y="3643314"/>
            <a:ext cx="3714776" cy="2714645"/>
          </a:xfrm>
          <a:prstGeom prst="rect">
            <a:avLst/>
          </a:prstGeom>
          <a:noFill/>
        </p:spPr>
      </p:pic>
      <p:pic>
        <p:nvPicPr>
          <p:cNvPr id="4" name="Picture 3" descr="C:\Users\user\Desktop\i (3).jpg"/>
          <p:cNvPicPr>
            <a:picLocks noChangeAspect="1" noChangeArrowheads="1"/>
          </p:cNvPicPr>
          <p:nvPr/>
        </p:nvPicPr>
        <p:blipFill>
          <a:blip r:embed="rId4" cstate="print"/>
          <a:srcRect t="7363" b="9801"/>
          <a:stretch>
            <a:fillRect/>
          </a:stretch>
        </p:blipFill>
        <p:spPr bwMode="auto">
          <a:xfrm>
            <a:off x="1428728" y="357166"/>
            <a:ext cx="3505225" cy="2928958"/>
          </a:xfrm>
          <a:prstGeom prst="rect">
            <a:avLst/>
          </a:prstGeom>
          <a:noFill/>
        </p:spPr>
      </p:pic>
      <p:sp>
        <p:nvSpPr>
          <p:cNvPr id="4102" name="Rectangle 6"/>
          <p:cNvSpPr>
            <a:spLocks noChangeArrowheads="1"/>
          </p:cNvSpPr>
          <p:nvPr/>
        </p:nvSpPr>
        <p:spPr bwMode="auto">
          <a:xfrm>
            <a:off x="5357818" y="1428736"/>
            <a:ext cx="3429024" cy="4062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«Наша традиция –устраивать для гостей чаепитие с самоваром. Он является для нас особенным ,самовар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расписан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нашей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родственницей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и был передан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нам</a:t>
            </a:r>
            <a:r>
              <a:rPr kumimoji="0" lang="ru-RU" sz="2000" b="1" i="1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по наследству  .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 время карантина устраиваем чаепитие без гостей , всей семьей.»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000" b="1" i="1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Семья  </a:t>
            </a:r>
            <a:r>
              <a:rPr lang="ru-RU" sz="2000" b="1" i="1" dirty="0" err="1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Маринчевых</a:t>
            </a:r>
            <a:endParaRPr kumimoji="0" lang="ru-RU" sz="2000" b="1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user\Desktop\img1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" y="0"/>
            <a:ext cx="9144001" cy="6858000"/>
          </a:xfrm>
          <a:prstGeom prst="rect">
            <a:avLst/>
          </a:prstGeom>
          <a:noFill/>
        </p:spPr>
      </p:pic>
      <p:pic>
        <p:nvPicPr>
          <p:cNvPr id="4099" name="Picture 3" descr="C:\Users\user\Desktop\i (3).jpg"/>
          <p:cNvPicPr>
            <a:picLocks noChangeAspect="1" noChangeArrowheads="1"/>
          </p:cNvPicPr>
          <p:nvPr/>
        </p:nvPicPr>
        <p:blipFill>
          <a:blip r:embed="rId3" cstate="print"/>
          <a:srcRect l="7430" r="5069" b="6802"/>
          <a:stretch>
            <a:fillRect/>
          </a:stretch>
        </p:blipFill>
        <p:spPr bwMode="auto">
          <a:xfrm>
            <a:off x="1428728" y="571480"/>
            <a:ext cx="3357586" cy="3447976"/>
          </a:xfrm>
          <a:prstGeom prst="rect">
            <a:avLst/>
          </a:prstGeom>
          <a:noFill/>
        </p:spPr>
      </p:pic>
      <p:pic>
        <p:nvPicPr>
          <p:cNvPr id="4100" name="Picture 4" descr="C:\Users\user\Desktop\i (2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14942" y="500042"/>
            <a:ext cx="3429024" cy="3429024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643042" y="4214818"/>
            <a:ext cx="7072362" cy="221599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 </a:t>
            </a:r>
            <a:endParaRPr lang="ru-RU" sz="20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 Масленица, старинный русский праздник. Праздник семейный, Весна всегда ассоциировалась с началом новой жизни, а значит и с продолжением Рода, с понятием Семья. 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Проводы  русской зимы – традиция семьи  </a:t>
            </a:r>
            <a:r>
              <a:rPr lang="ru-RU" sz="2000" b="1" i="1" dirty="0" err="1" smtClean="0">
                <a:latin typeface="Times New Roman" pitchFamily="18" charset="0"/>
                <a:cs typeface="Times New Roman" pitchFamily="18" charset="0"/>
              </a:rPr>
              <a:t>Макушиных</a:t>
            </a:r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C:\Users\user\Desktop\img1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5123" name="Picture 3" descr="C:\Users\user\Desktop\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28794" y="357166"/>
            <a:ext cx="6072230" cy="4992722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142976" y="5103674"/>
            <a:ext cx="7429520" cy="1846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dirty="0" smtClean="0"/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Новогодняя традиция- встречать Новый год в кругу семьи.. И неважно, молодая у вас семья или нет.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 Семья Суриных. 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000232" y="3714752"/>
            <a:ext cx="24237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,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 descr="C:\Users\user\Desktop\img1 (1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pic>
        <p:nvPicPr>
          <p:cNvPr id="3" name="Picture 2" descr="C:\Users\user\Desktop\i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71604" y="357166"/>
            <a:ext cx="6715172" cy="512764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143108" y="5572140"/>
            <a:ext cx="635798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Новый год  - праздник семейный.</a:t>
            </a:r>
          </a:p>
          <a:p>
            <a:r>
              <a:rPr lang="ru-RU" sz="2000" b="1" i="1" dirty="0" smtClean="0">
                <a:latin typeface="Times New Roman" pitchFamily="18" charset="0"/>
                <a:cs typeface="Times New Roman" pitchFamily="18" charset="0"/>
              </a:rPr>
              <a:t>Семья Салиховых </a:t>
            </a:r>
            <a:endParaRPr lang="ru-RU" sz="2000" b="1" i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365</TotalTime>
  <Words>215</Words>
  <Application>Microsoft Office PowerPoint</Application>
  <PresentationFormat>Экран (4:3)</PresentationFormat>
  <Paragraphs>44</Paragraphs>
  <Slides>12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Буева</cp:lastModifiedBy>
  <cp:revision>39</cp:revision>
  <dcterms:created xsi:type="dcterms:W3CDTF">2020-06-21T08:36:09Z</dcterms:created>
  <dcterms:modified xsi:type="dcterms:W3CDTF">2020-06-29T09:27:34Z</dcterms:modified>
</cp:coreProperties>
</file>