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8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9BAFE07-6FA2-460D-9F97-EA4D7DFA2723}" type="datetimeFigureOut">
              <a:rPr lang="ru-RU" smtClean="0"/>
              <a:pPr/>
              <a:t>26.06.2020</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735E7EC-8642-46AD-942C-2EB1353D9C67}"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9BAFE07-6FA2-460D-9F97-EA4D7DFA2723}" type="datetimeFigureOut">
              <a:rPr lang="ru-RU" smtClean="0"/>
              <a:pPr/>
              <a:t>26.06.2020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735E7EC-8642-46AD-942C-2EB1353D9C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9BAFE07-6FA2-460D-9F97-EA4D7DFA2723}" type="datetimeFigureOut">
              <a:rPr lang="ru-RU" smtClean="0"/>
              <a:pPr/>
              <a:t>26.06.2020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735E7EC-8642-46AD-942C-2EB1353D9C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9BAFE07-6FA2-460D-9F97-EA4D7DFA2723}" type="datetimeFigureOut">
              <a:rPr lang="ru-RU" smtClean="0"/>
              <a:pPr/>
              <a:t>26.06.2020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735E7EC-8642-46AD-942C-2EB1353D9C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9BAFE07-6FA2-460D-9F97-EA4D7DFA2723}" type="datetimeFigureOut">
              <a:rPr lang="ru-RU" smtClean="0"/>
              <a:pPr/>
              <a:t>26.06.2020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735E7EC-8642-46AD-942C-2EB1353D9C6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29BAFE07-6FA2-460D-9F97-EA4D7DFA2723}" type="datetimeFigureOut">
              <a:rPr lang="ru-RU" smtClean="0"/>
              <a:pPr/>
              <a:t>26.06.2020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735E7EC-8642-46AD-942C-2EB1353D9C67}"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9BAFE07-6FA2-460D-9F97-EA4D7DFA2723}" type="datetimeFigureOut">
              <a:rPr lang="ru-RU" smtClean="0"/>
              <a:pPr/>
              <a:t>26.06.2020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735E7EC-8642-46AD-942C-2EB1353D9C6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9BAFE07-6FA2-460D-9F97-EA4D7DFA2723}" type="datetimeFigureOut">
              <a:rPr lang="ru-RU" smtClean="0"/>
              <a:pPr/>
              <a:t>26.06.2020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735E7EC-8642-46AD-942C-2EB1353D9C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AFE07-6FA2-460D-9F97-EA4D7DFA2723}" type="datetimeFigureOut">
              <a:rPr lang="ru-RU" smtClean="0"/>
              <a:pPr/>
              <a:t>26.06.2020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735E7EC-8642-46AD-942C-2EB1353D9C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9BAFE07-6FA2-460D-9F97-EA4D7DFA2723}" type="datetimeFigureOut">
              <a:rPr lang="ru-RU" smtClean="0"/>
              <a:pPr/>
              <a:t>26.06.2020</a:t>
            </a:fld>
            <a:endParaRPr lang="ru-RU"/>
          </a:p>
        </p:txBody>
      </p:sp>
      <p:sp>
        <p:nvSpPr>
          <p:cNvPr id="7" name="Slide Number Placeholder 6"/>
          <p:cNvSpPr>
            <a:spLocks noGrp="1"/>
          </p:cNvSpPr>
          <p:nvPr>
            <p:ph type="sldNum" sz="quarter" idx="12"/>
          </p:nvPr>
        </p:nvSpPr>
        <p:spPr/>
        <p:txBody>
          <a:bodyPr/>
          <a:lstStyle/>
          <a:p>
            <a:fld id="{D735E7EC-8642-46AD-942C-2EB1353D9C67}"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9BAFE07-6FA2-460D-9F97-EA4D7DFA2723}" type="datetimeFigureOut">
              <a:rPr lang="ru-RU" smtClean="0"/>
              <a:pPr/>
              <a:t>26.06.2020</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D735E7EC-8642-46AD-942C-2EB1353D9C6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9BAFE07-6FA2-460D-9F97-EA4D7DFA2723}" type="datetimeFigureOut">
              <a:rPr lang="ru-RU" smtClean="0"/>
              <a:pPr/>
              <a:t>26.06.2020</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735E7EC-8642-46AD-942C-2EB1353D9C6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4008" y="0"/>
            <a:ext cx="3456384" cy="2276872"/>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Консультация для родителей «Сказка в жизни ребенка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4786314" y="4429132"/>
            <a:ext cx="3309803" cy="1260629"/>
          </a:xfrm>
        </p:spPr>
        <p:txBody>
          <a:bodyPr/>
          <a:lstStyle/>
          <a:p>
            <a:pPr algn="r"/>
            <a:r>
              <a:rPr lang="ru-RU" dirty="0" smtClean="0"/>
              <a:t>Подготовил воспитатель</a:t>
            </a:r>
          </a:p>
          <a:p>
            <a:pPr algn="r"/>
            <a:r>
              <a:rPr lang="ru-RU" dirty="0" smtClean="0"/>
              <a:t>с</a:t>
            </a:r>
            <a:r>
              <a:rPr lang="ru-RU" dirty="0" smtClean="0"/>
              <a:t>редней группы № 2</a:t>
            </a:r>
            <a:endParaRPr lang="ru-RU" dirty="0" smtClean="0"/>
          </a:p>
          <a:p>
            <a:pPr algn="r"/>
            <a:r>
              <a:rPr lang="ru-RU" dirty="0" smtClean="0"/>
              <a:t>Михайлова А.Н.</a:t>
            </a:r>
            <a:endParaRPr lang="ru-RU" dirty="0"/>
          </a:p>
        </p:txBody>
      </p:sp>
    </p:spTree>
    <p:extLst>
      <p:ext uri="{BB962C8B-B14F-4D97-AF65-F5344CB8AC3E}">
        <p14:creationId xmlns:p14="http://schemas.microsoft.com/office/powerpoint/2010/main" xmlns="" val="1519849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7"/>
            <a:ext cx="8208912" cy="5040560"/>
          </a:xfrm>
        </p:spPr>
        <p:txBody>
          <a:bodyPr>
            <a:normAutofit/>
          </a:bodyPr>
          <a:lstStyle/>
          <a:p>
            <a:pPr marL="68580" indent="0" algn="just">
              <a:buNone/>
            </a:pPr>
            <a:r>
              <a:rPr lang="ru-RU" sz="2000" dirty="0" smtClean="0">
                <a:latin typeface="Times New Roman" panose="02020603050405020304" pitchFamily="18" charset="0"/>
                <a:cs typeface="Times New Roman" panose="02020603050405020304" pitchFamily="18" charset="0"/>
              </a:rPr>
              <a:t>	Дошкольный </a:t>
            </a:r>
            <a:r>
              <a:rPr lang="ru-RU" sz="2000" dirty="0">
                <a:latin typeface="Times New Roman" panose="02020603050405020304" pitchFamily="18" charset="0"/>
                <a:cs typeface="Times New Roman" panose="02020603050405020304" pitchFamily="18" charset="0"/>
              </a:rPr>
              <a:t>возраст является наиболее важным периодом формирования нравственных и моральных общечеловеческих ценностей. Одним из эффективных средств развития доброжелательных взаимоотношений у детей дошкольного возраста является сказка. В волшебный мир сказок ребёнок попадает в самом раннем возрасте. Слушая их, кроха, словно по ступенькам, идет по жизни и остаётся с ней навсегда. С детской сказки начинается его знакомство с миром литературы, с миром человеческих взаимоотношений и с окружающим миром в целом. Сказка </a:t>
            </a:r>
            <a:endParaRPr lang="ru-RU" sz="2000" dirty="0" smtClean="0">
              <a:latin typeface="Times New Roman" panose="02020603050405020304" pitchFamily="18" charset="0"/>
              <a:cs typeface="Times New Roman" panose="02020603050405020304" pitchFamily="18" charset="0"/>
            </a:endParaRPr>
          </a:p>
          <a:p>
            <a:pPr marL="68580" indent="0" algn="just">
              <a:buNone/>
            </a:pPr>
            <a:r>
              <a:rPr lang="ru-RU" sz="2000" dirty="0" smtClean="0">
                <a:latin typeface="Times New Roman" panose="02020603050405020304" pitchFamily="18" charset="0"/>
                <a:cs typeface="Times New Roman" panose="02020603050405020304" pitchFamily="18" charset="0"/>
              </a:rPr>
              <a:t>является </a:t>
            </a:r>
            <a:r>
              <a:rPr lang="ru-RU" sz="2000" dirty="0">
                <a:latin typeface="Times New Roman" panose="02020603050405020304" pitchFamily="18" charset="0"/>
                <a:cs typeface="Times New Roman" panose="02020603050405020304" pitchFamily="18" charset="0"/>
              </a:rPr>
              <a:t>таким же </a:t>
            </a:r>
            <a:endParaRPr lang="ru-RU" sz="2000" dirty="0" smtClean="0">
              <a:latin typeface="Times New Roman" panose="02020603050405020304" pitchFamily="18" charset="0"/>
              <a:cs typeface="Times New Roman" panose="02020603050405020304" pitchFamily="18" charset="0"/>
            </a:endParaRPr>
          </a:p>
          <a:p>
            <a:pPr marL="68580" indent="0" algn="just">
              <a:buNone/>
            </a:pPr>
            <a:r>
              <a:rPr lang="ru-RU" sz="2000" dirty="0" smtClean="0">
                <a:latin typeface="Times New Roman" panose="02020603050405020304" pitchFamily="18" charset="0"/>
                <a:cs typeface="Times New Roman" panose="02020603050405020304" pitchFamily="18" charset="0"/>
              </a:rPr>
              <a:t>необходимым </a:t>
            </a:r>
            <a:r>
              <a:rPr lang="ru-RU" sz="2000" dirty="0">
                <a:latin typeface="Times New Roman" panose="02020603050405020304" pitchFamily="18" charset="0"/>
                <a:cs typeface="Times New Roman" panose="02020603050405020304" pitchFamily="18" charset="0"/>
              </a:rPr>
              <a:t>этапом </a:t>
            </a:r>
            <a:endParaRPr lang="ru-RU" sz="2000" dirty="0" smtClean="0">
              <a:latin typeface="Times New Roman" panose="02020603050405020304" pitchFamily="18" charset="0"/>
              <a:cs typeface="Times New Roman" panose="02020603050405020304" pitchFamily="18" charset="0"/>
            </a:endParaRPr>
          </a:p>
          <a:p>
            <a:pPr marL="68580" indent="0" algn="just">
              <a:buNone/>
            </a:pPr>
            <a:r>
              <a:rPr lang="ru-RU" sz="2000" dirty="0" smtClean="0">
                <a:latin typeface="Times New Roman" panose="02020603050405020304" pitchFamily="18" charset="0"/>
                <a:cs typeface="Times New Roman" panose="02020603050405020304" pitchFamily="18" charset="0"/>
              </a:rPr>
              <a:t>развития </a:t>
            </a:r>
            <a:r>
              <a:rPr lang="ru-RU" sz="2000" dirty="0">
                <a:latin typeface="Times New Roman" panose="02020603050405020304" pitchFamily="18" charset="0"/>
                <a:cs typeface="Times New Roman" panose="02020603050405020304" pitchFamily="18" charset="0"/>
              </a:rPr>
              <a:t>ребёнка, как </a:t>
            </a:r>
            <a:r>
              <a:rPr lang="ru-RU" sz="2000" dirty="0" smtClean="0">
                <a:latin typeface="Times New Roman" panose="02020603050405020304" pitchFamily="18" charset="0"/>
                <a:cs typeface="Times New Roman" panose="02020603050405020304" pitchFamily="18" charset="0"/>
              </a:rPr>
              <a:t>и</a:t>
            </a:r>
          </a:p>
          <a:p>
            <a:pPr marL="68580" indent="0" algn="just">
              <a:buNone/>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игра.</a:t>
            </a:r>
          </a:p>
        </p:txBody>
      </p:sp>
      <p:pic>
        <p:nvPicPr>
          <p:cNvPr id="1026" name="Picture 2" descr="Роль сказки в жизни ребенк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62856" y="3212976"/>
            <a:ext cx="5281119" cy="33017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24995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7"/>
            <a:ext cx="8208912" cy="5832350"/>
          </a:xfrm>
        </p:spPr>
        <p:txBody>
          <a:bodyPr>
            <a:noAutofit/>
          </a:bodyPr>
          <a:lstStyle/>
          <a:p>
            <a:pPr marL="68580" indent="0" algn="just">
              <a:buNone/>
            </a:pPr>
            <a:r>
              <a:rPr lang="ru-RU" sz="1900" dirty="0" smtClean="0">
                <a:latin typeface="Times New Roman" panose="02020603050405020304" pitchFamily="18" charset="0"/>
                <a:cs typeface="Times New Roman" panose="02020603050405020304" pitchFamily="18" charset="0"/>
              </a:rPr>
              <a:t>	Сказка</a:t>
            </a:r>
            <a:r>
              <a:rPr lang="ru-RU" sz="1900" dirty="0">
                <a:latin typeface="Times New Roman" panose="02020603050405020304" pitchFamily="18" charset="0"/>
                <a:cs typeface="Times New Roman" panose="02020603050405020304" pitchFamily="18" charset="0"/>
              </a:rPr>
              <a:t> активно воздействует на чувства и разум ребенка, развивает его восприимчивость и эмоциональность. В сказке никто не учит ребенка «жить правильно». Ребенок учиться понимать поступки героев сказки, события сказочного сюжета естественно и последовательно вытекают одно из другого. Дети стремятся воспользоваться положительным примером своего героя. Сказка помогает выработать то или иное отношение к окружающей действительности, к поступкам людей, вызывает стремление подражать хорошему сказочному герою и противиться плохому поведению сказочных героев,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тем </a:t>
            </a:r>
            <a:r>
              <a:rPr lang="ru-RU" sz="1900" dirty="0">
                <a:latin typeface="Times New Roman" panose="02020603050405020304" pitchFamily="18" charset="0"/>
                <a:cs typeface="Times New Roman" panose="02020603050405020304" pitchFamily="18" charset="0"/>
              </a:rPr>
              <a:t>самым заложить в душе и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сознании</a:t>
            </a:r>
            <a:r>
              <a:rPr lang="ru-RU" sz="1900" dirty="0">
                <a:latin typeface="Times New Roman" panose="02020603050405020304" pitchFamily="18" charset="0"/>
                <a:cs typeface="Times New Roman" panose="02020603050405020304" pitchFamily="18" charset="0"/>
              </a:rPr>
              <a:t> ребенка </a:t>
            </a:r>
            <a:r>
              <a:rPr lang="ru-RU" sz="1900" dirty="0" smtClean="0">
                <a:latin typeface="Times New Roman" panose="02020603050405020304" pitchFamily="18" charset="0"/>
                <a:cs typeface="Times New Roman" panose="02020603050405020304" pitchFamily="18" charset="0"/>
              </a:rPr>
              <a:t>определенные</a:t>
            </a:r>
          </a:p>
          <a:p>
            <a:pPr marL="68580" indent="0" algn="just">
              <a:buNone/>
            </a:pPr>
            <a:r>
              <a:rPr lang="ru-RU" sz="1900" dirty="0" smtClean="0">
                <a:latin typeface="Times New Roman" panose="02020603050405020304" pitchFamily="18" charset="0"/>
                <a:cs typeface="Times New Roman" panose="02020603050405020304" pitchFamily="18" charset="0"/>
              </a:rPr>
              <a:t>моральные </a:t>
            </a:r>
            <a:r>
              <a:rPr lang="ru-RU" sz="1900" dirty="0">
                <a:latin typeface="Times New Roman" panose="02020603050405020304" pitchFamily="18" charset="0"/>
                <a:cs typeface="Times New Roman" panose="02020603050405020304" pitchFamily="18" charset="0"/>
              </a:rPr>
              <a:t>установки. Дети </a:t>
            </a:r>
            <a:r>
              <a:rPr lang="ru-RU" sz="1900" dirty="0" smtClean="0">
                <a:latin typeface="Times New Roman" panose="02020603050405020304" pitchFamily="18" charset="0"/>
                <a:cs typeface="Times New Roman" panose="02020603050405020304" pitchFamily="18" charset="0"/>
              </a:rPr>
              <a:t>и</a:t>
            </a:r>
          </a:p>
          <a:p>
            <a:pPr marL="68580" indent="0" algn="just">
              <a:buNone/>
            </a:pPr>
            <a:r>
              <a:rPr lang="ru-RU" sz="1900" dirty="0" smtClean="0">
                <a:latin typeface="Times New Roman" panose="02020603050405020304" pitchFamily="18" charset="0"/>
                <a:cs typeface="Times New Roman" panose="02020603050405020304" pitchFamily="18" charset="0"/>
              </a:rPr>
              <a:t>сказка </a:t>
            </a:r>
            <a:r>
              <a:rPr lang="ru-RU" sz="1900" dirty="0">
                <a:latin typeface="Times New Roman" panose="02020603050405020304" pitchFamily="18" charset="0"/>
                <a:cs typeface="Times New Roman" panose="02020603050405020304" pitchFamily="18" charset="0"/>
              </a:rPr>
              <a:t>неразделимы, они </a:t>
            </a:r>
            <a:r>
              <a:rPr lang="ru-RU" sz="1900" dirty="0" smtClean="0">
                <a:latin typeface="Times New Roman" panose="02020603050405020304" pitchFamily="18" charset="0"/>
                <a:cs typeface="Times New Roman" panose="02020603050405020304" pitchFamily="18" charset="0"/>
              </a:rPr>
              <a:t>созданы</a:t>
            </a:r>
          </a:p>
          <a:p>
            <a:pPr marL="68580" indent="0" algn="just">
              <a:buNone/>
            </a:pPr>
            <a:r>
              <a:rPr lang="ru-RU" sz="1900" dirty="0" smtClean="0">
                <a:latin typeface="Times New Roman" panose="02020603050405020304" pitchFamily="18" charset="0"/>
                <a:cs typeface="Times New Roman" panose="02020603050405020304" pitchFamily="18" charset="0"/>
              </a:rPr>
              <a:t>друг </a:t>
            </a:r>
            <a:r>
              <a:rPr lang="ru-RU" sz="1900" dirty="0">
                <a:latin typeface="Times New Roman" panose="02020603050405020304" pitchFamily="18" charset="0"/>
                <a:cs typeface="Times New Roman" panose="02020603050405020304" pitchFamily="18" charset="0"/>
              </a:rPr>
              <a:t>для друга и </a:t>
            </a:r>
            <a:r>
              <a:rPr lang="ru-RU" sz="1900" dirty="0" smtClean="0">
                <a:latin typeface="Times New Roman" panose="02020603050405020304" pitchFamily="18" charset="0"/>
                <a:cs typeface="Times New Roman" panose="02020603050405020304" pitchFamily="18" charset="0"/>
              </a:rPr>
              <a:t>поэтому</a:t>
            </a:r>
          </a:p>
          <a:p>
            <a:pPr marL="68580" indent="0" algn="just">
              <a:buNone/>
            </a:pPr>
            <a:r>
              <a:rPr lang="ru-RU" sz="1900" dirty="0" smtClean="0">
                <a:latin typeface="Times New Roman" panose="02020603050405020304" pitchFamily="18" charset="0"/>
                <a:cs typeface="Times New Roman" panose="02020603050405020304" pitchFamily="18" charset="0"/>
              </a:rPr>
              <a:t>знакомство </a:t>
            </a:r>
            <a:r>
              <a:rPr lang="ru-RU" sz="1900" dirty="0">
                <a:latin typeface="Times New Roman" panose="02020603050405020304" pitchFamily="18" charset="0"/>
                <a:cs typeface="Times New Roman" panose="02020603050405020304" pitchFamily="18" charset="0"/>
              </a:rPr>
              <a:t>со сказками </a:t>
            </a:r>
            <a:r>
              <a:rPr lang="ru-RU" sz="1900" dirty="0" smtClean="0">
                <a:latin typeface="Times New Roman" panose="02020603050405020304" pitchFamily="18" charset="0"/>
                <a:cs typeface="Times New Roman" panose="02020603050405020304" pitchFamily="18" charset="0"/>
              </a:rPr>
              <a:t>помогает</a:t>
            </a:r>
          </a:p>
          <a:p>
            <a:pPr marL="68580" indent="0" algn="just">
              <a:buNone/>
            </a:pPr>
            <a:r>
              <a:rPr lang="ru-RU" sz="1900" dirty="0" smtClean="0">
                <a:latin typeface="Times New Roman" panose="02020603050405020304" pitchFamily="18" charset="0"/>
                <a:cs typeface="Times New Roman" panose="02020603050405020304" pitchFamily="18" charset="0"/>
              </a:rPr>
              <a:t>решении </a:t>
            </a:r>
            <a:r>
              <a:rPr lang="ru-RU" sz="1900" dirty="0">
                <a:latin typeface="Times New Roman" panose="02020603050405020304" pitchFamily="18" charset="0"/>
                <a:cs typeface="Times New Roman" panose="02020603050405020304" pitchFamily="18" charset="0"/>
              </a:rPr>
              <a:t>нравственного </a:t>
            </a:r>
            <a:r>
              <a:rPr lang="ru-RU" sz="1900" dirty="0" smtClean="0">
                <a:latin typeface="Times New Roman" panose="02020603050405020304" pitchFamily="18" charset="0"/>
                <a:cs typeface="Times New Roman" panose="02020603050405020304" pitchFamily="18" charset="0"/>
              </a:rPr>
              <a:t>воспитания</a:t>
            </a:r>
          </a:p>
          <a:p>
            <a:pPr marL="68580" indent="0" algn="just">
              <a:buNone/>
            </a:pPr>
            <a:r>
              <a:rPr lang="ru-RU" sz="1900" dirty="0" smtClean="0">
                <a:latin typeface="Times New Roman" panose="02020603050405020304" pitchFamily="18" charset="0"/>
                <a:cs typeface="Times New Roman" panose="02020603050405020304" pitchFamily="18" charset="0"/>
              </a:rPr>
              <a:t>детей </a:t>
            </a:r>
            <a:r>
              <a:rPr lang="ru-RU" sz="1900" dirty="0">
                <a:latin typeface="Times New Roman" panose="02020603050405020304" pitchFamily="18" charset="0"/>
                <a:cs typeface="Times New Roman" panose="02020603050405020304" pitchFamily="18" charset="0"/>
              </a:rPr>
              <a:t>дошкольного возраста.</a:t>
            </a:r>
          </a:p>
        </p:txBody>
      </p:sp>
      <p:pic>
        <p:nvPicPr>
          <p:cNvPr id="2050" name="Picture 2" descr="Кроссворд «Сказочные герои» 2020, Эртильский район — дата и место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48611" y="2953288"/>
            <a:ext cx="4499853" cy="35717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5277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8208912" cy="5799311"/>
          </a:xfrm>
        </p:spPr>
        <p:txBody>
          <a:bodyPr>
            <a:normAutofit/>
          </a:bodyPr>
          <a:lstStyle/>
          <a:p>
            <a:pPr marL="68580" indent="0" algn="just">
              <a:buNone/>
            </a:pPr>
            <a:r>
              <a:rPr lang="ru-RU" sz="1900" dirty="0" smtClean="0">
                <a:latin typeface="Times New Roman" panose="02020603050405020304" pitchFamily="18" charset="0"/>
                <a:cs typeface="Times New Roman" panose="02020603050405020304" pitchFamily="18" charset="0"/>
              </a:rPr>
              <a:t>	Великий </a:t>
            </a:r>
            <a:r>
              <a:rPr lang="ru-RU" sz="1900" dirty="0">
                <a:latin typeface="Times New Roman" panose="02020603050405020304" pitchFamily="18" charset="0"/>
                <a:cs typeface="Times New Roman" panose="02020603050405020304" pitchFamily="18" charset="0"/>
              </a:rPr>
              <a:t>русский педагог К. Д. Ушинский был о сказках настолько высокого мнения, что включил их в свою педагогическую систему. Причину успеха сказок у детей Ушинский видел в том, что простота и непосредственность народного творчества соответствуют таким же свойствам детской психологии. «В народной сказке, - писал он, - великое и исполненное поэзии дитя-народ рассказывает детям свои детские грезы и, по крайней мере, наполовину сам верит в эти грезы».</a:t>
            </a:r>
          </a:p>
          <a:p>
            <a:pPr marL="68580" indent="0" algn="just">
              <a:buNone/>
            </a:pPr>
            <a:r>
              <a:rPr lang="ru-RU" sz="1900" dirty="0" smtClean="0">
                <a:latin typeface="Times New Roman" panose="02020603050405020304" pitchFamily="18" charset="0"/>
                <a:cs typeface="Times New Roman" panose="02020603050405020304" pitchFamily="18" charset="0"/>
              </a:rPr>
              <a:t>	Сказки</a:t>
            </a:r>
            <a:r>
              <a:rPr lang="ru-RU" sz="1900" dirty="0">
                <a:latin typeface="Times New Roman" panose="02020603050405020304" pitchFamily="18" charset="0"/>
                <a:cs typeface="Times New Roman" panose="02020603050405020304" pitchFamily="18" charset="0"/>
              </a:rPr>
              <a:t> являются важным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воспитательным </a:t>
            </a:r>
            <a:r>
              <a:rPr lang="ru-RU" sz="1900" dirty="0">
                <a:latin typeface="Times New Roman" panose="02020603050405020304" pitchFamily="18" charset="0"/>
                <a:cs typeface="Times New Roman" panose="02020603050405020304" pitchFamily="18" charset="0"/>
              </a:rPr>
              <a:t>средством, в течение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столетий </a:t>
            </a:r>
            <a:r>
              <a:rPr lang="ru-RU" sz="1900" dirty="0">
                <a:latin typeface="Times New Roman" panose="02020603050405020304" pitchFamily="18" charset="0"/>
                <a:cs typeface="Times New Roman" panose="02020603050405020304" pitchFamily="18" charset="0"/>
              </a:rPr>
              <a:t>выработанным и проверенным народом</a:t>
            </a:r>
            <a:r>
              <a:rPr lang="ru-RU" sz="1900" dirty="0" smtClean="0">
                <a:latin typeface="Times New Roman" panose="02020603050405020304" pitchFamily="18" charset="0"/>
                <a:cs typeface="Times New Roman" panose="02020603050405020304" pitchFamily="18" charset="0"/>
              </a:rPr>
              <a:t>.</a:t>
            </a:r>
          </a:p>
          <a:p>
            <a:pPr marL="68580" indent="0" algn="just">
              <a:buNone/>
            </a:pPr>
            <a:r>
              <a:rPr lang="ru-RU" sz="1900" dirty="0" smtClean="0">
                <a:latin typeface="Times New Roman" panose="02020603050405020304" pitchFamily="18" charset="0"/>
                <a:cs typeface="Times New Roman" panose="02020603050405020304" pitchFamily="18" charset="0"/>
              </a:rPr>
              <a:t>Жизнь</a:t>
            </a:r>
            <a:r>
              <a:rPr lang="ru-RU" sz="1900" dirty="0">
                <a:latin typeface="Times New Roman" panose="02020603050405020304" pitchFamily="18" charset="0"/>
                <a:cs typeface="Times New Roman" panose="02020603050405020304" pitchFamily="18" charset="0"/>
              </a:rPr>
              <a:t>, народная практика </a:t>
            </a:r>
            <a:r>
              <a:rPr lang="ru-RU" sz="1900" dirty="0" smtClean="0">
                <a:latin typeface="Times New Roman" panose="02020603050405020304" pitchFamily="18" charset="0"/>
                <a:cs typeface="Times New Roman" panose="02020603050405020304" pitchFamily="18" charset="0"/>
              </a:rPr>
              <a:t>воспитания</a:t>
            </a:r>
          </a:p>
          <a:p>
            <a:pPr marL="68580" indent="0" algn="just">
              <a:buNone/>
            </a:pPr>
            <a:r>
              <a:rPr lang="ru-RU" sz="1900" dirty="0" smtClean="0">
                <a:latin typeface="Times New Roman" panose="02020603050405020304" pitchFamily="18" charset="0"/>
                <a:cs typeface="Times New Roman" panose="02020603050405020304" pitchFamily="18" charset="0"/>
              </a:rPr>
              <a:t>убедительно </a:t>
            </a:r>
            <a:r>
              <a:rPr lang="ru-RU" sz="1900" dirty="0">
                <a:latin typeface="Times New Roman" panose="02020603050405020304" pitchFamily="18" charset="0"/>
                <a:cs typeface="Times New Roman" panose="02020603050405020304" pitchFamily="18" charset="0"/>
              </a:rPr>
              <a:t>доказали педагогическую </a:t>
            </a:r>
            <a:r>
              <a:rPr lang="ru-RU" sz="1900" dirty="0" smtClean="0">
                <a:latin typeface="Times New Roman" panose="02020603050405020304" pitchFamily="18" charset="0"/>
                <a:cs typeface="Times New Roman" panose="02020603050405020304" pitchFamily="18" charset="0"/>
              </a:rPr>
              <a:t>ценность</a:t>
            </a:r>
          </a:p>
          <a:p>
            <a:pPr marL="68580" indent="0" algn="just">
              <a:buNone/>
            </a:pPr>
            <a:r>
              <a:rPr lang="ru-RU" sz="1900" dirty="0" smtClean="0">
                <a:latin typeface="Times New Roman" panose="02020603050405020304" pitchFamily="18" charset="0"/>
                <a:cs typeface="Times New Roman" panose="02020603050405020304" pitchFamily="18" charset="0"/>
              </a:rPr>
              <a:t>сказок</a:t>
            </a:r>
            <a:r>
              <a:rPr lang="ru-RU" sz="1900" dirty="0">
                <a:latin typeface="Times New Roman" panose="02020603050405020304" pitchFamily="18" charset="0"/>
                <a:cs typeface="Times New Roman" panose="02020603050405020304" pitchFamily="18" charset="0"/>
              </a:rPr>
              <a:t>. Дети и сказка - неразделимы, они созданы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друг </a:t>
            </a:r>
            <a:r>
              <a:rPr lang="ru-RU" sz="1900" dirty="0">
                <a:latin typeface="Times New Roman" panose="02020603050405020304" pitchFamily="18" charset="0"/>
                <a:cs typeface="Times New Roman" panose="02020603050405020304" pitchFamily="18" charset="0"/>
              </a:rPr>
              <a:t>для друга и поэтому, знакомство со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сказками</a:t>
            </a:r>
            <a:r>
              <a:rPr lang="ru-RU" sz="1900" dirty="0">
                <a:latin typeface="Times New Roman" panose="02020603050405020304" pitchFamily="18" charset="0"/>
                <a:cs typeface="Times New Roman" panose="02020603050405020304" pitchFamily="18" charset="0"/>
              </a:rPr>
              <a:t> своего народа должно обязательно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входить </a:t>
            </a:r>
            <a:r>
              <a:rPr lang="ru-RU" sz="1900" dirty="0">
                <a:latin typeface="Times New Roman" panose="02020603050405020304" pitchFamily="18" charset="0"/>
                <a:cs typeface="Times New Roman" panose="02020603050405020304" pitchFamily="18" charset="0"/>
              </a:rPr>
              <a:t>в курс образования и воспитания каждого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ребенка</a:t>
            </a:r>
            <a:r>
              <a:rPr lang="ru-RU" sz="1900" dirty="0">
                <a:latin typeface="Times New Roman" panose="02020603050405020304" pitchFamily="18" charset="0"/>
                <a:cs typeface="Times New Roman" panose="02020603050405020304" pitchFamily="18" charset="0"/>
              </a:rPr>
              <a:t>.</a:t>
            </a:r>
          </a:p>
          <a:p>
            <a:pPr algn="just"/>
            <a:endParaRPr lang="ru-RU" sz="1900" dirty="0">
              <a:latin typeface="Times New Roman" panose="02020603050405020304" pitchFamily="18" charset="0"/>
              <a:cs typeface="Times New Roman" panose="02020603050405020304" pitchFamily="18" charset="0"/>
            </a:endParaRPr>
          </a:p>
        </p:txBody>
      </p:sp>
      <p:pic>
        <p:nvPicPr>
          <p:cNvPr id="3074" name="Picture 2" descr="Ушинский, Константин Дмитриевич — Википедия"/>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2600506"/>
            <a:ext cx="2612251" cy="38915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4794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764705"/>
            <a:ext cx="8208912" cy="5760639"/>
          </a:xfrm>
        </p:spPr>
        <p:txBody>
          <a:bodyPr>
            <a:normAutofit/>
          </a:bodyPr>
          <a:lstStyle/>
          <a:p>
            <a:pPr marL="68580" indent="0" algn="just">
              <a:buNone/>
            </a:pPr>
            <a:r>
              <a:rPr lang="ru-RU" sz="2000" dirty="0" smtClean="0">
                <a:latin typeface="Times New Roman" panose="02020603050405020304" pitchFamily="18" charset="0"/>
                <a:cs typeface="Times New Roman" panose="02020603050405020304" pitchFamily="18" charset="0"/>
              </a:rPr>
              <a:t>	Народные</a:t>
            </a:r>
            <a:r>
              <a:rPr lang="ru-RU" sz="2000" dirty="0">
                <a:latin typeface="Times New Roman" panose="02020603050405020304" pitchFamily="18" charset="0"/>
                <a:cs typeface="Times New Roman" panose="02020603050405020304" pitchFamily="18" charset="0"/>
              </a:rPr>
              <a:t> сказки содержат своеобразную программу нравственного воспитания. Наряду с поговорками и пословицами народные сказки являются важнейшим средством нравственного воспитания детей. Формируя у детей первые нравственные представления, воспитатель стремиться привить детям чувство прекрасного, ведь, понятия этики и эстетики в педагогическом процессе тесно взаимосвязаны.</a:t>
            </a:r>
          </a:p>
          <a:p>
            <a:pPr marL="68580" indent="0" algn="just">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Действительно</a:t>
            </a:r>
            <a:r>
              <a:rPr lang="ru-RU" sz="2000" dirty="0">
                <a:latin typeface="Times New Roman" panose="02020603050405020304" pitchFamily="18" charset="0"/>
                <a:cs typeface="Times New Roman" panose="02020603050405020304" pitchFamily="18" charset="0"/>
              </a:rPr>
              <a:t>, нельзя научить ребенка правде, добру, </a:t>
            </a:r>
            <a:r>
              <a:rPr lang="ru-RU" sz="2000" dirty="0" smtClean="0">
                <a:latin typeface="Times New Roman" panose="02020603050405020304" pitchFamily="18" charset="0"/>
                <a:cs typeface="Times New Roman" panose="02020603050405020304" pitchFamily="18" charset="0"/>
              </a:rPr>
              <a:t>без формирования </a:t>
            </a:r>
            <a:r>
              <a:rPr lang="ru-RU" sz="2000" dirty="0">
                <a:latin typeface="Times New Roman" panose="02020603050405020304" pitchFamily="18" charset="0"/>
                <a:cs typeface="Times New Roman" panose="02020603050405020304" pitchFamily="18" charset="0"/>
              </a:rPr>
              <a:t>у </a:t>
            </a:r>
            <a:r>
              <a:rPr lang="ru-RU" sz="2000" dirty="0" smtClean="0">
                <a:latin typeface="Times New Roman" panose="02020603050405020304" pitchFamily="18" charset="0"/>
                <a:cs typeface="Times New Roman" panose="02020603050405020304" pitchFamily="18" charset="0"/>
              </a:rPr>
              <a:t>него понятий</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красивое</a:t>
            </a:r>
            <a:r>
              <a:rPr lang="ru-RU" sz="2000" dirty="0" smtClean="0">
                <a:latin typeface="Times New Roman" panose="02020603050405020304" pitchFamily="18" charset="0"/>
                <a:cs typeface="Times New Roman" panose="02020603050405020304" pitchFamily="18" charset="0"/>
              </a:rPr>
              <a:t>»</a:t>
            </a:r>
          </a:p>
          <a:p>
            <a:pPr marL="68580" indent="0" algn="just">
              <a:buNone/>
            </a:pPr>
            <a:r>
              <a:rPr lang="ru-RU" sz="2000" dirty="0" smtClean="0">
                <a:latin typeface="Times New Roman" panose="02020603050405020304" pitchFamily="18" charset="0"/>
                <a:cs typeface="Times New Roman" panose="02020603050405020304" pitchFamily="18" charset="0"/>
              </a:rPr>
              <a:t>и</a:t>
            </a:r>
            <a:r>
              <a:rPr lang="ru-RU" sz="2000" dirty="0">
                <a:latin typeface="Times New Roman" panose="02020603050405020304" pitchFamily="18" charset="0"/>
                <a:cs typeface="Times New Roman" panose="02020603050405020304" pitchFamily="18" charset="0"/>
              </a:rPr>
              <a:t> «некрасивое»,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истинное» </a:t>
            </a:r>
            <a:r>
              <a:rPr lang="ru-RU" sz="2000" dirty="0" smtClean="0">
                <a:latin typeface="Times New Roman" panose="02020603050405020304" pitchFamily="18" charset="0"/>
                <a:cs typeface="Times New Roman" panose="02020603050405020304" pitchFamily="18" charset="0"/>
              </a:rPr>
              <a:t>и</a:t>
            </a:r>
            <a:r>
              <a:rPr lang="ru-RU" sz="2000" dirty="0">
                <a:latin typeface="Times New Roman" panose="02020603050405020304" pitchFamily="18" charset="0"/>
                <a:cs typeface="Times New Roman" panose="02020603050405020304" pitchFamily="18" charset="0"/>
              </a:rPr>
              <a:t> «ложное», </a:t>
            </a:r>
            <a:endParaRPr lang="ru-RU" sz="2000" dirty="0" smtClean="0">
              <a:latin typeface="Times New Roman" panose="02020603050405020304" pitchFamily="18" charset="0"/>
              <a:cs typeface="Times New Roman" panose="02020603050405020304" pitchFamily="18" charset="0"/>
            </a:endParaRPr>
          </a:p>
          <a:p>
            <a:pPr marL="68580" indent="0" algn="just">
              <a:buNone/>
            </a:pPr>
            <a:r>
              <a:rPr lang="ru-RU" sz="2000" dirty="0" smtClean="0">
                <a:latin typeface="Times New Roman" panose="02020603050405020304" pitchFamily="18" charset="0"/>
                <a:cs typeface="Times New Roman" panose="02020603050405020304" pitchFamily="18" charset="0"/>
              </a:rPr>
              <a:t>нельзя </a:t>
            </a:r>
            <a:r>
              <a:rPr lang="ru-RU" sz="2000" dirty="0">
                <a:latin typeface="Times New Roman" panose="02020603050405020304" pitchFamily="18" charset="0"/>
                <a:cs typeface="Times New Roman" panose="02020603050405020304" pitchFamily="18" charset="0"/>
              </a:rPr>
              <a:t>научить его стремиться к защите </a:t>
            </a:r>
            <a:endParaRPr lang="ru-RU" sz="2000" dirty="0" smtClean="0">
              <a:latin typeface="Times New Roman" panose="02020603050405020304" pitchFamily="18" charset="0"/>
              <a:cs typeface="Times New Roman" panose="02020603050405020304" pitchFamily="18" charset="0"/>
            </a:endParaRPr>
          </a:p>
          <a:p>
            <a:pPr marL="68580" indent="0" algn="just">
              <a:buNone/>
            </a:pPr>
            <a:r>
              <a:rPr lang="ru-RU" sz="2000" dirty="0" smtClean="0">
                <a:latin typeface="Times New Roman" panose="02020603050405020304" pitchFamily="18" charset="0"/>
                <a:cs typeface="Times New Roman" panose="02020603050405020304" pitchFamily="18" charset="0"/>
              </a:rPr>
              <a:t>правды</a:t>
            </a:r>
            <a:r>
              <a:rPr lang="ru-RU" sz="2000" dirty="0">
                <a:latin typeface="Times New Roman" panose="02020603050405020304" pitchFamily="18" charset="0"/>
                <a:cs typeface="Times New Roman" panose="02020603050405020304" pitchFamily="18" charset="0"/>
              </a:rPr>
              <a:t>, добра, не сформировав у него </a:t>
            </a:r>
            <a:endParaRPr lang="ru-RU" sz="2000" dirty="0" smtClean="0">
              <a:latin typeface="Times New Roman" panose="02020603050405020304" pitchFamily="18" charset="0"/>
              <a:cs typeface="Times New Roman" panose="02020603050405020304" pitchFamily="18" charset="0"/>
            </a:endParaRPr>
          </a:p>
          <a:p>
            <a:pPr marL="68580" indent="0" algn="just">
              <a:buNone/>
            </a:pPr>
            <a:r>
              <a:rPr lang="ru-RU" sz="2000" dirty="0" smtClean="0">
                <a:latin typeface="Times New Roman" panose="02020603050405020304" pitchFamily="18" charset="0"/>
                <a:cs typeface="Times New Roman" panose="02020603050405020304" pitchFamily="18" charset="0"/>
              </a:rPr>
              <a:t>эмоциональный </a:t>
            </a:r>
            <a:r>
              <a:rPr lang="ru-RU" sz="2000" dirty="0">
                <a:latin typeface="Times New Roman" panose="02020603050405020304" pitchFamily="18" charset="0"/>
                <a:cs typeface="Times New Roman" panose="02020603050405020304" pitchFamily="18" charset="0"/>
              </a:rPr>
              <a:t>протест против зла и лжи, </a:t>
            </a:r>
            <a:endParaRPr lang="ru-RU" sz="2000" dirty="0" smtClean="0">
              <a:latin typeface="Times New Roman" panose="02020603050405020304" pitchFamily="18" charset="0"/>
              <a:cs typeface="Times New Roman" panose="02020603050405020304" pitchFamily="18" charset="0"/>
            </a:endParaRPr>
          </a:p>
          <a:p>
            <a:pPr marL="68580" indent="0" algn="just">
              <a:buNone/>
            </a:pPr>
            <a:r>
              <a:rPr lang="ru-RU" sz="2000" dirty="0" smtClean="0">
                <a:latin typeface="Times New Roman" panose="02020603050405020304" pitchFamily="18" charset="0"/>
                <a:cs typeface="Times New Roman" panose="02020603050405020304" pitchFamily="18" charset="0"/>
              </a:rPr>
              <a:t>умение </a:t>
            </a:r>
            <a:r>
              <a:rPr lang="ru-RU" sz="2000" dirty="0">
                <a:latin typeface="Times New Roman" panose="02020603050405020304" pitchFamily="18" charset="0"/>
                <a:cs typeface="Times New Roman" panose="02020603050405020304" pitchFamily="18" charset="0"/>
              </a:rPr>
              <a:t>ценить прекрасное и доброе в </a:t>
            </a:r>
            <a:endParaRPr lang="ru-RU" sz="2000" dirty="0" smtClean="0">
              <a:latin typeface="Times New Roman" panose="02020603050405020304" pitchFamily="18" charset="0"/>
              <a:cs typeface="Times New Roman" panose="02020603050405020304" pitchFamily="18" charset="0"/>
            </a:endParaRPr>
          </a:p>
          <a:p>
            <a:pPr marL="68580" indent="0" algn="just">
              <a:buNone/>
            </a:pPr>
            <a:r>
              <a:rPr lang="ru-RU" sz="2000" dirty="0" smtClean="0">
                <a:latin typeface="Times New Roman" panose="02020603050405020304" pitchFamily="18" charset="0"/>
                <a:cs typeface="Times New Roman" panose="02020603050405020304" pitchFamily="18" charset="0"/>
              </a:rPr>
              <a:t>природе </a:t>
            </a:r>
            <a:r>
              <a:rPr lang="ru-RU" sz="2000" dirty="0">
                <a:latin typeface="Times New Roman" panose="02020603050405020304" pitchFamily="18" charset="0"/>
                <a:cs typeface="Times New Roman" panose="02020603050405020304" pitchFamily="18" charset="0"/>
              </a:rPr>
              <a:t>и людях.</a:t>
            </a:r>
          </a:p>
          <a:p>
            <a:pPr algn="just"/>
            <a:endParaRPr lang="ru-RU" sz="2000" dirty="0">
              <a:latin typeface="Times New Roman" panose="02020603050405020304" pitchFamily="18" charset="0"/>
              <a:cs typeface="Times New Roman" panose="02020603050405020304" pitchFamily="18" charset="0"/>
            </a:endParaRPr>
          </a:p>
        </p:txBody>
      </p:sp>
      <p:pic>
        <p:nvPicPr>
          <p:cNvPr id="4098" name="Picture 2" descr="Книга: &quot;Русские народные сказки&quot;. Купить книгу, читать рецензии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3429000"/>
            <a:ext cx="3103612" cy="31036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1640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7"/>
            <a:ext cx="8208912" cy="2376263"/>
          </a:xfrm>
        </p:spPr>
        <p:txBody>
          <a:bodyPr>
            <a:noAutofit/>
          </a:bodyPr>
          <a:lstStyle/>
          <a:p>
            <a:pPr marL="68580" indent="0" algn="just">
              <a:buNone/>
            </a:pPr>
            <a:r>
              <a:rPr lang="ru-RU" sz="1400" dirty="0" smtClean="0">
                <a:latin typeface="Times New Roman" panose="02020603050405020304" pitchFamily="18" charset="0"/>
                <a:cs typeface="Times New Roman" panose="02020603050405020304" pitchFamily="18" charset="0"/>
              </a:rPr>
              <a:t>	Одним </a:t>
            </a:r>
            <a:r>
              <a:rPr lang="ru-RU" sz="1400" dirty="0">
                <a:latin typeface="Times New Roman" panose="02020603050405020304" pitchFamily="18" charset="0"/>
                <a:cs typeface="Times New Roman" panose="02020603050405020304" pitchFamily="18" charset="0"/>
              </a:rPr>
              <a:t>из главных средств нравственного воспитания является книга. Книга сказок - это первый </a:t>
            </a:r>
            <a:r>
              <a:rPr lang="ru-RU" sz="1400" i="1" dirty="0">
                <a:latin typeface="Times New Roman" panose="02020603050405020304" pitchFamily="18" charset="0"/>
                <a:cs typeface="Times New Roman" panose="02020603050405020304" pitchFamily="18" charset="0"/>
              </a:rPr>
              <a:t>«учебник жизни»</a:t>
            </a:r>
            <a:r>
              <a:rPr lang="ru-RU" sz="1400" dirty="0">
                <a:latin typeface="Times New Roman" panose="02020603050405020304" pitchFamily="18" charset="0"/>
                <a:cs typeface="Times New Roman" panose="02020603050405020304" pitchFamily="18" charset="0"/>
              </a:rPr>
              <a:t> человека. Сказка является неотъемлемым элементом в воспитании детей. Она на доступном языке учит детей жизни, рассказывает о добре и зле. Дети легче понимают сказку, чем пресную взрослую речь. Поэтому если взрослые хотят помочь объяснить что-то ребёнку, поддержать его, придётся вспомнить язык детства – сказку. Читая и рассказывая сказки, взрослые развивают внутренний мир ребёнка. Дети, которым с раннего детства читались сказки, быстрее начинают говорить, правильно выражать свои мысли. Детские сказки расширяют словарный запас малыша, помогают правильно строить диалог, развивают связную логическую речь. Не менее важно сделать речь ребёнка эмоциональной, красивой, образной. Формируется умение задавать вопросы. Большое значение надо уделить конструированию слов, предложений, словосочетаний. Очень важна связь между речевой и умственной деятельностью детей. Сказка помогает формировать основы поведения и общения.</a:t>
            </a:r>
          </a:p>
        </p:txBody>
      </p:sp>
      <p:pic>
        <p:nvPicPr>
          <p:cNvPr id="5122" name="Picture 2" descr="Все лучшие сказки. Русские народные сказки — Художественная ..."/>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165" t="2721" r="2807" b="2899"/>
          <a:stretch/>
        </p:blipFill>
        <p:spPr bwMode="auto">
          <a:xfrm>
            <a:off x="467544" y="3083274"/>
            <a:ext cx="2629466" cy="3448793"/>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Русские народные сказки. Рисунки Л. Владимирского • ., купить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3083274"/>
            <a:ext cx="2767246" cy="3448794"/>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Книга &quot;(2017)Все самые любимые русские народные сказки&quot; – купить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2160" y="3068960"/>
            <a:ext cx="2701150" cy="34631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1640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8208912" cy="5810201"/>
          </a:xfrm>
        </p:spPr>
        <p:txBody>
          <a:bodyPr>
            <a:normAutofit lnSpcReduction="10000"/>
          </a:bodyPr>
          <a:lstStyle/>
          <a:p>
            <a:pPr marL="68580" indent="0" algn="just">
              <a:buNone/>
            </a:pPr>
            <a:r>
              <a:rPr lang="ru-RU" sz="2000" dirty="0" smtClean="0">
                <a:latin typeface="Times New Roman" panose="02020603050405020304" pitchFamily="18" charset="0"/>
                <a:cs typeface="Times New Roman" panose="02020603050405020304" pitchFamily="18" charset="0"/>
              </a:rPr>
              <a:t>	Для </a:t>
            </a:r>
            <a:r>
              <a:rPr lang="ru-RU" sz="2000" dirty="0">
                <a:latin typeface="Times New Roman" panose="02020603050405020304" pitchFamily="18" charset="0"/>
                <a:cs typeface="Times New Roman" panose="02020603050405020304" pitchFamily="18" charset="0"/>
              </a:rPr>
              <a:t>чтения сказок важно выбрать «правильное» время, когда ребёнок будет спокойным и в хорошем настроении. Можно делать это перед сном, когда есть время обсудить сказку. Читать нужно с удовольствием и не отвлекаться, это принесёт больше пользы и положительных эмоций. Сказки расширяют познания детей. Роль детских сказок в воспитании детей не может быть не замечена. Ребёнок, представив образы, учится понимать внутренний мир героев, сопереживать им и верить в силы добра. Роль детских сказок не ограничивается только приятным времяпровождением. После прочтения сказки важно поговорить с ребенком используя вопросы: Понравилась ли тебе сказка? </a:t>
            </a:r>
            <a:r>
              <a:rPr lang="ru-RU" sz="2000" dirty="0" smtClean="0">
                <a:latin typeface="Times New Roman" panose="02020603050405020304" pitchFamily="18" charset="0"/>
                <a:cs typeface="Times New Roman" panose="02020603050405020304" pitchFamily="18" charset="0"/>
              </a:rPr>
              <a:t>Что понравилось </a:t>
            </a:r>
            <a:r>
              <a:rPr lang="ru-RU" sz="2000" dirty="0">
                <a:latin typeface="Times New Roman" panose="02020603050405020304" pitchFamily="18" charset="0"/>
                <a:cs typeface="Times New Roman" panose="02020603050405020304" pitchFamily="18" charset="0"/>
              </a:rPr>
              <a:t>больше всего? Кто </a:t>
            </a:r>
            <a:r>
              <a:rPr lang="ru-RU" sz="2000" dirty="0" smtClean="0">
                <a:latin typeface="Times New Roman" panose="02020603050405020304" pitchFamily="18" charset="0"/>
                <a:cs typeface="Times New Roman" panose="02020603050405020304" pitchFamily="18" charset="0"/>
              </a:rPr>
              <a:t> главный </a:t>
            </a:r>
            <a:r>
              <a:rPr lang="ru-RU" sz="2000" dirty="0">
                <a:latin typeface="Times New Roman" panose="02020603050405020304" pitchFamily="18" charset="0"/>
                <a:cs typeface="Times New Roman" panose="02020603050405020304" pitchFamily="18" charset="0"/>
              </a:rPr>
              <a:t>герой? Кто из героев </a:t>
            </a:r>
            <a:endParaRPr lang="ru-RU" sz="2000" dirty="0" smtClean="0">
              <a:latin typeface="Times New Roman" panose="02020603050405020304" pitchFamily="18" charset="0"/>
              <a:cs typeface="Times New Roman" panose="02020603050405020304" pitchFamily="18" charset="0"/>
            </a:endParaRPr>
          </a:p>
          <a:p>
            <a:pPr marL="68580" indent="0" algn="just">
              <a:buNone/>
            </a:pPr>
            <a:r>
              <a:rPr lang="ru-RU" sz="2000" dirty="0" smtClean="0">
                <a:latin typeface="Times New Roman" panose="02020603050405020304" pitchFamily="18" charset="0"/>
                <a:cs typeface="Times New Roman" panose="02020603050405020304" pitchFamily="18" charset="0"/>
              </a:rPr>
              <a:t>понравился</a:t>
            </a:r>
            <a:r>
              <a:rPr lang="ru-RU" sz="2000" dirty="0">
                <a:latin typeface="Times New Roman" panose="02020603050405020304" pitchFamily="18" charset="0"/>
                <a:cs typeface="Times New Roman" panose="02020603050405020304" pitchFamily="18" charset="0"/>
              </a:rPr>
              <a:t>? Как поступил главный </a:t>
            </a:r>
            <a:endParaRPr lang="ru-RU" sz="2000" dirty="0" smtClean="0">
              <a:latin typeface="Times New Roman" panose="02020603050405020304" pitchFamily="18" charset="0"/>
              <a:cs typeface="Times New Roman" panose="02020603050405020304" pitchFamily="18" charset="0"/>
            </a:endParaRPr>
          </a:p>
          <a:p>
            <a:pPr marL="68580" indent="0" algn="just">
              <a:buNone/>
            </a:pPr>
            <a:r>
              <a:rPr lang="ru-RU" sz="2000" dirty="0" smtClean="0">
                <a:latin typeface="Times New Roman" panose="02020603050405020304" pitchFamily="18" charset="0"/>
                <a:cs typeface="Times New Roman" panose="02020603050405020304" pitchFamily="18" charset="0"/>
              </a:rPr>
              <a:t>герой</a:t>
            </a:r>
            <a:r>
              <a:rPr lang="ru-RU" sz="2000" dirty="0">
                <a:latin typeface="Times New Roman" panose="02020603050405020304" pitchFamily="18" charset="0"/>
                <a:cs typeface="Times New Roman" panose="02020603050405020304" pitchFamily="18" charset="0"/>
              </a:rPr>
              <a:t>? А как бы ты поступил на его </a:t>
            </a:r>
            <a:endParaRPr lang="ru-RU" sz="2000" dirty="0" smtClean="0">
              <a:latin typeface="Times New Roman" panose="02020603050405020304" pitchFamily="18" charset="0"/>
              <a:cs typeface="Times New Roman" panose="02020603050405020304" pitchFamily="18" charset="0"/>
            </a:endParaRPr>
          </a:p>
          <a:p>
            <a:pPr marL="68580" indent="0" algn="just">
              <a:buNone/>
            </a:pPr>
            <a:r>
              <a:rPr lang="ru-RU" sz="2000" dirty="0" smtClean="0">
                <a:latin typeface="Times New Roman" panose="02020603050405020304" pitchFamily="18" charset="0"/>
                <a:cs typeface="Times New Roman" panose="02020603050405020304" pitchFamily="18" charset="0"/>
              </a:rPr>
              <a:t>месте? Объяснить </a:t>
            </a:r>
            <a:r>
              <a:rPr lang="ru-RU" sz="2000" dirty="0">
                <a:latin typeface="Times New Roman" panose="02020603050405020304" pitchFamily="18" charset="0"/>
                <a:cs typeface="Times New Roman" panose="02020603050405020304" pitchFamily="18" charset="0"/>
              </a:rPr>
              <a:t>малышу, как </a:t>
            </a:r>
            <a:endParaRPr lang="ru-RU" sz="2000" dirty="0" smtClean="0">
              <a:latin typeface="Times New Roman" panose="02020603050405020304" pitchFamily="18" charset="0"/>
              <a:cs typeface="Times New Roman" panose="02020603050405020304" pitchFamily="18" charset="0"/>
            </a:endParaRPr>
          </a:p>
          <a:p>
            <a:pPr marL="68580" indent="0" algn="just">
              <a:buNone/>
            </a:pPr>
            <a:r>
              <a:rPr lang="ru-RU" sz="2000" dirty="0" smtClean="0">
                <a:latin typeface="Times New Roman" panose="02020603050405020304" pitchFamily="18" charset="0"/>
                <a:cs typeface="Times New Roman" panose="02020603050405020304" pitchFamily="18" charset="0"/>
              </a:rPr>
              <a:t>поступать </a:t>
            </a:r>
            <a:r>
              <a:rPr lang="ru-RU" sz="2000" dirty="0">
                <a:latin typeface="Times New Roman" panose="02020603050405020304" pitchFamily="18" charset="0"/>
                <a:cs typeface="Times New Roman" panose="02020603050405020304" pitchFamily="18" charset="0"/>
              </a:rPr>
              <a:t>нельзя и как можно</a:t>
            </a:r>
            <a:r>
              <a:rPr lang="ru-RU" sz="2000" dirty="0" smtClean="0">
                <a:latin typeface="Times New Roman" panose="02020603050405020304" pitchFamily="18" charset="0"/>
                <a:cs typeface="Times New Roman" panose="02020603050405020304" pitchFamily="18" charset="0"/>
              </a:rPr>
              <a:t>,</a:t>
            </a:r>
          </a:p>
          <a:p>
            <a:pPr marL="68580" indent="0" algn="just">
              <a:buNone/>
            </a:pPr>
            <a:r>
              <a:rPr lang="ru-RU" sz="2000" dirty="0" smtClean="0">
                <a:latin typeface="Times New Roman" panose="02020603050405020304" pitchFamily="18" charset="0"/>
                <a:cs typeface="Times New Roman" panose="02020603050405020304" pitchFamily="18" charset="0"/>
              </a:rPr>
              <a:t>закреплять </a:t>
            </a:r>
            <a:r>
              <a:rPr lang="ru-RU" sz="2000" dirty="0">
                <a:latin typeface="Times New Roman" panose="02020603050405020304" pitchFamily="18" charset="0"/>
                <a:cs typeface="Times New Roman" panose="02020603050405020304" pitchFamily="18" charset="0"/>
              </a:rPr>
              <a:t>желание следовать </a:t>
            </a:r>
            <a:endParaRPr lang="ru-RU" sz="2000" dirty="0" smtClean="0">
              <a:latin typeface="Times New Roman" panose="02020603050405020304" pitchFamily="18" charset="0"/>
              <a:cs typeface="Times New Roman" panose="02020603050405020304" pitchFamily="18" charset="0"/>
            </a:endParaRPr>
          </a:p>
          <a:p>
            <a:pPr marL="68580" indent="0" algn="just">
              <a:buNone/>
            </a:pPr>
            <a:r>
              <a:rPr lang="ru-RU" sz="2000" dirty="0" smtClean="0">
                <a:latin typeface="Times New Roman" panose="02020603050405020304" pitchFamily="18" charset="0"/>
                <a:cs typeface="Times New Roman" panose="02020603050405020304" pitchFamily="18" charset="0"/>
              </a:rPr>
              <a:t>положительному </a:t>
            </a:r>
            <a:r>
              <a:rPr lang="ru-RU" sz="2000" dirty="0">
                <a:latin typeface="Times New Roman" panose="02020603050405020304" pitchFamily="18" charset="0"/>
                <a:cs typeface="Times New Roman" panose="02020603050405020304" pitchFamily="18" charset="0"/>
              </a:rPr>
              <a:t>примеру героев </a:t>
            </a:r>
            <a:endParaRPr lang="ru-RU" sz="2000" dirty="0" smtClean="0">
              <a:latin typeface="Times New Roman" panose="02020603050405020304" pitchFamily="18" charset="0"/>
              <a:cs typeface="Times New Roman" panose="02020603050405020304" pitchFamily="18" charset="0"/>
            </a:endParaRPr>
          </a:p>
          <a:p>
            <a:pPr marL="68580" indent="0" algn="just">
              <a:buNone/>
            </a:pPr>
            <a:r>
              <a:rPr lang="ru-RU" sz="2000" dirty="0" smtClean="0">
                <a:latin typeface="Times New Roman" panose="02020603050405020304" pitchFamily="18" charset="0"/>
                <a:cs typeface="Times New Roman" panose="02020603050405020304" pitchFamily="18" charset="0"/>
              </a:rPr>
              <a:t>сказки</a:t>
            </a:r>
            <a:r>
              <a:rPr lang="ru-RU" sz="2000" dirty="0">
                <a:latin typeface="Times New Roman" panose="02020603050405020304" pitchFamily="18" charset="0"/>
                <a:cs typeface="Times New Roman" panose="02020603050405020304" pitchFamily="18" charset="0"/>
              </a:rPr>
              <a:t>.</a:t>
            </a:r>
          </a:p>
        </p:txBody>
      </p:sp>
      <p:pic>
        <p:nvPicPr>
          <p:cNvPr id="6146" name="Picture 2" descr="Рассказывайте детям сказки! — Магазин развивающих игр и игрушек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3798840"/>
            <a:ext cx="3939530" cy="27040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1640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7"/>
            <a:ext cx="8208912" cy="3816424"/>
          </a:xfrm>
        </p:spPr>
        <p:txBody>
          <a:bodyPr>
            <a:normAutofit/>
          </a:bodyPr>
          <a:lstStyle/>
          <a:p>
            <a:pPr marL="68580" indent="0" algn="just">
              <a:buNone/>
            </a:pPr>
            <a:r>
              <a:rPr lang="ru-RU" dirty="0" smtClean="0">
                <a:latin typeface="Times New Roman" panose="02020603050405020304" pitchFamily="18" charset="0"/>
                <a:cs typeface="Times New Roman" panose="02020603050405020304" pitchFamily="18" charset="0"/>
              </a:rPr>
              <a:t>	Сказка</a:t>
            </a:r>
            <a:r>
              <a:rPr lang="ru-RU" dirty="0">
                <a:latin typeface="Times New Roman" panose="02020603050405020304" pitchFamily="18" charset="0"/>
                <a:cs typeface="Times New Roman" panose="02020603050405020304" pitchFamily="18" charset="0"/>
              </a:rPr>
              <a:t> является одним из самых доступных средств, для полноценного развития ребёнка. Не нужно преуменьшать роль детских сказок в воспитании детей. Итак, правильно подобрать сказки с возрастными особенностями детей, можно положительно влиять на эмоциональное состояние ребёнка. Одобрение положительных поступков сказочных героев и неодобрение негативных позволяет малышам не только понять но и применять в реальной жизни понятия о том, как можно поступать</a:t>
            </a:r>
            <a:r>
              <a:rPr lang="ru-RU" dirty="0" smtClean="0">
                <a:latin typeface="Times New Roman" panose="02020603050405020304" pitchFamily="18" charset="0"/>
                <a:cs typeface="Times New Roman" panose="02020603050405020304" pitchFamily="18" charset="0"/>
              </a:rPr>
              <a:t>, а </a:t>
            </a:r>
            <a:r>
              <a:rPr lang="ru-RU" dirty="0">
                <a:latin typeface="Times New Roman" panose="02020603050405020304" pitchFamily="18" charset="0"/>
                <a:cs typeface="Times New Roman" panose="02020603050405020304" pitchFamily="18" charset="0"/>
              </a:rPr>
              <a:t>как нельзя.</a:t>
            </a:r>
          </a:p>
        </p:txBody>
      </p:sp>
    </p:spTree>
    <p:extLst>
      <p:ext uri="{BB962C8B-B14F-4D97-AF65-F5344CB8AC3E}">
        <p14:creationId xmlns:p14="http://schemas.microsoft.com/office/powerpoint/2010/main" xmlns="" val="34893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38</TotalTime>
  <Words>18</Words>
  <Application>Microsoft Office PowerPoint</Application>
  <PresentationFormat>Экран (4:3)</PresentationFormat>
  <Paragraphs>47</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Остин</vt:lpstr>
      <vt:lpstr>Консультация для родителей «Сказка в жизни ребенка»</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 для родителей «Сказка в жизни ребенка»</dc:title>
  <dc:creator>Dom</dc:creator>
  <cp:lastModifiedBy>Буева</cp:lastModifiedBy>
  <cp:revision>5</cp:revision>
  <dcterms:created xsi:type="dcterms:W3CDTF">2020-06-25T06:57:03Z</dcterms:created>
  <dcterms:modified xsi:type="dcterms:W3CDTF">2020-06-26T09:51:09Z</dcterms:modified>
</cp:coreProperties>
</file>