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1" r:id="rId5"/>
    <p:sldId id="269" r:id="rId6"/>
    <p:sldId id="262" r:id="rId7"/>
    <p:sldId id="263" r:id="rId8"/>
    <p:sldId id="264" r:id="rId9"/>
    <p:sldId id="265" r:id="rId10"/>
    <p:sldId id="266" r:id="rId11"/>
    <p:sldId id="267" r:id="rId12"/>
    <p:sldId id="257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0D6F557-4C1A-44FA-B85C-9722A52632C6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E490865-D664-46B8-A027-0EB00CF60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571604" y="1928803"/>
            <a:ext cx="585791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33CC33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Игротека для родителей.</a:t>
            </a:r>
            <a:endParaRPr lang="ru-RU" sz="2200" b="1" dirty="0" smtClean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33CC33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Дидактические игры в развитии речи детей дошкольного           возраста».</a:t>
            </a:r>
          </a:p>
          <a:p>
            <a:pPr algn="r">
              <a:spcBef>
                <a:spcPct val="0"/>
              </a:spcBef>
            </a:pPr>
            <a:endParaRPr lang="ru-RU" sz="2200" dirty="0">
              <a:solidFill>
                <a:srgbClr val="333333"/>
              </a:solidFill>
              <a:latin typeface="Calibri"/>
              <a:ea typeface="Times New Roman" pitchFamily="18" charset="0"/>
              <a:cs typeface="Arial" pitchFamily="34" charset="0"/>
            </a:endParaRPr>
          </a:p>
          <a:p>
            <a:pPr algn="r">
              <a:spcBef>
                <a:spcPct val="0"/>
              </a:spcBef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/>
              <a:ea typeface="Times New Roman" pitchFamily="18" charset="0"/>
              <a:cs typeface="Arial" pitchFamily="34" charset="0"/>
            </a:endParaRPr>
          </a:p>
          <a:p>
            <a:pPr algn="r">
              <a:spcBef>
                <a:spcPct val="0"/>
              </a:spcBef>
            </a:pPr>
            <a:endParaRPr lang="ru-RU" sz="2200" dirty="0">
              <a:solidFill>
                <a:srgbClr val="333333"/>
              </a:solidFill>
              <a:latin typeface="Calibri"/>
              <a:ea typeface="Times New Roman" pitchFamily="18" charset="0"/>
              <a:cs typeface="Arial" pitchFamily="34" charset="0"/>
            </a:endParaRPr>
          </a:p>
          <a:p>
            <a:pPr algn="r">
              <a:spcBef>
                <a:spcPct val="0"/>
              </a:spcBef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 воспитатель</a:t>
            </a: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второй младшей группы</a:t>
            </a: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Кузнецова А.А</a:t>
            </a:r>
            <a:endParaRPr lang="ru-RU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14290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«Кто назовет больше действий» </a:t>
            </a:r>
          </a:p>
          <a:p>
            <a:r>
              <a:rPr lang="ru-RU" i="1" dirty="0" smtClean="0"/>
              <a:t>Цель: подобрать глаголы, обозначающие действия.</a:t>
            </a:r>
            <a:endParaRPr lang="ru-RU" dirty="0" smtClean="0"/>
          </a:p>
          <a:p>
            <a:r>
              <a:rPr lang="ru-RU" dirty="0" smtClean="0"/>
              <a:t>— Что можно делать с цветами? (Рвать, сажать, поливать, смотреть, любоваться, дарить, нюхать, ставить в вазу.) Что делает дворник? (Подметает, убирает, поливает цветы, чистит дорожки от снега, посыпает их песком.) Что делает самолет? (Летит, гудит, поднимается, взлетает, садится.) Что можно делать с куклой? (Играть, гулять, кормить, лечить, купать, наряжать.)</a:t>
            </a:r>
            <a:br>
              <a:rPr lang="ru-RU" dirty="0" smtClean="0"/>
            </a:br>
            <a:r>
              <a:rPr lang="ru-RU" dirty="0" smtClean="0"/>
              <a:t>За каждый правильный ответ ребенку дается цветная ленточка. Побеждает тот, кто наберет ленточки всех расцветок.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user\Desktop\43724816.jpg"/>
          <p:cNvPicPr>
            <a:picLocks noChangeAspect="1" noChangeArrowheads="1"/>
          </p:cNvPicPr>
          <p:nvPr/>
        </p:nvPicPr>
        <p:blipFill>
          <a:blip r:embed="rId2" cstate="print"/>
          <a:srcRect l="3750" t="8472" r="24180"/>
          <a:stretch>
            <a:fillRect/>
          </a:stretch>
        </p:blipFill>
        <p:spPr bwMode="auto">
          <a:xfrm>
            <a:off x="5357818" y="928670"/>
            <a:ext cx="3429024" cy="2428892"/>
          </a:xfrm>
          <a:prstGeom prst="rect">
            <a:avLst/>
          </a:prstGeom>
          <a:noFill/>
        </p:spPr>
      </p:pic>
      <p:pic>
        <p:nvPicPr>
          <p:cNvPr id="4099" name="Picture 3" descr="C:\Users\user\Desktop\image-16.jpg"/>
          <p:cNvPicPr>
            <a:picLocks noChangeAspect="1" noChangeArrowheads="1"/>
          </p:cNvPicPr>
          <p:nvPr/>
        </p:nvPicPr>
        <p:blipFill>
          <a:blip r:embed="rId3" cstate="print"/>
          <a:srcRect r="12499"/>
          <a:stretch>
            <a:fillRect/>
          </a:stretch>
        </p:blipFill>
        <p:spPr bwMode="auto">
          <a:xfrm>
            <a:off x="5500694" y="3929066"/>
            <a:ext cx="3256755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442915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«Козлята и зайчик» </a:t>
            </a:r>
          </a:p>
          <a:p>
            <a:r>
              <a:rPr lang="ru-RU" i="1" dirty="0" smtClean="0"/>
              <a:t>Цель: учить детей придумывать новое окончание знакомой сказки.</a:t>
            </a:r>
            <a:endParaRPr lang="ru-RU" dirty="0" smtClean="0"/>
          </a:p>
          <a:p>
            <a:r>
              <a:rPr lang="ru-RU" dirty="0" smtClean="0"/>
              <a:t>Сначала надо вспомнить сказку «Козлятки и волк». Сказка закончилась, но взрослый предлагает послушать, что было дальше: «Ушла коза снова в лес. Козлята остались дома одни. Вдруг в дверь снова постучали. Козлята испугались, попрятались. А это был маленький... (показывается игрушка) зайчик. Зайчик говорит:... («Не бойтесь меня; это я, маленький зайчик»). Козлята... (впустили зайчика). Они угостили его... (капустой, морковкой). Поели малыши и стали... (играть, веселиться, резвиться). Зайчик играл... (на барабане). А козлята... (весело прыгали)».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5" name="Picture 5" descr="C:\Users\user\Desktop\scrn_big_1.jpg"/>
          <p:cNvPicPr>
            <a:picLocks noChangeAspect="1" noChangeArrowheads="1"/>
          </p:cNvPicPr>
          <p:nvPr/>
        </p:nvPicPr>
        <p:blipFill>
          <a:blip r:embed="rId2" cstate="print"/>
          <a:srcRect l="50292" b="12963"/>
          <a:stretch>
            <a:fillRect/>
          </a:stretch>
        </p:blipFill>
        <p:spPr bwMode="auto">
          <a:xfrm>
            <a:off x="4857752" y="1714489"/>
            <a:ext cx="3857652" cy="4540894"/>
          </a:xfrm>
          <a:prstGeom prst="rect">
            <a:avLst/>
          </a:prstGeom>
          <a:noFill/>
        </p:spPr>
      </p:pic>
      <p:pic>
        <p:nvPicPr>
          <p:cNvPr id="5126" name="Picture 6" descr="C:\Users\user\Desktop\ход-кролика-мультфильма-1334222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1714488"/>
            <a:ext cx="1457336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285860"/>
            <a:ext cx="4775200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1472" y="500042"/>
            <a:ext cx="8358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C0099"/>
                </a:solidFill>
                <a:latin typeface="+mj-lt"/>
              </a:rPr>
              <a:t>…и помните, родитель – главный педагог!</a:t>
            </a:r>
            <a:endParaRPr lang="ru-RU" sz="3200" b="1" i="1" dirty="0">
              <a:solidFill>
                <a:srgbClr val="CC009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192880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C0099"/>
                </a:solidFill>
                <a:latin typeface="Arial Black" pitchFamily="34" charset="0"/>
              </a:rPr>
              <a:t>Спасибо</a:t>
            </a:r>
          </a:p>
          <a:p>
            <a:pPr algn="ctr"/>
            <a:r>
              <a:rPr lang="ru-RU" sz="4800" b="1" dirty="0" smtClean="0">
                <a:solidFill>
                  <a:srgbClr val="CC0099"/>
                </a:solidFill>
                <a:latin typeface="Arial Black" pitchFamily="34" charset="0"/>
              </a:rPr>
              <a:t>  за внимание!</a:t>
            </a:r>
            <a:endParaRPr lang="ru-RU" b="1" dirty="0">
              <a:solidFill>
                <a:srgbClr val="CC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857232"/>
            <a:ext cx="557214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C0099"/>
                </a:solidFill>
                <a:cs typeface="Times New Roman" pitchFamily="18" charset="0"/>
              </a:rPr>
              <a:t>Хорошая речь – важное условие развития личности ребёнка</a:t>
            </a:r>
            <a:r>
              <a:rPr lang="ru-RU" dirty="0" smtClean="0">
                <a:cs typeface="Times New Roman" pitchFamily="18" charset="0"/>
              </a:rPr>
              <a:t>.</a:t>
            </a:r>
          </a:p>
          <a:p>
            <a:r>
              <a:rPr lang="ru-RU" dirty="0" smtClean="0">
                <a:cs typeface="Times New Roman" pitchFamily="18" charset="0"/>
              </a:rPr>
              <a:t> Чем богаче и правильнее у ребенка речь, тем легче высказывать ему свои мысли, тем шире его возможности в познании окружающего мира, содержательнее и полноценнее отношения со сверстниками и взрослыми, тем активнее осуществляется его психическое развитие. Но речь ребёнка не является врождённой функцией. Она развивается постепенно, вместе с его ростом и развитием. Речь необходимо формировать и развивать в комплексе с общим развитием ребёнка. Гораздо успешнее это осуществлять, используя игры. Так как в дошкольном возрасте игровая деятельность является ведущей.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478634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прекрасное средство обучения и развития.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игре ребенок получает возможность обогащать и закреплять словарь, формировать грамматические категории, развивать связную речь, расширять знания об окружающем мире, развивать </a:t>
            </a:r>
            <a:r>
              <a:rPr lang="ru-RU" dirty="0" smtClean="0">
                <a:cs typeface="Times New Roman" pitchFamily="18" charset="0"/>
              </a:rPr>
              <a:t>словесное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творчество, развивать коммуникативные навыки. Таким образом, использование дидактических игр и упражнений даёт большие возможности для  развития речи у детей дошкольников. </a:t>
            </a:r>
          </a:p>
          <a:p>
            <a:endParaRPr lang="ru-RU" dirty="0"/>
          </a:p>
        </p:txBody>
      </p:sp>
      <p:pic>
        <p:nvPicPr>
          <p:cNvPr id="6146" name="Picture 2" descr="C:\Users\user\Desktop\maxresdefault.jpg"/>
          <p:cNvPicPr>
            <a:picLocks noChangeAspect="1" noChangeArrowheads="1"/>
          </p:cNvPicPr>
          <p:nvPr/>
        </p:nvPicPr>
        <p:blipFill>
          <a:blip r:embed="rId2" cstate="print"/>
          <a:srcRect l="7835" r="8379"/>
          <a:stretch>
            <a:fillRect/>
          </a:stretch>
        </p:blipFill>
        <p:spPr bwMode="auto">
          <a:xfrm>
            <a:off x="5143504" y="3286124"/>
            <a:ext cx="3536206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57166"/>
            <a:ext cx="42862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C0099"/>
                </a:solidFill>
              </a:rPr>
              <a:t>«Скажи какой» </a:t>
            </a:r>
          </a:p>
          <a:p>
            <a:r>
              <a:rPr lang="ru-RU" i="1" dirty="0" smtClean="0"/>
              <a:t>Цель: учить выделять и называть признаки предмета.</a:t>
            </a:r>
            <a:endParaRPr lang="ru-RU" dirty="0" smtClean="0"/>
          </a:p>
          <a:p>
            <a:r>
              <a:rPr lang="ru-RU" dirty="0" smtClean="0"/>
              <a:t>Взрослый достает из коробки предметы, называет их («Это груша»), а ребенок называет признаки («Она желтая, мягкая, вкусная». «Это помидор». — «Он красный, круглый, спелый, сочный». «Это огурец». — «Он... продолговатый, зеленый, хрустящий»).</a:t>
            </a:r>
          </a:p>
          <a:p>
            <a:endParaRPr lang="ru-RU" dirty="0"/>
          </a:p>
        </p:txBody>
      </p:sp>
      <p:pic>
        <p:nvPicPr>
          <p:cNvPr id="1027" name="Picture 3" descr="C:\Users\user\Desktop\2ca1ee0cef05d14666aa8d968a848aa7--autism.jpg"/>
          <p:cNvPicPr>
            <a:picLocks noChangeAspect="1" noChangeArrowheads="1"/>
          </p:cNvPicPr>
          <p:nvPr/>
        </p:nvPicPr>
        <p:blipFill>
          <a:blip r:embed="rId2" cstate="print"/>
          <a:srcRect l="34647" t="52023" r="34782"/>
          <a:stretch>
            <a:fillRect/>
          </a:stretch>
        </p:blipFill>
        <p:spPr bwMode="auto">
          <a:xfrm>
            <a:off x="6000760" y="571480"/>
            <a:ext cx="2143140" cy="2371707"/>
          </a:xfrm>
          <a:prstGeom prst="rect">
            <a:avLst/>
          </a:prstGeom>
          <a:noFill/>
        </p:spPr>
      </p:pic>
      <p:pic>
        <p:nvPicPr>
          <p:cNvPr id="1028" name="Picture 4" descr="C:\Users\user\Desktop\2ca1ee0cef05d14666aa8d968a848aa7--autism.jpg"/>
          <p:cNvPicPr>
            <a:picLocks noChangeAspect="1" noChangeArrowheads="1"/>
          </p:cNvPicPr>
          <p:nvPr/>
        </p:nvPicPr>
        <p:blipFill>
          <a:blip r:embed="rId2" cstate="print"/>
          <a:srcRect t="53468" r="66372"/>
          <a:stretch>
            <a:fillRect/>
          </a:stretch>
        </p:blipFill>
        <p:spPr bwMode="auto">
          <a:xfrm>
            <a:off x="2285984" y="3786190"/>
            <a:ext cx="2357454" cy="2300269"/>
          </a:xfrm>
          <a:prstGeom prst="rect">
            <a:avLst/>
          </a:prstGeom>
          <a:noFill/>
        </p:spPr>
      </p:pic>
      <p:pic>
        <p:nvPicPr>
          <p:cNvPr id="1029" name="Picture 5" descr="C:\Users\user\Desktop\2ca1ee0cef05d14666aa8d968a848aa7--autism.jpg"/>
          <p:cNvPicPr>
            <a:picLocks noChangeAspect="1" noChangeArrowheads="1"/>
          </p:cNvPicPr>
          <p:nvPr/>
        </p:nvPicPr>
        <p:blipFill>
          <a:blip r:embed="rId2" cstate="print"/>
          <a:srcRect r="66372" b="52312"/>
          <a:stretch>
            <a:fillRect/>
          </a:stretch>
        </p:blipFill>
        <p:spPr bwMode="auto">
          <a:xfrm>
            <a:off x="6000760" y="3714752"/>
            <a:ext cx="235745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71480"/>
            <a:ext cx="4572000" cy="461664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«Угадай игрушку» </a:t>
            </a:r>
          </a:p>
          <a:p>
            <a:pPr>
              <a:buNone/>
            </a:pPr>
            <a:r>
              <a:rPr lang="ru-RU" i="1" dirty="0" smtClean="0"/>
              <a:t>Цель: формировать умение находить предмет, ориентируясь на его признаки и действия.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Взрослый показывает ребенку 3—4 игрушки, он называет их. Надо сразу научить правильно называть предмет: «Это... (заяц, лиса, утенок)». Взрослый рассказывает о каждой игрушке, называя внешние признаки: «Это мягкая игрушка. Она серая. Хвостик короткий, а уши длинные. Любит морковку, прыгает ловко». Аналогично описываются другие игрушки, ребенок называет их.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Desktop\a9950d2f2131cd403ddadcf4fd7bc884.jpg"/>
          <p:cNvPicPr>
            <a:picLocks noChangeAspect="1" noChangeArrowheads="1"/>
          </p:cNvPicPr>
          <p:nvPr/>
        </p:nvPicPr>
        <p:blipFill>
          <a:blip r:embed="rId2" cstate="print"/>
          <a:srcRect l="5202" t="7365" r="60115" b="43535"/>
          <a:stretch>
            <a:fillRect/>
          </a:stretch>
        </p:blipFill>
        <p:spPr bwMode="auto">
          <a:xfrm>
            <a:off x="5786446" y="571480"/>
            <a:ext cx="2786082" cy="2786082"/>
          </a:xfrm>
          <a:prstGeom prst="rect">
            <a:avLst/>
          </a:prstGeom>
          <a:noFill/>
        </p:spPr>
      </p:pic>
      <p:pic>
        <p:nvPicPr>
          <p:cNvPr id="2051" name="Picture 3" descr="C:\Users\user\Desktop\a9950d2f2131cd403ddadcf4fd7bc884.jpg"/>
          <p:cNvPicPr>
            <a:picLocks noChangeAspect="1" noChangeArrowheads="1"/>
          </p:cNvPicPr>
          <p:nvPr/>
        </p:nvPicPr>
        <p:blipFill>
          <a:blip r:embed="rId2" cstate="print"/>
          <a:srcRect l="67861" t="48554" r="6127" b="9711"/>
          <a:stretch>
            <a:fillRect/>
          </a:stretch>
        </p:blipFill>
        <p:spPr bwMode="auto">
          <a:xfrm>
            <a:off x="5857884" y="3643314"/>
            <a:ext cx="2500330" cy="2833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592935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«Исправь ошибку» </a:t>
            </a:r>
          </a:p>
          <a:p>
            <a:r>
              <a:rPr lang="ru-RU" i="1" dirty="0" smtClean="0"/>
              <a:t>Цель: учить видеть несоответствие изображенных на рисунке признаков знакомых объектов и назвать их.</a:t>
            </a:r>
            <a:endParaRPr lang="ru-RU" dirty="0" smtClean="0"/>
          </a:p>
          <a:p>
            <a:r>
              <a:rPr lang="ru-RU" dirty="0" smtClean="0"/>
              <a:t>Взрослый рисует сам или показывает картинку и предлагает ребенку найти неточности: цыпленок красного цвета клюет морковку; медвежонок с ушами зайца; лиса синяя без хвоста и т.п. Ребенок исправляет: цыпленок желтый, клюет зернышки; у медвежонка круглые маленькие ушки; у лисы длинный хвост и рыжая шубка.</a:t>
            </a:r>
          </a:p>
          <a:p>
            <a:r>
              <a:rPr lang="ru-RU" i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user\Desktop\kot-petux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357562"/>
            <a:ext cx="3155630" cy="3071834"/>
          </a:xfrm>
          <a:prstGeom prst="rect">
            <a:avLst/>
          </a:prstGeom>
          <a:noFill/>
        </p:spPr>
      </p:pic>
      <p:pic>
        <p:nvPicPr>
          <p:cNvPr id="1027" name="Picture 3" descr="C:\Users\user\Desktop\16.jpg"/>
          <p:cNvPicPr>
            <a:picLocks noChangeAspect="1" noChangeArrowheads="1"/>
          </p:cNvPicPr>
          <p:nvPr/>
        </p:nvPicPr>
        <p:blipFill>
          <a:blip r:embed="rId3" cstate="print"/>
          <a:srcRect r="64000" b="45357"/>
          <a:stretch>
            <a:fillRect/>
          </a:stretch>
        </p:blipFill>
        <p:spPr bwMode="auto">
          <a:xfrm>
            <a:off x="1571604" y="3857628"/>
            <a:ext cx="2563364" cy="2571768"/>
          </a:xfrm>
          <a:prstGeom prst="rect">
            <a:avLst/>
          </a:prstGeom>
          <a:noFill/>
        </p:spPr>
      </p:pic>
      <p:pic>
        <p:nvPicPr>
          <p:cNvPr id="1028" name="Picture 4" descr="C:\Users\user\Desktop\16.jpg"/>
          <p:cNvPicPr>
            <a:picLocks noChangeAspect="1" noChangeArrowheads="1"/>
          </p:cNvPicPr>
          <p:nvPr/>
        </p:nvPicPr>
        <p:blipFill>
          <a:blip r:embed="rId3" cstate="print"/>
          <a:srcRect l="56150" t="34535" r="2250" b="7607"/>
          <a:stretch>
            <a:fillRect/>
          </a:stretch>
        </p:blipFill>
        <p:spPr bwMode="auto">
          <a:xfrm>
            <a:off x="6286512" y="214290"/>
            <a:ext cx="2641630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45720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«Что напутал Буратино?» </a:t>
            </a:r>
          </a:p>
          <a:p>
            <a:r>
              <a:rPr lang="ru-RU" b="1" i="1" dirty="0" smtClean="0"/>
              <a:t>Цель:</a:t>
            </a:r>
            <a:r>
              <a:rPr lang="ru-RU" i="1" dirty="0" smtClean="0"/>
              <a:t> находить ошибки в описании и исправлять их.</a:t>
            </a:r>
            <a:endParaRPr lang="ru-RU" dirty="0" smtClean="0"/>
          </a:p>
          <a:p>
            <a:r>
              <a:rPr lang="ru-RU" dirty="0" smtClean="0"/>
              <a:t>В гости к ребенку приходит Буратино со своим другом утенком. Рассказывая про своего друга, Буратино делает ошибки и допускает неточности в описании, например: «У утенка синий клюв и маленькие лапы, он кричит «мяу!». «У зайца маленькие ушки, он зеленый». «У кошки колючая шубка». Ребенок исправляет неточности.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785794"/>
            <a:ext cx="3514750" cy="3429024"/>
          </a:xfrm>
          <a:prstGeom prst="rect">
            <a:avLst/>
          </a:prstGeom>
        </p:spPr>
      </p:pic>
      <p:pic>
        <p:nvPicPr>
          <p:cNvPr id="2051" name="Picture 3" descr="C:\Users\user\Desktop\2db9c20ca6737fcaf6481085f77a6194--vintage-ephemera-vintage-car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500438"/>
            <a:ext cx="2243137" cy="3063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6"/>
            <a:ext cx="550072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«Какая кукла» </a:t>
            </a:r>
          </a:p>
          <a:p>
            <a:r>
              <a:rPr lang="ru-RU" i="1" dirty="0" smtClean="0"/>
              <a:t>Цель: учить называть разнообразные признаки внешнего вида игрушки или объекта.</a:t>
            </a:r>
            <a:endParaRPr lang="ru-RU" dirty="0" smtClean="0"/>
          </a:p>
          <a:p>
            <a:r>
              <a:rPr lang="ru-RU" dirty="0" smtClean="0"/>
              <a:t>Взрослый говорит, что куклу назвали некрасивой, и она огорчилась. Надо ей помочь и все рассказать о ней, какая она красивая.</a:t>
            </a:r>
            <a:br>
              <a:rPr lang="ru-RU" dirty="0" smtClean="0"/>
            </a:br>
            <a:r>
              <a:rPr lang="ru-RU" dirty="0" smtClean="0"/>
              <a:t>— Кто это? (Кукла.) Какая она? (Нарядная, красивая.) Что Таня умеет делать? (Играть, рисовать, петь, танцевать.) Давай вместе расскажем про Таню. Взрослый начинает: «Наша Таня... (самая красивая). У нее... (нарядное платьице красного цвета, белый бантик, коричневые туфельки, белые носочки)».</a:t>
            </a:r>
            <a:br>
              <a:rPr lang="ru-RU" dirty="0" smtClean="0"/>
            </a:br>
            <a:r>
              <a:rPr lang="ru-RU" dirty="0" smtClean="0"/>
              <a:t>От называния видимых и ярких признаков (цвет, форма, величина) нужно переходить к перечислению свойств, внутренних качеств предмета, его характеристике, сравнению (например, в игре «Кто больше скажет слов о яблоке, какое оно, а какой апельсин?»; «Сравните апельсин и яблоко. Чем они похожи и чем отличаются?»).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user\Desktop\a9950d2f2131cd403ddadcf4fd7bc884.jpg"/>
          <p:cNvPicPr>
            <a:picLocks noChangeAspect="1" noChangeArrowheads="1"/>
          </p:cNvPicPr>
          <p:nvPr/>
        </p:nvPicPr>
        <p:blipFill>
          <a:blip r:embed="rId2" cstate="print"/>
          <a:srcRect l="67707" t="6550" r="5711" b="50686"/>
          <a:stretch>
            <a:fillRect/>
          </a:stretch>
        </p:blipFill>
        <p:spPr bwMode="auto">
          <a:xfrm>
            <a:off x="6072199" y="2143115"/>
            <a:ext cx="2944832" cy="3456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14356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«Сравни медвежат» </a:t>
            </a:r>
          </a:p>
          <a:p>
            <a:r>
              <a:rPr lang="ru-RU" i="1" dirty="0" smtClean="0"/>
              <a:t>Цель: учить различать предметы (игрушки) по характерным признакам.</a:t>
            </a:r>
            <a:endParaRPr lang="ru-RU" dirty="0" smtClean="0"/>
          </a:p>
          <a:p>
            <a:r>
              <a:rPr lang="ru-RU" dirty="0" smtClean="0"/>
              <a:t>Взрослый предлагает рассмотреть двух медвежат разной окраски: один черный и большой, другой — коричневый и маленький.</a:t>
            </a:r>
            <a:br>
              <a:rPr lang="ru-RU" dirty="0" smtClean="0"/>
            </a:br>
            <a:r>
              <a:rPr lang="ru-RU" dirty="0" smtClean="0"/>
              <a:t>— Назови, кто это и чем они отличаются. Один медведь большой, он черный.</a:t>
            </a:r>
            <a:br>
              <a:rPr lang="ru-RU" dirty="0" smtClean="0"/>
            </a:br>
            <a:r>
              <a:rPr lang="ru-RU" dirty="0" smtClean="0"/>
              <a:t>— Как его можно назвать, чтобы было видно, что он черный? (Черныш.) Что он может делать? (Рычать, есть малину, мед, бегать.)</a:t>
            </a:r>
            <a:br>
              <a:rPr lang="ru-RU" dirty="0" smtClean="0"/>
            </a:br>
            <a:r>
              <a:rPr lang="ru-RU" dirty="0" smtClean="0"/>
              <a:t>— Как назвать другого медведя, чтобы было понятно, что он маленький? (Малыш.)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user\Desktop\pngtree-teddy-bear-doll-cartoon-image_13252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4429132"/>
            <a:ext cx="2214578" cy="2071702"/>
          </a:xfrm>
          <a:prstGeom prst="rect">
            <a:avLst/>
          </a:prstGeom>
          <a:noFill/>
        </p:spPr>
      </p:pic>
      <p:pic>
        <p:nvPicPr>
          <p:cNvPr id="3075" name="Picture 3" descr="C:\Users\user\Desktop\ec562ad670386bfb9935e302203f4653--anima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28604"/>
            <a:ext cx="251819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163</TotalTime>
  <Words>805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Буева</cp:lastModifiedBy>
  <cp:revision>20</cp:revision>
  <dcterms:created xsi:type="dcterms:W3CDTF">2020-06-10T12:33:56Z</dcterms:created>
  <dcterms:modified xsi:type="dcterms:W3CDTF">2020-06-16T07:19:29Z</dcterms:modified>
</cp:coreProperties>
</file>