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D6F557-4C1A-44FA-B85C-9722A52632C6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490865-D664-46B8-A027-0EB00CF60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71604" y="1928803"/>
            <a:ext cx="58579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3CC3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Игротека для родителей.</a:t>
            </a:r>
            <a:endParaRPr lang="ru-RU" sz="22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3CC33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Дидактические игры в развитии речи детей дошкольного           возраста».</a:t>
            </a:r>
          </a:p>
          <a:p>
            <a:pPr algn="r">
              <a:spcBef>
                <a:spcPct val="0"/>
              </a:spcBef>
            </a:pPr>
            <a:endParaRPr lang="ru-RU" sz="2200" dirty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endParaRPr lang="ru-RU" sz="2200" dirty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 воспитатель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младшей группы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Кузнецова А.А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«Кто назовет больше действий» </a:t>
            </a:r>
          </a:p>
          <a:p>
            <a:r>
              <a:rPr lang="ru-RU" i="1" dirty="0" smtClean="0"/>
              <a:t>Цель: подобрать глаголы, обозначающие действия.</a:t>
            </a:r>
            <a:endParaRPr lang="ru-RU" dirty="0" smtClean="0"/>
          </a:p>
          <a:p>
            <a:r>
              <a:rPr lang="ru-RU" dirty="0" smtClean="0"/>
              <a:t>— Что можно делать с цветами? (Рвать, сажать, поливать, смотреть, любоваться, дарить, нюхать, ставить в вазу.) Что делает дворник? (Подметает, убирает, поливает цветы, чистит дорожки от снега, посыпает их песком.) Что делает самолет? (Летит, гудит, поднимается, взлетает, садится.) Что можно делать с куклой? (Играть, гулять, кормить, лечить, купать, наряжать.)</a:t>
            </a:r>
            <a:br>
              <a:rPr lang="ru-RU" dirty="0" smtClean="0"/>
            </a:br>
            <a:r>
              <a:rPr lang="ru-RU" dirty="0" smtClean="0"/>
              <a:t>За каждый правильный ответ ребенку дается цветная ленточка. Побеждает тот, кто наберет ленточки всех расцветок.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43724816.jpg"/>
          <p:cNvPicPr>
            <a:picLocks noChangeAspect="1" noChangeArrowheads="1"/>
          </p:cNvPicPr>
          <p:nvPr/>
        </p:nvPicPr>
        <p:blipFill>
          <a:blip r:embed="rId2" cstate="print"/>
          <a:srcRect l="3750" t="8472" r="24180"/>
          <a:stretch>
            <a:fillRect/>
          </a:stretch>
        </p:blipFill>
        <p:spPr bwMode="auto">
          <a:xfrm>
            <a:off x="5357818" y="928670"/>
            <a:ext cx="3429024" cy="2428892"/>
          </a:xfrm>
          <a:prstGeom prst="rect">
            <a:avLst/>
          </a:prstGeom>
          <a:noFill/>
        </p:spPr>
      </p:pic>
      <p:pic>
        <p:nvPicPr>
          <p:cNvPr id="4099" name="Picture 3" descr="C:\Users\user\Desktop\image-16.jpg"/>
          <p:cNvPicPr>
            <a:picLocks noChangeAspect="1" noChangeArrowheads="1"/>
          </p:cNvPicPr>
          <p:nvPr/>
        </p:nvPicPr>
        <p:blipFill>
          <a:blip r:embed="rId3" cstate="print"/>
          <a:srcRect r="12499"/>
          <a:stretch>
            <a:fillRect/>
          </a:stretch>
        </p:blipFill>
        <p:spPr bwMode="auto">
          <a:xfrm>
            <a:off x="5500694" y="3929066"/>
            <a:ext cx="325675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4291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«Козлята и зайчик» </a:t>
            </a:r>
          </a:p>
          <a:p>
            <a:r>
              <a:rPr lang="ru-RU" i="1" dirty="0" smtClean="0"/>
              <a:t>Цель: учить детей придумывать новое окончание знакомой сказки.</a:t>
            </a:r>
            <a:endParaRPr lang="ru-RU" dirty="0" smtClean="0"/>
          </a:p>
          <a:p>
            <a:r>
              <a:rPr lang="ru-RU" dirty="0" smtClean="0"/>
              <a:t>Сначала надо вспомнить сказку «Козлятки и волк». Сказка закончилась, но взрослый предлагает послушать, что было дальше: «Ушла коза снова в лес. Козлята остались дома одни. Вдруг в дверь снова постучали. Козлята испугались, попрятались. А это был маленький... (показывается игрушка) зайчик. Зайчик говорит:... («Не бойтесь меня; это я, маленький зайчик»). Козлята... (впустили зайчика). Они угостили его... (капустой, морковкой). Поели малыши и стали... (играть, веселиться, резвиться). Зайчик играл... (на барабане). А козлята... (весело прыгали)».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5" name="Picture 5" descr="C:\Users\user\Desktop\scrn_big_1.jpg"/>
          <p:cNvPicPr>
            <a:picLocks noChangeAspect="1" noChangeArrowheads="1"/>
          </p:cNvPicPr>
          <p:nvPr/>
        </p:nvPicPr>
        <p:blipFill>
          <a:blip r:embed="rId2" cstate="print"/>
          <a:srcRect l="50292" b="12963"/>
          <a:stretch>
            <a:fillRect/>
          </a:stretch>
        </p:blipFill>
        <p:spPr bwMode="auto">
          <a:xfrm>
            <a:off x="4857752" y="1714489"/>
            <a:ext cx="3857652" cy="4540894"/>
          </a:xfrm>
          <a:prstGeom prst="rect">
            <a:avLst/>
          </a:prstGeom>
          <a:noFill/>
        </p:spPr>
      </p:pic>
      <p:pic>
        <p:nvPicPr>
          <p:cNvPr id="5126" name="Picture 6" descr="C:\Users\user\Desktop\ход-кролика-мультфильма-133422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714488"/>
            <a:ext cx="145733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775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  <a:latin typeface="+mj-lt"/>
              </a:rPr>
              <a:t>…и помните, родитель – главный педагог!</a:t>
            </a:r>
            <a:endParaRPr lang="ru-RU" sz="3200" b="1" i="1" dirty="0">
              <a:solidFill>
                <a:srgbClr val="CC00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9288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99"/>
                </a:solidFill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CC0099"/>
                </a:solidFill>
                <a:latin typeface="Arial Black" pitchFamily="34" charset="0"/>
              </a:rPr>
              <a:t>  за внимание!</a:t>
            </a:r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2"/>
            <a:ext cx="55721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  <a:cs typeface="Times New Roman" pitchFamily="18" charset="0"/>
              </a:rPr>
              <a:t>Хорошая речь – важное условие развития личности ребёнка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r>
              <a:rPr lang="ru-RU" dirty="0" smtClean="0">
                <a:cs typeface="Times New Roman" pitchFamily="18" charset="0"/>
              </a:rPr>
              <a:t>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7863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прекрасное средство обучения и развития.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</a:t>
            </a:r>
            <a:r>
              <a:rPr lang="ru-RU" dirty="0" smtClean="0">
                <a:cs typeface="Times New Roman" pitchFamily="18" charset="0"/>
              </a:rPr>
              <a:t>словесное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творчество, развивать коммуникативные навыки. Таким образом, использование дидактических игр и упражнений даёт большие возможности для  развития речи у детей дошкольников. </a:t>
            </a:r>
          </a:p>
          <a:p>
            <a:endParaRPr lang="ru-RU" dirty="0"/>
          </a:p>
        </p:txBody>
      </p:sp>
      <p:pic>
        <p:nvPicPr>
          <p:cNvPr id="614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 l="7835" r="8379"/>
          <a:stretch>
            <a:fillRect/>
          </a:stretch>
        </p:blipFill>
        <p:spPr bwMode="auto">
          <a:xfrm>
            <a:off x="5143504" y="3286124"/>
            <a:ext cx="353620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42862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99"/>
                </a:solidFill>
              </a:rPr>
              <a:t>«Скажи какой» </a:t>
            </a:r>
          </a:p>
          <a:p>
            <a:r>
              <a:rPr lang="ru-RU" i="1" dirty="0" smtClean="0"/>
              <a:t>Цель: учить выделять и называть признаки предмета.</a:t>
            </a:r>
            <a:endParaRPr lang="ru-RU" dirty="0" smtClean="0"/>
          </a:p>
          <a:p>
            <a:r>
              <a:rPr lang="ru-RU" dirty="0" smtClean="0"/>
              <a:t>Взрослый достает из коробки предметы, называет их («Это груша»), а ребенок называет признаки («Она желтая, мягкая, вкусная». «Это помидор». — «Он красный, круглый, спелый, сочный». «Это огурец». — «Он... продолговатый, зеленый, хрустящий»).</a:t>
            </a:r>
          </a:p>
          <a:p>
            <a:endParaRPr lang="ru-RU" dirty="0"/>
          </a:p>
        </p:txBody>
      </p:sp>
      <p:pic>
        <p:nvPicPr>
          <p:cNvPr id="1027" name="Picture 3" descr="C:\Users\user\Desktop\2ca1ee0cef05d14666aa8d968a848aa7--autism.jpg"/>
          <p:cNvPicPr>
            <a:picLocks noChangeAspect="1" noChangeArrowheads="1"/>
          </p:cNvPicPr>
          <p:nvPr/>
        </p:nvPicPr>
        <p:blipFill>
          <a:blip r:embed="rId2" cstate="print"/>
          <a:srcRect l="34647" t="52023" r="34782"/>
          <a:stretch>
            <a:fillRect/>
          </a:stretch>
        </p:blipFill>
        <p:spPr bwMode="auto">
          <a:xfrm>
            <a:off x="6000760" y="571480"/>
            <a:ext cx="2143140" cy="2371707"/>
          </a:xfrm>
          <a:prstGeom prst="rect">
            <a:avLst/>
          </a:prstGeom>
          <a:noFill/>
        </p:spPr>
      </p:pic>
      <p:pic>
        <p:nvPicPr>
          <p:cNvPr id="1028" name="Picture 4" descr="C:\Users\user\Desktop\2ca1ee0cef05d14666aa8d968a848aa7--autism.jpg"/>
          <p:cNvPicPr>
            <a:picLocks noChangeAspect="1" noChangeArrowheads="1"/>
          </p:cNvPicPr>
          <p:nvPr/>
        </p:nvPicPr>
        <p:blipFill>
          <a:blip r:embed="rId2" cstate="print"/>
          <a:srcRect t="53468" r="66372"/>
          <a:stretch>
            <a:fillRect/>
          </a:stretch>
        </p:blipFill>
        <p:spPr bwMode="auto">
          <a:xfrm>
            <a:off x="2285984" y="3786190"/>
            <a:ext cx="2357454" cy="2300269"/>
          </a:xfrm>
          <a:prstGeom prst="rect">
            <a:avLst/>
          </a:prstGeom>
          <a:noFill/>
        </p:spPr>
      </p:pic>
      <p:pic>
        <p:nvPicPr>
          <p:cNvPr id="1029" name="Picture 5" descr="C:\Users\user\Desktop\2ca1ee0cef05d14666aa8d968a848aa7--autism.jpg"/>
          <p:cNvPicPr>
            <a:picLocks noChangeAspect="1" noChangeArrowheads="1"/>
          </p:cNvPicPr>
          <p:nvPr/>
        </p:nvPicPr>
        <p:blipFill>
          <a:blip r:embed="rId2" cstate="print"/>
          <a:srcRect r="66372" b="52312"/>
          <a:stretch>
            <a:fillRect/>
          </a:stretch>
        </p:blipFill>
        <p:spPr bwMode="auto">
          <a:xfrm>
            <a:off x="6000760" y="371475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«Угадай игрушку» </a:t>
            </a:r>
          </a:p>
          <a:p>
            <a:pPr>
              <a:buNone/>
            </a:pPr>
            <a:r>
              <a:rPr lang="ru-RU" i="1" dirty="0" smtClean="0"/>
              <a:t>Цель: формировать умение находить предмет, ориентируясь на его признаки и действия.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Взрослый показывает ребенку 3—4 игрушки, он называет их. Надо сразу научить правильно называть предмет: «Это... (заяц, лиса, утенок)». Взрослый рассказывает о каждой игрушке, называя внешние признаки: «Это мягкая игрушка. Она серая. Хвостик короткий, а уши длинные. Любит морковку, прыгает ловко». Аналогично описываются другие игрушки, ребенок называет их.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a9950d2f2131cd403ddadcf4fd7bc884.jpg"/>
          <p:cNvPicPr>
            <a:picLocks noChangeAspect="1" noChangeArrowheads="1"/>
          </p:cNvPicPr>
          <p:nvPr/>
        </p:nvPicPr>
        <p:blipFill>
          <a:blip r:embed="rId2" cstate="print"/>
          <a:srcRect l="5202" t="7365" r="60115" b="43535"/>
          <a:stretch>
            <a:fillRect/>
          </a:stretch>
        </p:blipFill>
        <p:spPr bwMode="auto">
          <a:xfrm>
            <a:off x="5786446" y="571480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 descr="C:\Users\user\Desktop\a9950d2f2131cd403ddadcf4fd7bc884.jpg"/>
          <p:cNvPicPr>
            <a:picLocks noChangeAspect="1" noChangeArrowheads="1"/>
          </p:cNvPicPr>
          <p:nvPr/>
        </p:nvPicPr>
        <p:blipFill>
          <a:blip r:embed="rId2" cstate="print"/>
          <a:srcRect l="67861" t="48554" r="6127" b="9711"/>
          <a:stretch>
            <a:fillRect/>
          </a:stretch>
        </p:blipFill>
        <p:spPr bwMode="auto">
          <a:xfrm>
            <a:off x="5857884" y="3643314"/>
            <a:ext cx="2500330" cy="283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«Исправь ошибку» </a:t>
            </a:r>
          </a:p>
          <a:p>
            <a:r>
              <a:rPr lang="ru-RU" i="1" dirty="0" smtClean="0"/>
              <a:t>Цель: учить видеть несоответствие изображенных на рисунке признаков знакомых объектов и назвать их.</a:t>
            </a:r>
            <a:endParaRPr lang="ru-RU" dirty="0" smtClean="0"/>
          </a:p>
          <a:p>
            <a:r>
              <a:rPr lang="ru-RU" dirty="0" smtClean="0"/>
              <a:t>Взрослый рисует сам или показывает картинку и предлагает ребенку найти неточности: цыпленок красного цвета клюет морковку; медвежонок с ушами зайца; лиса синяя без хвоста и т.п. Ребенок исправляет: цыпленок желтый, клюет зернышки; у медвежонка круглые маленькие ушки; у лисы длинный хвост и рыжая шубка.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kot-petux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357562"/>
            <a:ext cx="3155630" cy="3071834"/>
          </a:xfrm>
          <a:prstGeom prst="rect">
            <a:avLst/>
          </a:prstGeom>
          <a:noFill/>
        </p:spPr>
      </p:pic>
      <p:pic>
        <p:nvPicPr>
          <p:cNvPr id="1027" name="Picture 3" descr="C:\Users\user\Desktop\16.jpg"/>
          <p:cNvPicPr>
            <a:picLocks noChangeAspect="1" noChangeArrowheads="1"/>
          </p:cNvPicPr>
          <p:nvPr/>
        </p:nvPicPr>
        <p:blipFill>
          <a:blip r:embed="rId3" cstate="print"/>
          <a:srcRect r="64000" b="45357"/>
          <a:stretch>
            <a:fillRect/>
          </a:stretch>
        </p:blipFill>
        <p:spPr bwMode="auto">
          <a:xfrm>
            <a:off x="1571604" y="3857628"/>
            <a:ext cx="2563364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16.jpg"/>
          <p:cNvPicPr>
            <a:picLocks noChangeAspect="1" noChangeArrowheads="1"/>
          </p:cNvPicPr>
          <p:nvPr/>
        </p:nvPicPr>
        <p:blipFill>
          <a:blip r:embed="rId3" cstate="print"/>
          <a:srcRect l="56150" t="34535" r="2250" b="7607"/>
          <a:stretch>
            <a:fillRect/>
          </a:stretch>
        </p:blipFill>
        <p:spPr bwMode="auto">
          <a:xfrm>
            <a:off x="6286512" y="214290"/>
            <a:ext cx="26416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«Что напутал Буратино?» </a:t>
            </a:r>
          </a:p>
          <a:p>
            <a:r>
              <a:rPr lang="ru-RU" b="1" i="1" dirty="0" smtClean="0"/>
              <a:t>Цель:</a:t>
            </a:r>
            <a:r>
              <a:rPr lang="ru-RU" i="1" dirty="0" smtClean="0"/>
              <a:t> находить ошибки в описании и исправлять их.</a:t>
            </a:r>
            <a:endParaRPr lang="ru-RU" dirty="0" smtClean="0"/>
          </a:p>
          <a:p>
            <a:r>
              <a:rPr lang="ru-RU" dirty="0" smtClean="0"/>
              <a:t>В гости к ребенку приходит Буратино со своим другом утенком. Рассказывая про своего друга, Буратино делает ошибки и допускает неточности в описании, например: «У утенка синий клюв и маленькие лапы, он кричит «мяу!». «У зайца маленькие ушки, он зеленый». «У кошки колючая шубка». Ребенок исправляет неточности.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785794"/>
            <a:ext cx="3514750" cy="3429024"/>
          </a:xfrm>
          <a:prstGeom prst="rect">
            <a:avLst/>
          </a:prstGeom>
        </p:spPr>
      </p:pic>
      <p:pic>
        <p:nvPicPr>
          <p:cNvPr id="2051" name="Picture 3" descr="C:\Users\user\Desktop\2db9c20ca6737fcaf6481085f77a6194--vintage-ephemera-vintage-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2243137" cy="306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55007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«Какая кукла» </a:t>
            </a:r>
          </a:p>
          <a:p>
            <a:r>
              <a:rPr lang="ru-RU" i="1" dirty="0" smtClean="0"/>
              <a:t>Цель: учить называть разнообразные признаки внешнего вида игрушки или объекта.</a:t>
            </a:r>
            <a:endParaRPr lang="ru-RU" dirty="0" smtClean="0"/>
          </a:p>
          <a:p>
            <a:r>
              <a:rPr lang="ru-RU" dirty="0" smtClean="0"/>
              <a:t>Взрослый говорит, что куклу назвали некрасивой, и она огорчилась. Надо ей помочь и все рассказать о ней, какая она красивая.</a:t>
            </a:r>
            <a:br>
              <a:rPr lang="ru-RU" dirty="0" smtClean="0"/>
            </a:br>
            <a:r>
              <a:rPr lang="ru-RU" dirty="0" smtClean="0"/>
              <a:t>— Кто это? (Кукла.) Какая она? (Нарядная, красивая.) Что Таня умеет делать? (Играть, рисовать, петь, танцевать.) Давай вместе расскажем про Таню. Взрослый начинает: «Наша Таня... (самая красивая). У нее... (нарядное платьице красного цвета, белый бантик, коричневые туфельки, белые носочки)».</a:t>
            </a:r>
            <a:br>
              <a:rPr lang="ru-RU" dirty="0" smtClean="0"/>
            </a:br>
            <a:r>
              <a:rPr lang="ru-RU" dirty="0" smtClean="0"/>
              <a:t>От называния видимых и ярких признаков (цвет, форма, величина) нужно переходить к перечислению свойств, внутренних качеств предмета, его характеристике, сравнению (например, в игре «Кто больше скажет слов о яблоке, какое оно, а какой апельсин?»; «Сравните апельсин и яблоко. Чем они похожи и чем отличаются?»).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a9950d2f2131cd403ddadcf4fd7bc884.jpg"/>
          <p:cNvPicPr>
            <a:picLocks noChangeAspect="1" noChangeArrowheads="1"/>
          </p:cNvPicPr>
          <p:nvPr/>
        </p:nvPicPr>
        <p:blipFill>
          <a:blip r:embed="rId2" cstate="print"/>
          <a:srcRect l="67707" t="6550" r="5711" b="50686"/>
          <a:stretch>
            <a:fillRect/>
          </a:stretch>
        </p:blipFill>
        <p:spPr bwMode="auto">
          <a:xfrm>
            <a:off x="6072199" y="2143115"/>
            <a:ext cx="2944832" cy="345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«Сравни медвежат» </a:t>
            </a:r>
          </a:p>
          <a:p>
            <a:r>
              <a:rPr lang="ru-RU" i="1" dirty="0" smtClean="0"/>
              <a:t>Цель: учить различать предметы (игрушки) по характерным признакам.</a:t>
            </a:r>
            <a:endParaRPr lang="ru-RU" dirty="0" smtClean="0"/>
          </a:p>
          <a:p>
            <a:r>
              <a:rPr lang="ru-RU" dirty="0" smtClean="0"/>
              <a:t>Взрослый предлагает рассмотреть двух медвежат разной окраски: один черный и большой, другой — коричневый и маленький.</a:t>
            </a:r>
            <a:br>
              <a:rPr lang="ru-RU" dirty="0" smtClean="0"/>
            </a:br>
            <a:r>
              <a:rPr lang="ru-RU" dirty="0" smtClean="0"/>
              <a:t>— Назови, кто это и чем они отличаются. Один медведь большой, он черный.</a:t>
            </a:r>
            <a:br>
              <a:rPr lang="ru-RU" dirty="0" smtClean="0"/>
            </a:br>
            <a:r>
              <a:rPr lang="ru-RU" dirty="0" smtClean="0"/>
              <a:t>— Как его можно назвать, чтобы было видно, что он черный? (Черныш.) Что он может делать? (Рычать, есть малину, мед, бегать.)</a:t>
            </a:r>
            <a:br>
              <a:rPr lang="ru-RU" dirty="0" smtClean="0"/>
            </a:br>
            <a:r>
              <a:rPr lang="ru-RU" dirty="0" smtClean="0"/>
              <a:t>— Как назвать другого медведя, чтобы было понятно, что он маленький? (Малыш.)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pngtree-teddy-bear-doll-cartoon-image_132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2214578" cy="2071702"/>
          </a:xfrm>
          <a:prstGeom prst="rect">
            <a:avLst/>
          </a:prstGeom>
          <a:noFill/>
        </p:spPr>
      </p:pic>
      <p:pic>
        <p:nvPicPr>
          <p:cNvPr id="3075" name="Picture 3" descr="C:\Users\user\Desktop\ec562ad670386bfb9935e302203f4653--ani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5181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805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20</cp:revision>
  <dcterms:created xsi:type="dcterms:W3CDTF">2020-06-10T12:33:56Z</dcterms:created>
  <dcterms:modified xsi:type="dcterms:W3CDTF">2020-06-16T07:19:29Z</dcterms:modified>
</cp:coreProperties>
</file>