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4" r:id="rId3"/>
    <p:sldId id="266" r:id="rId4"/>
    <p:sldId id="265" r:id="rId5"/>
    <p:sldId id="259" r:id="rId6"/>
    <p:sldId id="257" r:id="rId7"/>
    <p:sldId id="258" r:id="rId8"/>
    <p:sldId id="260" r:id="rId9"/>
    <p:sldId id="263" r:id="rId1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>
        <p:scale>
          <a:sx n="72" d="100"/>
          <a:sy n="72" d="100"/>
        </p:scale>
        <p:origin x="-427" y="22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546100" y="-4763"/>
            <a:ext cx="5014912" cy="6862763"/>
            <a:chOff x="2928938" y="-4763"/>
            <a:chExt cx="5014912" cy="6862763"/>
          </a:xfrm>
        </p:grpSpPr>
        <p:sp>
          <p:nvSpPr>
            <p:cNvPr id="22" name="Freeform 6"/>
            <p:cNvSpPr/>
            <p:nvPr/>
          </p:nvSpPr>
          <p:spPr bwMode="auto">
            <a:xfrm>
              <a:off x="3367088" y="-4763"/>
              <a:ext cx="1063625" cy="2782888"/>
            </a:xfrm>
            <a:custGeom>
              <a:avLst/>
              <a:gdLst/>
              <a:ahLst/>
              <a:cxnLst/>
              <a:rect l="0" t="0" r="r" b="b"/>
              <a:pathLst>
                <a:path w="670" h="1753">
                  <a:moveTo>
                    <a:pt x="0" y="1696"/>
                  </a:moveTo>
                  <a:lnTo>
                    <a:pt x="225" y="1753"/>
                  </a:lnTo>
                  <a:lnTo>
                    <a:pt x="670" y="0"/>
                  </a:lnTo>
                  <a:lnTo>
                    <a:pt x="430" y="0"/>
                  </a:lnTo>
                  <a:lnTo>
                    <a:pt x="0" y="169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23" name="Freeform 7"/>
            <p:cNvSpPr/>
            <p:nvPr/>
          </p:nvSpPr>
          <p:spPr bwMode="auto">
            <a:xfrm>
              <a:off x="2928938" y="-4763"/>
              <a:ext cx="1035050" cy="2673350"/>
            </a:xfrm>
            <a:custGeom>
              <a:avLst/>
              <a:gdLst/>
              <a:ahLst/>
              <a:cxnLst/>
              <a:rect l="0" t="0" r="r" b="b"/>
              <a:pathLst>
                <a:path w="652" h="1684">
                  <a:moveTo>
                    <a:pt x="225" y="1684"/>
                  </a:moveTo>
                  <a:lnTo>
                    <a:pt x="652" y="0"/>
                  </a:lnTo>
                  <a:lnTo>
                    <a:pt x="411" y="0"/>
                  </a:lnTo>
                  <a:lnTo>
                    <a:pt x="0" y="1627"/>
                  </a:lnTo>
                  <a:lnTo>
                    <a:pt x="219" y="1681"/>
                  </a:lnTo>
                  <a:lnTo>
                    <a:pt x="225" y="1684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24" name="Freeform 9"/>
            <p:cNvSpPr/>
            <p:nvPr/>
          </p:nvSpPr>
          <p:spPr bwMode="auto">
            <a:xfrm>
              <a:off x="2928938" y="2582862"/>
              <a:ext cx="2693987" cy="4275138"/>
            </a:xfrm>
            <a:custGeom>
              <a:avLst/>
              <a:gdLst/>
              <a:ahLst/>
              <a:cxnLst/>
              <a:rect l="0" t="0" r="r" b="b"/>
              <a:pathLst>
                <a:path w="1697" h="2693">
                  <a:moveTo>
                    <a:pt x="0" y="0"/>
                  </a:moveTo>
                  <a:lnTo>
                    <a:pt x="1622" y="2693"/>
                  </a:lnTo>
                  <a:lnTo>
                    <a:pt x="1697" y="26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25" name="Freeform 10"/>
            <p:cNvSpPr/>
            <p:nvPr/>
          </p:nvSpPr>
          <p:spPr bwMode="auto">
            <a:xfrm>
              <a:off x="3371850" y="2692400"/>
              <a:ext cx="3332162" cy="4165600"/>
            </a:xfrm>
            <a:custGeom>
              <a:avLst/>
              <a:gdLst/>
              <a:ahLst/>
              <a:cxnLst/>
              <a:rect l="0" t="0" r="r" b="b"/>
              <a:pathLst>
                <a:path w="2099" h="2624">
                  <a:moveTo>
                    <a:pt x="2099" y="2624"/>
                  </a:moveTo>
                  <a:lnTo>
                    <a:pt x="0" y="0"/>
                  </a:lnTo>
                  <a:lnTo>
                    <a:pt x="2021" y="2624"/>
                  </a:lnTo>
                  <a:lnTo>
                    <a:pt x="2099" y="2624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26" name="Freeform 11"/>
            <p:cNvSpPr/>
            <p:nvPr/>
          </p:nvSpPr>
          <p:spPr bwMode="auto">
            <a:xfrm>
              <a:off x="3367088" y="2687637"/>
              <a:ext cx="4576762" cy="4170363"/>
            </a:xfrm>
            <a:custGeom>
              <a:avLst/>
              <a:gdLst/>
              <a:ahLst/>
              <a:cxnLst/>
              <a:rect l="0" t="0" r="r" b="b"/>
              <a:pathLst>
                <a:path w="2883" h="2627">
                  <a:moveTo>
                    <a:pt x="0" y="0"/>
                  </a:moveTo>
                  <a:lnTo>
                    <a:pt x="3" y="3"/>
                  </a:lnTo>
                  <a:lnTo>
                    <a:pt x="2102" y="2627"/>
                  </a:lnTo>
                  <a:lnTo>
                    <a:pt x="2883" y="2627"/>
                  </a:lnTo>
                  <a:lnTo>
                    <a:pt x="225" y="5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27" name="Freeform 12"/>
            <p:cNvSpPr/>
            <p:nvPr/>
          </p:nvSpPr>
          <p:spPr bwMode="auto">
            <a:xfrm>
              <a:off x="2928938" y="2578100"/>
              <a:ext cx="3584575" cy="4279900"/>
            </a:xfrm>
            <a:custGeom>
              <a:avLst/>
              <a:gdLst/>
              <a:ahLst/>
              <a:cxnLst/>
              <a:rect l="0" t="0" r="r" b="b"/>
              <a:pathLst>
                <a:path w="2258" h="2696">
                  <a:moveTo>
                    <a:pt x="2258" y="2696"/>
                  </a:moveTo>
                  <a:lnTo>
                    <a:pt x="264" y="111"/>
                  </a:lnTo>
                  <a:lnTo>
                    <a:pt x="228" y="60"/>
                  </a:lnTo>
                  <a:lnTo>
                    <a:pt x="225" y="57"/>
                  </a:lnTo>
                  <a:lnTo>
                    <a:pt x="0" y="0"/>
                  </a:lnTo>
                  <a:lnTo>
                    <a:pt x="0" y="3"/>
                  </a:lnTo>
                  <a:lnTo>
                    <a:pt x="1697" y="2696"/>
                  </a:lnTo>
                  <a:lnTo>
                    <a:pt x="2258" y="2696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928401" y="1380068"/>
            <a:ext cx="8574622" cy="2616199"/>
          </a:xfrm>
        </p:spPr>
        <p:txBody>
          <a:bodyPr anchor="b">
            <a:normAutofit/>
          </a:bodyPr>
          <a:lstStyle>
            <a:lvl1pPr algn="r">
              <a:defRPr sz="60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15377" y="3996267"/>
            <a:ext cx="6987645" cy="1388534"/>
          </a:xfrm>
        </p:spPr>
        <p:txBody>
          <a:bodyPr anchor="t">
            <a:normAutofit/>
          </a:bodyPr>
          <a:lstStyle>
            <a:lvl1pPr marL="0" indent="0" algn="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7C68B7-4DBD-4DA9-8128-3DBDAFE776D6}" type="datetimeFigureOut">
              <a:rPr lang="ru-RU" smtClean="0"/>
              <a:t>03.06.2020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32412" y="5883275"/>
            <a:ext cx="4324044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9BE012-7E57-4CD0-88C8-82A21F1B93F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26062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4732865"/>
            <a:ext cx="10018711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386012" y="932112"/>
            <a:ext cx="8225944" cy="3164976"/>
          </a:xfrm>
          <a:prstGeom prst="roundRect">
            <a:avLst>
              <a:gd name="adj" fmla="val 43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1" y="5299603"/>
            <a:ext cx="10018711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7C68B7-4DBD-4DA9-8128-3DBDAFE776D6}" type="datetimeFigureOut">
              <a:rPr lang="ru-RU" smtClean="0"/>
              <a:t>03.06.2020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9BE012-7E57-4CD0-88C8-82A21F1B93F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30634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685800"/>
            <a:ext cx="10018711" cy="304800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343400"/>
            <a:ext cx="10018713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7C68B7-4DBD-4DA9-8128-3DBDAFE776D6}" type="datetimeFigureOut">
              <a:rPr lang="ru-RU" smtClean="0"/>
              <a:t>03.06.2020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9BE012-7E57-4CD0-88C8-82A21F1B93F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768002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36811" y="3428999"/>
            <a:ext cx="8532815" cy="381000"/>
          </a:xfrm>
        </p:spPr>
        <p:txBody>
          <a:bodyPr anchor="ctr">
            <a:normAutofit/>
          </a:bodyPr>
          <a:lstStyle>
            <a:lvl1pPr marL="0" indent="0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1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7C68B7-4DBD-4DA9-8128-3DBDAFE776D6}" type="datetimeFigureOut">
              <a:rPr lang="ru-RU" smtClean="0"/>
              <a:t>03.06.2020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9BE012-7E57-4CD0-88C8-82A21F1B93F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7655388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3308581"/>
            <a:ext cx="10018709" cy="1468800"/>
          </a:xfrm>
        </p:spPr>
        <p:txBody>
          <a:bodyPr anchor="b">
            <a:normAutofit/>
          </a:bodyPr>
          <a:lstStyle>
            <a:lvl1pPr algn="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7381"/>
            <a:ext cx="10018710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7C68B7-4DBD-4DA9-8128-3DBDAFE776D6}" type="datetimeFigureOut">
              <a:rPr lang="ru-RU" smtClean="0"/>
              <a:t>03.06.2020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9BE012-7E57-4CD0-88C8-82A21F1B93F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6551528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3" y="3886200"/>
            <a:ext cx="10018710" cy="889000"/>
          </a:xfrm>
        </p:spPr>
        <p:txBody>
          <a:bodyPr vert="horz" lIns="91440" tIns="45720" rIns="91440" bIns="45720" rtlCol="0" anchor="b">
            <a:normAutofit/>
          </a:bodyPr>
          <a:lstStyle>
            <a:lvl1pPr algn="r"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5200"/>
            <a:ext cx="10018710" cy="10160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7C68B7-4DBD-4DA9-8128-3DBDAFE776D6}" type="datetimeFigureOut">
              <a:rPr lang="ru-RU" smtClean="0"/>
              <a:t>03.06.2020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9BE012-7E57-4CD0-88C8-82A21F1B93F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507788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685800"/>
            <a:ext cx="10018712" cy="2727325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2" y="3505200"/>
            <a:ext cx="10018713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3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7C68B7-4DBD-4DA9-8128-3DBDAFE776D6}" type="datetimeFigureOut">
              <a:rPr lang="ru-RU" smtClean="0"/>
              <a:t>03.06.2020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9BE012-7E57-4CD0-88C8-82A21F1B93F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396325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7C68B7-4DBD-4DA9-8128-3DBDAFE776D6}" type="datetimeFigureOut">
              <a:rPr lang="ru-RU" smtClean="0"/>
              <a:t>03.06.2020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9BE012-7E57-4CD0-88C8-82A21F1B93F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939916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732655" y="685800"/>
            <a:ext cx="1770369" cy="51054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84312" y="685800"/>
            <a:ext cx="8019742" cy="510540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7C68B7-4DBD-4DA9-8128-3DBDAFE776D6}" type="datetimeFigureOut">
              <a:rPr lang="ru-RU" smtClean="0"/>
              <a:t>03.06.2020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9BE012-7E57-4CD0-88C8-82A21F1B93F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515443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7C68B7-4DBD-4DA9-8128-3DBDAFE776D6}" type="datetimeFigureOut">
              <a:rPr lang="ru-RU" smtClean="0"/>
              <a:t>03.06.2020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951856" y="5867131"/>
            <a:ext cx="551167" cy="365125"/>
          </a:xfrm>
        </p:spPr>
        <p:txBody>
          <a:bodyPr/>
          <a:lstStyle/>
          <a:p>
            <a:fld id="{AD9BE012-7E57-4CD0-88C8-82A21F1B93F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99587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2279" y="2666999"/>
            <a:ext cx="8930747" cy="2110382"/>
          </a:xfrm>
        </p:spPr>
        <p:txBody>
          <a:bodyPr anchor="b"/>
          <a:lstStyle>
            <a:lvl1pPr algn="r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2278" y="4777381"/>
            <a:ext cx="8930748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7C68B7-4DBD-4DA9-8128-3DBDAFE776D6}" type="datetimeFigureOut">
              <a:rPr lang="ru-RU" smtClean="0"/>
              <a:t>03.06.2020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9BE012-7E57-4CD0-88C8-82A21F1B93F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022377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84312" y="2666999"/>
            <a:ext cx="4895055" cy="312420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07967" y="2667000"/>
            <a:ext cx="4895056" cy="3124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7C68B7-4DBD-4DA9-8128-3DBDAFE776D6}" type="datetimeFigureOut">
              <a:rPr lang="ru-RU" smtClean="0"/>
              <a:t>03.06.2020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9BE012-7E57-4CD0-88C8-82A21F1B93F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953570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72179" y="2658533"/>
            <a:ext cx="4607188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84311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880487" y="2667000"/>
            <a:ext cx="462253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7967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7C68B7-4DBD-4DA9-8128-3DBDAFE776D6}" type="datetimeFigureOut">
              <a:rPr lang="ru-RU" smtClean="0"/>
              <a:t>03.06.2020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9BE012-7E57-4CD0-88C8-82A21F1B93F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180868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7C68B7-4DBD-4DA9-8128-3DBDAFE776D6}" type="datetimeFigureOut">
              <a:rPr lang="ru-RU" smtClean="0"/>
              <a:t>03.06.2020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9BE012-7E57-4CD0-88C8-82A21F1B93F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253243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7C68B7-4DBD-4DA9-8128-3DBDAFE776D6}" type="datetimeFigureOut">
              <a:rPr lang="ru-RU" smtClean="0"/>
              <a:t>03.06.2020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9BE012-7E57-4CD0-88C8-82A21F1B93F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01818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1600200"/>
            <a:ext cx="3549121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62033" y="685799"/>
            <a:ext cx="6240990" cy="5105401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2" y="2971800"/>
            <a:ext cx="3549121" cy="18288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7C68B7-4DBD-4DA9-8128-3DBDAFE776D6}" type="datetimeFigureOut">
              <a:rPr lang="ru-RU" smtClean="0"/>
              <a:t>03.06.2020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9BE012-7E57-4CD0-88C8-82A21F1B93F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450473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2724" y="1752599"/>
            <a:ext cx="5426158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94682" y="914400"/>
            <a:ext cx="3280974" cy="4572000"/>
          </a:xfrm>
          <a:prstGeom prst="roundRect">
            <a:avLst>
              <a:gd name="adj" fmla="val 42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2724" y="3124199"/>
            <a:ext cx="5426158" cy="18288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7C68B7-4DBD-4DA9-8128-3DBDAFE776D6}" type="datetimeFigureOut">
              <a:rPr lang="ru-RU" smtClean="0"/>
              <a:t>03.06.2020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9BE012-7E57-4CD0-88C8-82A21F1B93F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84617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150812" y="0"/>
            <a:ext cx="2436813" cy="6858001"/>
            <a:chOff x="1320800" y="0"/>
            <a:chExt cx="2436813" cy="6858001"/>
          </a:xfrm>
        </p:grpSpPr>
        <p:sp>
          <p:nvSpPr>
            <p:cNvPr id="8" name="Freeform 6"/>
            <p:cNvSpPr/>
            <p:nvPr/>
          </p:nvSpPr>
          <p:spPr bwMode="auto">
            <a:xfrm>
              <a:off x="1627188" y="0"/>
              <a:ext cx="1122363" cy="5329238"/>
            </a:xfrm>
            <a:custGeom>
              <a:avLst/>
              <a:gdLst/>
              <a:ahLst/>
              <a:cxnLst/>
              <a:rect l="0" t="0" r="r" b="b"/>
              <a:pathLst>
                <a:path w="707" h="3357">
                  <a:moveTo>
                    <a:pt x="0" y="3330"/>
                  </a:moveTo>
                  <a:lnTo>
                    <a:pt x="156" y="3357"/>
                  </a:lnTo>
                  <a:lnTo>
                    <a:pt x="707" y="0"/>
                  </a:lnTo>
                  <a:lnTo>
                    <a:pt x="547" y="0"/>
                  </a:lnTo>
                  <a:lnTo>
                    <a:pt x="0" y="333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9" name="Freeform 7"/>
            <p:cNvSpPr/>
            <p:nvPr/>
          </p:nvSpPr>
          <p:spPr bwMode="auto">
            <a:xfrm>
              <a:off x="1320800" y="0"/>
              <a:ext cx="1117600" cy="5276850"/>
            </a:xfrm>
            <a:custGeom>
              <a:avLst/>
              <a:gdLst/>
              <a:ahLst/>
              <a:cxnLst/>
              <a:rect l="0" t="0" r="r" b="b"/>
              <a:pathLst>
                <a:path w="704" h="3324">
                  <a:moveTo>
                    <a:pt x="704" y="0"/>
                  </a:moveTo>
                  <a:lnTo>
                    <a:pt x="545" y="0"/>
                  </a:lnTo>
                  <a:lnTo>
                    <a:pt x="0" y="3300"/>
                  </a:lnTo>
                  <a:lnTo>
                    <a:pt x="157" y="3324"/>
                  </a:lnTo>
                  <a:lnTo>
                    <a:pt x="704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10" name="Freeform 8"/>
            <p:cNvSpPr/>
            <p:nvPr/>
          </p:nvSpPr>
          <p:spPr bwMode="auto">
            <a:xfrm>
              <a:off x="1320800" y="5238750"/>
              <a:ext cx="1228725" cy="1619250"/>
            </a:xfrm>
            <a:custGeom>
              <a:avLst/>
              <a:gdLst/>
              <a:ahLst/>
              <a:cxnLst/>
              <a:rect l="0" t="0" r="r" b="b"/>
              <a:pathLst>
                <a:path w="774" h="1020">
                  <a:moveTo>
                    <a:pt x="0" y="0"/>
                  </a:moveTo>
                  <a:lnTo>
                    <a:pt x="740" y="1020"/>
                  </a:lnTo>
                  <a:lnTo>
                    <a:pt x="774" y="10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11" name="Freeform 9"/>
            <p:cNvSpPr/>
            <p:nvPr/>
          </p:nvSpPr>
          <p:spPr bwMode="auto">
            <a:xfrm>
              <a:off x="1627188" y="5291138"/>
              <a:ext cx="1495425" cy="1566863"/>
            </a:xfrm>
            <a:custGeom>
              <a:avLst/>
              <a:gdLst/>
              <a:ahLst/>
              <a:cxnLst/>
              <a:rect l="0" t="0" r="r" b="b"/>
              <a:pathLst>
                <a:path w="942" h="987">
                  <a:moveTo>
                    <a:pt x="0" y="0"/>
                  </a:moveTo>
                  <a:lnTo>
                    <a:pt x="909" y="987"/>
                  </a:lnTo>
                  <a:lnTo>
                    <a:pt x="942" y="9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12" name="Freeform 10"/>
            <p:cNvSpPr/>
            <p:nvPr/>
          </p:nvSpPr>
          <p:spPr bwMode="auto">
            <a:xfrm>
              <a:off x="1627188" y="5286375"/>
              <a:ext cx="2130425" cy="1571625"/>
            </a:xfrm>
            <a:custGeom>
              <a:avLst/>
              <a:gdLst/>
              <a:ahLst/>
              <a:cxnLst/>
              <a:rect l="0" t="0" r="r" b="b"/>
              <a:pathLst>
                <a:path w="1342" h="990">
                  <a:moveTo>
                    <a:pt x="0" y="3"/>
                  </a:moveTo>
                  <a:lnTo>
                    <a:pt x="942" y="990"/>
                  </a:lnTo>
                  <a:lnTo>
                    <a:pt x="1342" y="990"/>
                  </a:lnTo>
                  <a:lnTo>
                    <a:pt x="156" y="27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13" name="Freeform 11"/>
            <p:cNvSpPr/>
            <p:nvPr/>
          </p:nvSpPr>
          <p:spPr bwMode="auto">
            <a:xfrm>
              <a:off x="1320800" y="5238750"/>
              <a:ext cx="1695450" cy="1619250"/>
            </a:xfrm>
            <a:custGeom>
              <a:avLst/>
              <a:gdLst/>
              <a:ahLst/>
              <a:cxnLst/>
              <a:rect l="0" t="0" r="r" b="b"/>
              <a:pathLst>
                <a:path w="1068" h="1020">
                  <a:moveTo>
                    <a:pt x="1068" y="1020"/>
                  </a:moveTo>
                  <a:lnTo>
                    <a:pt x="184" y="60"/>
                  </a:lnTo>
                  <a:lnTo>
                    <a:pt x="154" y="27"/>
                  </a:lnTo>
                  <a:lnTo>
                    <a:pt x="157" y="27"/>
                  </a:lnTo>
                  <a:lnTo>
                    <a:pt x="157" y="24"/>
                  </a:lnTo>
                  <a:lnTo>
                    <a:pt x="154" y="24"/>
                  </a:lnTo>
                  <a:lnTo>
                    <a:pt x="0" y="0"/>
                  </a:lnTo>
                  <a:lnTo>
                    <a:pt x="0" y="0"/>
                  </a:lnTo>
                  <a:lnTo>
                    <a:pt x="774" y="1020"/>
                  </a:lnTo>
                  <a:lnTo>
                    <a:pt x="1068" y="1020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0" y="2666999"/>
            <a:ext cx="10018713" cy="31242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732656" y="5883275"/>
            <a:ext cx="1143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A07C68B7-4DBD-4DA9-8128-3DBDAFE776D6}" type="datetimeFigureOut">
              <a:rPr lang="ru-RU" smtClean="0"/>
              <a:t>03.06.2020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72279" y="5883275"/>
            <a:ext cx="708417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951856" y="5883275"/>
            <a:ext cx="5511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AD9BE012-7E57-4CD0-88C8-82A21F1B93F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33076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0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675255" y="1094508"/>
            <a:ext cx="6826741" cy="286232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МКДОУ «Детский сад № 3 </a:t>
            </a:r>
            <a:r>
              <a:rPr lang="ru-RU" sz="2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п.Теплое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»</a:t>
            </a:r>
          </a:p>
          <a:p>
            <a:pPr algn="ctr"/>
            <a:endParaRPr lang="ru-RU" sz="4000" b="1" dirty="0" smtClean="0">
              <a:solidFill>
                <a:srgbClr val="FF0000"/>
              </a:solidFill>
            </a:endParaRPr>
          </a:p>
          <a:p>
            <a:pPr algn="ctr"/>
            <a:endParaRPr lang="ru-RU" sz="4000" b="1" dirty="0">
              <a:solidFill>
                <a:srgbClr val="FF0000"/>
              </a:solidFill>
            </a:endParaRPr>
          </a:p>
          <a:p>
            <a:pPr algn="ctr"/>
            <a:r>
              <a:rPr lang="ru-RU" sz="4000" b="1" dirty="0" smtClean="0">
                <a:solidFill>
                  <a:srgbClr val="FF0000"/>
                </a:solidFill>
              </a:rPr>
              <a:t>Консультация для родителей</a:t>
            </a:r>
          </a:p>
          <a:p>
            <a:pPr algn="ctr"/>
            <a:r>
              <a:rPr lang="ru-RU" sz="4000" b="1" dirty="0" smtClean="0">
                <a:solidFill>
                  <a:srgbClr val="FF0000"/>
                </a:solidFill>
              </a:rPr>
              <a:t>Безопасные </a:t>
            </a:r>
            <a:r>
              <a:rPr lang="ru-RU" sz="4000" b="1" dirty="0" smtClean="0">
                <a:solidFill>
                  <a:srgbClr val="FF0000"/>
                </a:solidFill>
              </a:rPr>
              <a:t>окна!</a:t>
            </a:r>
            <a:endParaRPr lang="ru-RU" sz="4000" b="1" dirty="0">
              <a:solidFill>
                <a:srgbClr val="FF0000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8155172" y="4805916"/>
            <a:ext cx="38170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Подготовил: </a:t>
            </a:r>
          </a:p>
          <a:p>
            <a:r>
              <a:rPr lang="ru-RU" dirty="0" smtClean="0"/>
              <a:t>воспитатель старшей группы </a:t>
            </a:r>
          </a:p>
          <a:p>
            <a:r>
              <a:rPr lang="ru-RU" dirty="0" smtClean="0"/>
              <a:t>Мысик С.Н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630974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945758" y="350873"/>
            <a:ext cx="9792586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Ежегодно </a:t>
            </a:r>
            <a:r>
              <a:rPr lang="ru-RU" dirty="0" smtClean="0"/>
              <a:t>отмечается </a:t>
            </a:r>
            <a:r>
              <a:rPr lang="ru-RU" dirty="0"/>
              <a:t>рост несчастных случаев, которые связанны с выпадением маленьких детей из окон. Как подтверждает медицинская статистика, через клинические больницы, которые специализируются на детском травматизме, ежегодно проходят десятки детей, выпавших из окон</a:t>
            </a:r>
            <a:r>
              <a:rPr lang="ru-RU" dirty="0" smtClean="0"/>
              <a:t>.</a:t>
            </a:r>
          </a:p>
          <a:p>
            <a:endParaRPr lang="ru-RU" dirty="0" smtClean="0"/>
          </a:p>
          <a:p>
            <a:pPr lvl="0" algn="ctr"/>
            <a:r>
              <a:rPr lang="ru-RU" sz="3600" b="1" dirty="0">
                <a:solidFill>
                  <a:srgbClr val="FF0000"/>
                </a:solidFill>
              </a:rPr>
              <a:t>Как защитить ребенка от падения из окна</a:t>
            </a:r>
            <a:r>
              <a:rPr lang="ru-RU" sz="3600" b="1" dirty="0" smtClean="0">
                <a:solidFill>
                  <a:srgbClr val="FF0000"/>
                </a:solidFill>
              </a:rPr>
              <a:t>?</a:t>
            </a:r>
          </a:p>
          <a:p>
            <a:pPr lvl="0"/>
            <a:endParaRPr lang="ru-RU" dirty="0">
              <a:solidFill>
                <a:prstClr val="black"/>
              </a:solidFill>
            </a:endParaRPr>
          </a:p>
          <a:p>
            <a:pPr lvl="0"/>
            <a:r>
              <a:rPr lang="ru-RU" dirty="0" smtClean="0">
                <a:solidFill>
                  <a:prstClr val="black"/>
                </a:solidFill>
              </a:rPr>
              <a:t>1.Большинство </a:t>
            </a:r>
            <a:r>
              <a:rPr lang="ru-RU" dirty="0">
                <a:solidFill>
                  <a:prstClr val="black"/>
                </a:solidFill>
              </a:rPr>
              <a:t>случаев падения происходит тогда, когда родители оставляют детей без присмотра. </a:t>
            </a:r>
            <a:r>
              <a:rPr lang="ru-RU" b="1" dirty="0">
                <a:solidFill>
                  <a:prstClr val="black"/>
                </a:solidFill>
              </a:rPr>
              <a:t>Не оставляйте маленьких детей </a:t>
            </a:r>
            <a:r>
              <a:rPr lang="ru-RU" b="1" dirty="0" smtClean="0">
                <a:solidFill>
                  <a:prstClr val="black"/>
                </a:solidFill>
              </a:rPr>
              <a:t>одних.</a:t>
            </a:r>
          </a:p>
          <a:p>
            <a:pPr lvl="0"/>
            <a:endParaRPr lang="ru-RU" dirty="0" smtClean="0">
              <a:solidFill>
                <a:prstClr val="black"/>
              </a:solidFill>
            </a:endParaRPr>
          </a:p>
          <a:p>
            <a:pPr lvl="0"/>
            <a:r>
              <a:rPr lang="ru-RU" dirty="0" smtClean="0">
                <a:solidFill>
                  <a:prstClr val="black"/>
                </a:solidFill>
              </a:rPr>
              <a:t>2.Отодвиньте </a:t>
            </a:r>
            <a:r>
              <a:rPr lang="ru-RU" dirty="0">
                <a:solidFill>
                  <a:prstClr val="black"/>
                </a:solidFill>
              </a:rPr>
              <a:t>от окон все виды мебели, чтобы ребенок не мог залезть на подоконник</a:t>
            </a:r>
            <a:r>
              <a:rPr lang="ru-RU" dirty="0" smtClean="0">
                <a:solidFill>
                  <a:prstClr val="black"/>
                </a:solidFill>
              </a:rPr>
              <a:t>.</a:t>
            </a:r>
          </a:p>
          <a:p>
            <a:pPr lvl="0"/>
            <a:endParaRPr lang="ru-RU" dirty="0">
              <a:solidFill>
                <a:prstClr val="black"/>
              </a:solidFill>
            </a:endParaRPr>
          </a:p>
          <a:p>
            <a:pPr lvl="0"/>
            <a:r>
              <a:rPr lang="ru-RU" dirty="0">
                <a:solidFill>
                  <a:prstClr val="black"/>
                </a:solidFill>
              </a:rPr>
              <a:t>3. </a:t>
            </a:r>
            <a:r>
              <a:rPr lang="ru-RU" b="1" dirty="0">
                <a:solidFill>
                  <a:prstClr val="black"/>
                </a:solidFill>
              </a:rPr>
              <a:t>НИКОГДА</a:t>
            </a:r>
            <a:r>
              <a:rPr lang="ru-RU" dirty="0">
                <a:solidFill>
                  <a:prstClr val="black"/>
                </a:solidFill>
              </a:rPr>
              <a:t> не рассчитывайте на москитные сетки! Они не предназначены для защиты от падений! Напротив - москитная сетка способствует трагедии, ибо ребенок чувствует себя за ней в безопасности и опирается как на окно, так и на нее. Очень часто дети выпадают вместе с этими сетками</a:t>
            </a:r>
            <a:r>
              <a:rPr lang="ru-RU" dirty="0" smtClean="0">
                <a:solidFill>
                  <a:prstClr val="black"/>
                </a:solidFill>
              </a:rPr>
              <a:t>.</a:t>
            </a:r>
          </a:p>
          <a:p>
            <a:pPr lvl="0"/>
            <a:endParaRPr lang="ru-RU" dirty="0">
              <a:solidFill>
                <a:prstClr val="black"/>
              </a:solidFill>
            </a:endParaRPr>
          </a:p>
          <a:p>
            <a:pPr lvl="0"/>
            <a:r>
              <a:rPr lang="ru-RU" dirty="0">
                <a:solidFill>
                  <a:prstClr val="black"/>
                </a:solidFill>
              </a:rPr>
              <a:t>4. По возможности, открывайте окна сверху, а не настежь</a:t>
            </a:r>
            <a:r>
              <a:rPr lang="ru-RU" dirty="0" smtClean="0">
                <a:solidFill>
                  <a:prstClr val="black"/>
                </a:solidFill>
              </a:rPr>
              <a:t>.</a:t>
            </a:r>
          </a:p>
          <a:p>
            <a:pPr lvl="0"/>
            <a:endParaRPr lang="ru-RU" dirty="0">
              <a:solidFill>
                <a:prstClr val="black"/>
              </a:solidFill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175436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945758" y="350873"/>
            <a:ext cx="9792586" cy="64633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dirty="0">
                <a:solidFill>
                  <a:prstClr val="black"/>
                </a:solidFill>
              </a:rPr>
              <a:t>5. Воспользуйтесь блокираторами – они не позволят малышу самостоятельно открыть окно. Кроме того, производители пластиковых окон придумали решение этой проблемы – оконная ручка — замок с ключом. Такие ручки можно заказать вместе с окнами, а можно купить на строительном рынке и прикрутить их самостоятельно.</a:t>
            </a:r>
          </a:p>
          <a:p>
            <a:pPr lvl="0"/>
            <a:endParaRPr lang="ru-RU" dirty="0" smtClean="0">
              <a:solidFill>
                <a:prstClr val="black"/>
              </a:solidFill>
            </a:endParaRPr>
          </a:p>
          <a:p>
            <a:pPr lvl="0"/>
            <a:r>
              <a:rPr lang="ru-RU" dirty="0" smtClean="0">
                <a:solidFill>
                  <a:prstClr val="black"/>
                </a:solidFill>
              </a:rPr>
              <a:t>6</a:t>
            </a:r>
            <a:r>
              <a:rPr lang="ru-RU" dirty="0">
                <a:solidFill>
                  <a:prstClr val="black"/>
                </a:solidFill>
              </a:rPr>
              <a:t>. Защитите окна, вставив оконные решетки. Решетки защитят детей от падения из открытых окон. Вы можете обратиться в специальные фирмы, занимающиеся их монтажом и выбрать наиболее подходящие вашему типу окон</a:t>
            </a:r>
            <a:r>
              <a:rPr lang="ru-RU" dirty="0" smtClean="0">
                <a:solidFill>
                  <a:prstClr val="black"/>
                </a:solidFill>
              </a:rPr>
              <a:t>.</a:t>
            </a:r>
          </a:p>
          <a:p>
            <a:pPr lvl="0"/>
            <a:endParaRPr lang="ru-RU" dirty="0">
              <a:solidFill>
                <a:prstClr val="black"/>
              </a:solidFill>
            </a:endParaRPr>
          </a:p>
          <a:p>
            <a:pPr lvl="0"/>
            <a:r>
              <a:rPr lang="ru-RU" dirty="0">
                <a:solidFill>
                  <a:prstClr val="black"/>
                </a:solidFill>
              </a:rPr>
              <a:t>7. Не привлекайте внимание ребенка к манипуляциям с окнами, лучше производите их так, чтоб ребенок их не видел! Дети очень хорошо запоминают, и могут потом, когда Вас не будет рядом, повторить некоторые действия взрослого по открыванию окна, которые были ими ранее </a:t>
            </a:r>
            <a:r>
              <a:rPr lang="ru-RU" dirty="0" smtClean="0">
                <a:solidFill>
                  <a:prstClr val="black"/>
                </a:solidFill>
              </a:rPr>
              <a:t>увидены.</a:t>
            </a:r>
          </a:p>
          <a:p>
            <a:pPr lvl="0"/>
            <a:endParaRPr lang="ru-RU" dirty="0">
              <a:solidFill>
                <a:prstClr val="black"/>
              </a:solidFill>
            </a:endParaRPr>
          </a:p>
          <a:p>
            <a:pPr lvl="0"/>
            <a:r>
              <a:rPr lang="ru-RU" dirty="0">
                <a:solidFill>
                  <a:prstClr val="black"/>
                </a:solidFill>
              </a:rPr>
              <a:t>8. Если у вас нет возможности прямо сейчас установить фиксирующее и страховое оборудование, вы легко можете просто открутить отверткой болты, крепящие рукоятки и убрать их повыше, используя по мере необходимости и сразу вынимая после использования.</a:t>
            </a:r>
          </a:p>
          <a:p>
            <a:pPr algn="ctr"/>
            <a:r>
              <a:rPr lang="ru-RU" dirty="0">
                <a:solidFill>
                  <a:prstClr val="black"/>
                </a:solidFill>
              </a:rPr>
              <a:t/>
            </a:r>
            <a:br>
              <a:rPr lang="ru-RU" dirty="0">
                <a:solidFill>
                  <a:prstClr val="black"/>
                </a:solidFill>
              </a:rPr>
            </a:br>
            <a:r>
              <a:rPr lang="ru-RU" b="1" dirty="0">
                <a:solidFill>
                  <a:srgbClr val="FF0000"/>
                </a:solidFill>
                <a:latin typeface="Times New Roman"/>
              </a:rPr>
              <a:t>Сделайте ваше окно безопасным!</a:t>
            </a:r>
            <a:endParaRPr lang="ru-RU" sz="1400" dirty="0">
              <a:solidFill>
                <a:srgbClr val="FF0000"/>
              </a:solidFill>
              <a:latin typeface="Calibri"/>
            </a:endParaRPr>
          </a:p>
          <a:p>
            <a:pPr algn="ctr"/>
            <a:r>
              <a:rPr lang="ru-RU" b="1" dirty="0">
                <a:solidFill>
                  <a:srgbClr val="FF0000"/>
                </a:solidFill>
                <a:latin typeface="Times New Roman"/>
              </a:rPr>
              <a:t>Не допустите нелепой гибели вашего ребенка!</a:t>
            </a:r>
            <a:endParaRPr lang="ru-RU" sz="1400" dirty="0">
              <a:solidFill>
                <a:srgbClr val="FF0000"/>
              </a:solidFill>
              <a:latin typeface="Calibri"/>
            </a:endParaRPr>
          </a:p>
          <a:p>
            <a:pPr algn="ctr"/>
            <a:r>
              <a:rPr lang="ru-RU" b="1" dirty="0">
                <a:solidFill>
                  <a:srgbClr val="FF0000"/>
                </a:solidFill>
                <a:latin typeface="Times New Roman"/>
              </a:rPr>
              <a:t>Жизнь наших детей бесценна...</a:t>
            </a:r>
            <a:endParaRPr lang="ru-RU" sz="1400" dirty="0">
              <a:solidFill>
                <a:srgbClr val="FF0000"/>
              </a:solidFill>
              <a:latin typeface="Calibri"/>
            </a:endParaRPr>
          </a:p>
          <a:p>
            <a:pPr lvl="0"/>
            <a:endParaRPr lang="ru-RU" dirty="0">
              <a:solidFill>
                <a:prstClr val="black"/>
              </a:solidFill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820463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9424" y="552893"/>
            <a:ext cx="7852563" cy="55608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64647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82" t="3966"/>
          <a:stretch/>
        </p:blipFill>
        <p:spPr>
          <a:xfrm>
            <a:off x="2796362" y="406371"/>
            <a:ext cx="6913741" cy="54116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5674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8027" y="712381"/>
            <a:ext cx="6915568" cy="48697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69605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2447" y="712380"/>
            <a:ext cx="7158289" cy="5368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12562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26866" y="425302"/>
            <a:ext cx="3813544" cy="2860158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2099" y="386630"/>
            <a:ext cx="2894301" cy="289883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37178" y="3466214"/>
            <a:ext cx="4296459" cy="31472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08674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642170" y="1235517"/>
            <a:ext cx="6907660" cy="34163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endParaRPr lang="ru-RU" sz="5400" b="1" cap="none" spc="0" dirty="0" smtClean="0">
              <a:ln w="9525">
                <a:solidFill>
                  <a:schemeClr val="bg1"/>
                </a:solidFill>
                <a:prstDash val="solid"/>
              </a:ln>
              <a:solidFill>
                <a:srgbClr val="FF0000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  <a:p>
            <a:pPr algn="ctr"/>
            <a:endParaRPr lang="ru-RU" sz="5400" b="1" dirty="0">
              <a:ln w="9525">
                <a:solidFill>
                  <a:schemeClr val="bg1"/>
                </a:solidFill>
                <a:prstDash val="solid"/>
              </a:ln>
              <a:solidFill>
                <a:srgbClr val="FF0000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  <a:p>
            <a:pPr algn="ctr"/>
            <a:r>
              <a:rPr lang="ru-RU" sz="54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Спасибо </a:t>
            </a:r>
            <a:r>
              <a:rPr lang="ru-RU" sz="54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за внимание!</a:t>
            </a:r>
            <a:endParaRPr lang="ru-RU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rgbClr val="FF0000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3420097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араллакс">
  <a:themeElements>
    <a:clrScheme name="Параллакс">
      <a:dk1>
        <a:sysClr val="windowText" lastClr="000000"/>
      </a:dk1>
      <a:lt1>
        <a:sysClr val="window" lastClr="FFFFFF"/>
      </a:lt1>
      <a:dk2>
        <a:srgbClr val="212121"/>
      </a:dk2>
      <a:lt2>
        <a:srgbClr val="CDD0D1"/>
      </a:lt2>
      <a:accent1>
        <a:srgbClr val="30ACEC"/>
      </a:accent1>
      <a:accent2>
        <a:srgbClr val="80C34F"/>
      </a:accent2>
      <a:accent3>
        <a:srgbClr val="E29D3E"/>
      </a:accent3>
      <a:accent4>
        <a:srgbClr val="D64A3B"/>
      </a:accent4>
      <a:accent5>
        <a:srgbClr val="D64787"/>
      </a:accent5>
      <a:accent6>
        <a:srgbClr val="A666E1"/>
      </a:accent6>
      <a:hlink>
        <a:srgbClr val="3085ED"/>
      </a:hlink>
      <a:folHlink>
        <a:srgbClr val="82B6F4"/>
      </a:folHlink>
    </a:clrScheme>
    <a:fontScheme name="Параллакс">
      <a:maj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Параллакс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04000"/>
              </a:schemeClr>
            </a:gs>
            <a:gs pos="100000">
              <a:schemeClr val="phClr">
                <a:tint val="8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2000"/>
              </a:schemeClr>
            </a:gs>
            <a:gs pos="100000">
              <a:schemeClr val="phClr">
                <a:shade val="88000"/>
                <a:lumMod val="94000"/>
              </a:schemeClr>
            </a:gs>
          </a:gsLst>
          <a:path path="circle">
            <a:fillToRect l="50000" t="100000" r="100000" b="50000"/>
          </a:path>
        </a:gradFill>
      </a:fillStyleLst>
      <a:lnStyleLst>
        <a:ln w="9525" cap="rnd" cmpd="sng" algn="ctr">
          <a:solidFill>
            <a:schemeClr val="phClr">
              <a:tint val="6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reflection blurRad="12700" stA="26000" endPos="32000" dist="12700" dir="5400000" sy="-100000" rotWithShape="0"/>
          </a:effectLst>
        </a:effectStyle>
        <a:effectStyle>
          <a:effectLst>
            <a:outerShdw blurRad="38100" dist="25400" dir="5400000" rotWithShape="0">
              <a:srgbClr val="000000">
                <a:alpha val="6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254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6000"/>
                <a:satMod val="180000"/>
              </a:schemeClr>
              <a:schemeClr val="phClr">
                <a:tint val="80000"/>
                <a:satMod val="120000"/>
                <a:lumMod val="18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Parallax" id="{3388167B-A2EB-4685-9635-1831D9AEF8C4}" vid="{4F7A876A-7598-49CA-AFC8-8EDA2551E4A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TM03457496[[fn=Параллакс]]</Template>
  <TotalTime>29</TotalTime>
  <Words>348</Words>
  <Application>Microsoft Office PowerPoint</Application>
  <PresentationFormat>Произвольный</PresentationFormat>
  <Paragraphs>32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Параллакс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User; Светлана</dc:creator>
  <cp:lastModifiedBy>Светлана</cp:lastModifiedBy>
  <cp:revision>4</cp:revision>
  <dcterms:created xsi:type="dcterms:W3CDTF">2017-05-12T11:48:12Z</dcterms:created>
  <dcterms:modified xsi:type="dcterms:W3CDTF">2020-06-03T17:46:22Z</dcterms:modified>
</cp:coreProperties>
</file>