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0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1" r:id="rId14"/>
    <p:sldId id="272" r:id="rId15"/>
    <p:sldId id="273" r:id="rId16"/>
    <p:sldId id="274" r:id="rId17"/>
    <p:sldId id="275" r:id="rId18"/>
    <p:sldId id="279" r:id="rId19"/>
    <p:sldId id="276" r:id="rId20"/>
    <p:sldId id="277" r:id="rId21"/>
    <p:sldId id="27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5F105"/>
    <a:srgbClr val="FF00FF"/>
    <a:srgbClr val="996600"/>
    <a:srgbClr val="003A1A"/>
    <a:srgbClr val="AF04FC"/>
    <a:srgbClr val="FFFF00"/>
    <a:srgbClr val="F28500"/>
    <a:srgbClr val="FD494D"/>
    <a:srgbClr val="22340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974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F24A6-ECE5-4F5B-9D90-BE747347C176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8A6E-1216-447A-BED8-0C03B60AC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F24A6-ECE5-4F5B-9D90-BE747347C176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8A6E-1216-447A-BED8-0C03B60AC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F24A6-ECE5-4F5B-9D90-BE747347C176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8A6E-1216-447A-BED8-0C03B60AC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F24A6-ECE5-4F5B-9D90-BE747347C176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8A6E-1216-447A-BED8-0C03B60AC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F24A6-ECE5-4F5B-9D90-BE747347C176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8A6E-1216-447A-BED8-0C03B60AC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F24A6-ECE5-4F5B-9D90-BE747347C176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8A6E-1216-447A-BED8-0C03B60AC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F24A6-ECE5-4F5B-9D90-BE747347C176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8A6E-1216-447A-BED8-0C03B60AC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F24A6-ECE5-4F5B-9D90-BE747347C176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8A6E-1216-447A-BED8-0C03B60AC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F24A6-ECE5-4F5B-9D90-BE747347C176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8A6E-1216-447A-BED8-0C03B60AC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F24A6-ECE5-4F5B-9D90-BE747347C176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8A6E-1216-447A-BED8-0C03B60AC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F24A6-ECE5-4F5B-9D90-BE747347C176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88A6E-1216-447A-BED8-0C03B60AC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AF24A6-ECE5-4F5B-9D90-BE747347C176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88A6E-1216-447A-BED8-0C03B60ACFB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2835747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n w="38100">
                  <a:solidFill>
                    <a:srgbClr val="7030A0"/>
                  </a:solidFill>
                  <a:prstDash val="solid"/>
                </a:ln>
                <a:solidFill>
                  <a:srgbClr val="FF00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1800" b="1" dirty="0" smtClean="0">
                <a:ln w="38100">
                  <a:solidFill>
                    <a:srgbClr val="7030A0"/>
                  </a:solidFill>
                  <a:prstDash val="solid"/>
                </a:ln>
                <a:solidFill>
                  <a:srgbClr val="FF00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3200" dirty="0" smtClean="0">
                <a:ln w="38100">
                  <a:solidFill>
                    <a:srgbClr val="7030A0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Ознакомление с окружающим миром</a:t>
            </a:r>
            <a:r>
              <a:rPr lang="ru-RU" sz="1800" b="1" dirty="0">
                <a:ln w="38100">
                  <a:solidFill>
                    <a:srgbClr val="7030A0"/>
                  </a:solidFill>
                  <a:prstDash val="solid"/>
                </a:ln>
                <a:solidFill>
                  <a:srgbClr val="FF00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1800" b="1" dirty="0">
                <a:ln w="38100">
                  <a:solidFill>
                    <a:srgbClr val="7030A0"/>
                  </a:solidFill>
                  <a:prstDash val="solid"/>
                </a:ln>
                <a:solidFill>
                  <a:srgbClr val="FF00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7200" b="1" dirty="0" smtClean="0">
                <a:ln w="38100">
                  <a:solidFill>
                    <a:srgbClr val="7030A0"/>
                  </a:solidFill>
                  <a:prstDash val="solid"/>
                </a:ln>
                <a:solidFill>
                  <a:srgbClr val="FF00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Признаки лета</a:t>
            </a:r>
            <a:r>
              <a:rPr lang="ru-RU" sz="9600" b="1" dirty="0" smtClean="0">
                <a:ln w="38100">
                  <a:solidFill>
                    <a:srgbClr val="7030A0"/>
                  </a:solidFill>
                  <a:prstDash val="solid"/>
                </a:ln>
                <a:solidFill>
                  <a:srgbClr val="FF00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9600" b="1" dirty="0" smtClean="0">
                <a:ln w="38100">
                  <a:solidFill>
                    <a:srgbClr val="7030A0"/>
                  </a:solidFill>
                  <a:prstDash val="solid"/>
                </a:ln>
                <a:solidFill>
                  <a:srgbClr val="FF00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sz="9600" b="1" dirty="0">
              <a:ln w="38100">
                <a:solidFill>
                  <a:srgbClr val="7030A0"/>
                </a:solidFill>
                <a:prstDash val="solid"/>
              </a:ln>
              <a:solidFill>
                <a:srgbClr val="FF00FF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861048"/>
            <a:ext cx="6400800" cy="1752600"/>
          </a:xfrm>
        </p:spPr>
        <p:txBody>
          <a:bodyPr>
            <a:normAutofit/>
          </a:bodyPr>
          <a:lstStyle/>
          <a:p>
            <a:pPr lvl="0" algn="r">
              <a:spcBef>
                <a:spcPts val="0"/>
              </a:spcBef>
            </a:pPr>
            <a:r>
              <a:rPr lang="ru-RU" sz="3100" b="1" smtClean="0">
                <a:solidFill>
                  <a:schemeClr val="tx1"/>
                </a:solidFill>
              </a:rPr>
              <a:t>Подготовил: </a:t>
            </a:r>
            <a:endParaRPr lang="ru-RU" sz="3100" b="1" dirty="0" smtClean="0">
              <a:solidFill>
                <a:schemeClr val="tx1"/>
              </a:solidFill>
            </a:endParaRPr>
          </a:p>
          <a:p>
            <a:pPr lvl="0" algn="r">
              <a:spcBef>
                <a:spcPts val="0"/>
              </a:spcBef>
            </a:pPr>
            <a:r>
              <a:rPr lang="ru-RU" sz="3100" b="1" dirty="0" smtClean="0">
                <a:solidFill>
                  <a:schemeClr val="tx1"/>
                </a:solidFill>
              </a:rPr>
              <a:t>воспитатель старшей группы Мысик С.Н</a:t>
            </a:r>
            <a:endParaRPr lang="ru-RU" sz="3100" b="1" dirty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214290"/>
            <a:ext cx="68580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Июль</a:t>
            </a:r>
            <a:endParaRPr lang="ru-RU" sz="9600" b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6" name="Содержимое 5" descr="tilia_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236898" y="1916832"/>
            <a:ext cx="3406540" cy="3292989"/>
          </a:xfrm>
          <a:prstGeom prst="rect">
            <a:avLst/>
          </a:prstGeom>
          <a:ln>
            <a:solidFill>
              <a:srgbClr val="FFFF00"/>
            </a:solidFill>
          </a:ln>
          <a:effectLst>
            <a:glow rad="101600">
              <a:srgbClr val="FFFF00">
                <a:alpha val="60000"/>
              </a:srgbClr>
            </a:glow>
            <a:softEdge rad="112500"/>
          </a:effectLst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</a:rPr>
              <a:t>Месяц июль — макушка лета, его середина. Месяц меда, ягод, слетков и самого большого тепла — экватор года.</a:t>
            </a:r>
          </a:p>
          <a:p>
            <a:pPr>
              <a:buNone/>
            </a:pPr>
            <a:r>
              <a:rPr lang="ru-RU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</a:rPr>
              <a:t>Древнерусское </a:t>
            </a:r>
            <a:r>
              <a:rPr lang="ru-RU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</a:rPr>
              <a:t>название месяца июля — «липец», от цветущей в это время липы.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14348" y="0"/>
            <a:ext cx="76438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b="1" dirty="0" smtClean="0">
              <a:ln>
                <a:solidFill>
                  <a:srgbClr val="C00000"/>
                </a:solidFill>
              </a:ln>
              <a:solidFill>
                <a:srgbClr val="FFFF00"/>
              </a:solidFill>
            </a:endParaRPr>
          </a:p>
          <a:p>
            <a:r>
              <a:rPr lang="ru-RU" sz="3600" b="1" dirty="0" smtClean="0">
                <a:ln>
                  <a:solidFill>
                    <a:srgbClr val="C00000"/>
                  </a:solidFill>
                </a:ln>
                <a:solidFill>
                  <a:srgbClr val="FFFF00"/>
                </a:solidFill>
              </a:rPr>
              <a:t>Поспела в лесу душистая </a:t>
            </a:r>
            <a:r>
              <a:rPr lang="ru-RU" sz="3600" b="1" dirty="0" smtClean="0">
                <a:solidFill>
                  <a:srgbClr val="FF0000"/>
                </a:solidFill>
              </a:rPr>
              <a:t>земляника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8" name="Рисунок 7" descr="-_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90871" y="1431869"/>
            <a:ext cx="2776632" cy="2076066"/>
          </a:xfrm>
          <a:prstGeom prst="rect">
            <a:avLst/>
          </a:prstGeom>
          <a:ln>
            <a:noFill/>
          </a:ln>
          <a:effectLst>
            <a:glow rad="101600">
              <a:srgbClr val="FF0000">
                <a:alpha val="60000"/>
              </a:srgbClr>
            </a:glow>
            <a:softEdge rad="112500"/>
          </a:effectLst>
        </p:spPr>
      </p:pic>
      <p:pic>
        <p:nvPicPr>
          <p:cNvPr id="9" name="Рисунок 8" descr="t_5283_0_1317109380_big_rsz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2208480"/>
            <a:ext cx="2432281" cy="2432281"/>
          </a:xfrm>
          <a:prstGeom prst="rect">
            <a:avLst/>
          </a:prstGeom>
          <a:ln>
            <a:noFill/>
          </a:ln>
          <a:effectLst>
            <a:glow rad="101600">
              <a:srgbClr val="FF00FF">
                <a:alpha val="60000"/>
              </a:srgbClr>
            </a:glow>
            <a:softEdge rad="112500"/>
          </a:effectLst>
        </p:spPr>
      </p:pic>
      <p:pic>
        <p:nvPicPr>
          <p:cNvPr id="11" name="Рисунок 10" descr="lesnaya-ezhevik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3438" y="4286256"/>
            <a:ext cx="2628422" cy="1807040"/>
          </a:xfrm>
          <a:prstGeom prst="rect">
            <a:avLst/>
          </a:prstGeom>
          <a:ln>
            <a:noFill/>
          </a:ln>
          <a:effectLst>
            <a:glow rad="101600">
              <a:srgbClr val="7030A0">
                <a:alpha val="60000"/>
              </a:srgbClr>
            </a:glow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1142976" y="1142984"/>
            <a:ext cx="2500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n>
                  <a:solidFill>
                    <a:srgbClr val="C00000"/>
                  </a:solidFill>
                </a:ln>
                <a:solidFill>
                  <a:srgbClr val="FF00FF"/>
                </a:solidFill>
              </a:rPr>
              <a:t>м</a:t>
            </a:r>
            <a:r>
              <a:rPr lang="ru-RU" sz="3600" b="1" dirty="0" smtClean="0">
                <a:ln>
                  <a:solidFill>
                    <a:srgbClr val="C00000"/>
                  </a:solidFill>
                </a:ln>
                <a:solidFill>
                  <a:srgbClr val="FF00FF"/>
                </a:solidFill>
              </a:rPr>
              <a:t>алина</a:t>
            </a:r>
            <a:endParaRPr lang="ru-RU" sz="3600" b="1" dirty="0">
              <a:ln>
                <a:solidFill>
                  <a:srgbClr val="C00000"/>
                </a:solidFill>
              </a:ln>
              <a:solidFill>
                <a:srgbClr val="FF00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57818" y="3571876"/>
            <a:ext cx="2209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>
                  <a:solidFill>
                    <a:srgbClr val="002060"/>
                  </a:solidFill>
                </a:ln>
                <a:solidFill>
                  <a:srgbClr val="7030A0"/>
                </a:solidFill>
              </a:rPr>
              <a:t>Ежевика</a:t>
            </a:r>
            <a:endParaRPr lang="ru-RU" sz="3600" b="1" dirty="0">
              <a:ln>
                <a:solidFill>
                  <a:srgbClr val="002060"/>
                </a:solidFill>
              </a:ln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785794"/>
            <a:ext cx="36433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  </a:t>
            </a:r>
            <a:r>
              <a:rPr lang="ru-RU" sz="3600" b="1" dirty="0" smtClean="0">
                <a:ln>
                  <a:solidFill>
                    <a:srgbClr val="FFFF00"/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Свое гнездо иволга строит на высоком дереве</a:t>
            </a:r>
            <a:endParaRPr lang="ru-RU" sz="3600" b="1" dirty="0">
              <a:ln>
                <a:solidFill>
                  <a:srgbClr val="FFFF00"/>
                </a:solidFill>
              </a:ln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Рисунок 2" descr="51071bcecbd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2780928"/>
            <a:ext cx="2699407" cy="2304256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4714876" y="4500570"/>
            <a:ext cx="3241500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>
                  <a:solidFill>
                    <a:srgbClr val="FFFF00"/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Ласточка строит свое гнездо из комочков сырой земли, прилепляя их под карнизами, навесами, балками  </a:t>
            </a:r>
            <a:endParaRPr lang="ru-RU" sz="2400" b="1" dirty="0">
              <a:ln>
                <a:solidFill>
                  <a:srgbClr val="FFFF00"/>
                </a:solidFill>
              </a:ln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Рисунок 4" descr="101474649_large_g81.jpg"/>
          <p:cNvPicPr>
            <a:picLocks noChangeAspect="1"/>
          </p:cNvPicPr>
          <p:nvPr/>
        </p:nvPicPr>
        <p:blipFill>
          <a:blip r:embed="rId3" cstate="print"/>
          <a:srcRect l="3706" t="2041" r="3635" b="6122"/>
          <a:stretch>
            <a:fillRect/>
          </a:stretch>
        </p:blipFill>
        <p:spPr>
          <a:xfrm>
            <a:off x="4732765" y="1662957"/>
            <a:ext cx="2667831" cy="2401048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928670"/>
            <a:ext cx="39290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FFC000"/>
                </a:solidFill>
              </a:rPr>
              <a:t>Бобры острыми зубами перегрызают стволы деревьев</a:t>
            </a:r>
            <a:endParaRPr lang="ru-RU" sz="3600" b="1" dirty="0">
              <a:ln>
                <a:solidFill>
                  <a:schemeClr val="bg2">
                    <a:lumMod val="25000"/>
                  </a:schemeClr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00628" y="4357694"/>
            <a:ext cx="32147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FFC000"/>
                </a:solidFill>
              </a:rPr>
              <a:t>Строят надежные плотины</a:t>
            </a:r>
            <a:endParaRPr lang="ru-RU" sz="4000" b="1" dirty="0">
              <a:ln>
                <a:solidFill>
                  <a:schemeClr val="bg2">
                    <a:lumMod val="25000"/>
                  </a:schemeClr>
                </a:solidFill>
              </a:ln>
              <a:solidFill>
                <a:srgbClr val="FFC000"/>
              </a:solidFill>
            </a:endParaRPr>
          </a:p>
        </p:txBody>
      </p:sp>
      <p:pic>
        <p:nvPicPr>
          <p:cNvPr id="5" name="Рисунок 4" descr="1351121015_12.jpg"/>
          <p:cNvPicPr>
            <a:picLocks noChangeAspect="1"/>
          </p:cNvPicPr>
          <p:nvPr/>
        </p:nvPicPr>
        <p:blipFill>
          <a:blip r:embed="rId2" cstate="print"/>
          <a:srcRect l="12644"/>
          <a:stretch>
            <a:fillRect/>
          </a:stretch>
        </p:blipFill>
        <p:spPr>
          <a:xfrm>
            <a:off x="4934856" y="1196752"/>
            <a:ext cx="3017150" cy="2305950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6" name="Рисунок 5" descr="plotina_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75656" y="3342191"/>
            <a:ext cx="3009290" cy="2016224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8860" y="142852"/>
            <a:ext cx="50006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AF04FC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Август</a:t>
            </a:r>
            <a:endParaRPr lang="ru-RU" sz="9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AF04FC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6" name="Содержимое 5" descr="0b186d865a06deab096aaadde34ac35a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2276872"/>
            <a:ext cx="3077057" cy="2644345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ln>
                  <a:solidFill>
                    <a:srgbClr val="FD494D"/>
                  </a:solidFill>
                </a:ln>
                <a:solidFill>
                  <a:srgbClr val="AF04FC"/>
                </a:solidFill>
              </a:rPr>
              <a:t>Август — завершающий месяц  лета . В народе про месяц август говорят: это хлебосол, когда все вызревает и поспевает . Это месяц жатвы, грибов и первых темных ночей.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lod_01.jpg"/>
          <p:cNvPicPr>
            <a:picLocks noChangeAspect="1"/>
          </p:cNvPicPr>
          <p:nvPr/>
        </p:nvPicPr>
        <p:blipFill>
          <a:blip r:embed="rId2" cstate="print"/>
          <a:srcRect l="1651" t="2531" r="1651" b="2531"/>
          <a:stretch>
            <a:fillRect/>
          </a:stretch>
        </p:blipFill>
        <p:spPr>
          <a:xfrm>
            <a:off x="1451540" y="2714620"/>
            <a:ext cx="3406212" cy="2492350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8" name="Рисунок 7" descr="98306534_large_gal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124744"/>
            <a:ext cx="3188857" cy="2391643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285720" y="1000108"/>
            <a:ext cx="45720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В садах краснеют спелые яблоки</a:t>
            </a:r>
          </a:p>
          <a:p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00760" y="4572008"/>
            <a:ext cx="3143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n>
                  <a:solidFill>
                    <a:srgbClr val="F28500"/>
                  </a:solidFill>
                </a:ln>
                <a:solidFill>
                  <a:srgbClr val="FFC000"/>
                </a:solidFill>
              </a:rPr>
              <a:t>Созревают груши</a:t>
            </a:r>
            <a:endParaRPr lang="ru-RU" sz="4000" b="1" dirty="0">
              <a:ln>
                <a:solidFill>
                  <a:srgbClr val="F28500"/>
                </a:solidFill>
              </a:ln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2132856"/>
            <a:ext cx="5749323" cy="3077534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357158" y="857232"/>
            <a:ext cx="8072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C000"/>
                </a:solidFill>
              </a:rPr>
              <a:t>На полях убираю урожай</a:t>
            </a:r>
            <a:endParaRPr lang="ru-RU" sz="36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500042"/>
            <a:ext cx="5616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C0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Физкультминутка</a:t>
            </a:r>
            <a:endParaRPr lang="ru-RU" sz="48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rgbClr val="C00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0232" y="500042"/>
            <a:ext cx="47863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C0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Приметы лета</a:t>
            </a:r>
            <a:endParaRPr lang="ru-RU" sz="48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rgbClr val="C00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1538" y="1500174"/>
            <a:ext cx="77221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>
                  <a:solidFill>
                    <a:srgbClr val="FFFF00"/>
                  </a:solidFill>
                </a:ln>
                <a:solidFill>
                  <a:srgbClr val="C00000"/>
                </a:solidFill>
              </a:rPr>
              <a:t>Лето дождливое — зима снежная, морозная</a:t>
            </a:r>
            <a:endParaRPr lang="ru-RU" sz="2800" b="1" dirty="0">
              <a:ln>
                <a:solidFill>
                  <a:srgbClr val="FFFF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1538" y="2214554"/>
            <a:ext cx="81352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7030A0"/>
                </a:solidFill>
              </a:rPr>
              <a:t>Первый туман лета - верная грибная примета</a:t>
            </a:r>
            <a:endParaRPr lang="ru-RU" sz="2800" b="1" dirty="0">
              <a:ln>
                <a:solidFill>
                  <a:schemeClr val="tx2">
                    <a:lumMod val="75000"/>
                  </a:schemeClr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28662" y="3571876"/>
            <a:ext cx="80934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5F105"/>
                </a:solidFill>
              </a:rPr>
              <a:t>Если утром пчелы не летят в поле, а сидят по ульям и гудят - жди дождя.</a:t>
            </a:r>
            <a:r>
              <a:rPr lang="ru-RU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05F105"/>
                </a:solidFill>
              </a:rPr>
              <a:t> </a:t>
            </a:r>
            <a:endParaRPr lang="ru-RU" dirty="0">
              <a:ln>
                <a:solidFill>
                  <a:schemeClr val="accent3">
                    <a:lumMod val="50000"/>
                  </a:schemeClr>
                </a:solidFill>
              </a:ln>
              <a:solidFill>
                <a:srgbClr val="05F105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14414" y="4500570"/>
            <a:ext cx="707236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Ночная роса не просыхает — быть грозе</a:t>
            </a:r>
            <a:r>
              <a:rPr lang="ru-RU" dirty="0" smtClean="0">
                <a:ln>
                  <a:solidFill>
                    <a:srgbClr val="002060"/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. </a:t>
            </a:r>
            <a:br>
              <a:rPr lang="ru-RU" dirty="0" smtClean="0">
                <a:ln>
                  <a:solidFill>
                    <a:srgbClr val="002060"/>
                  </a:solidFill>
                </a:ln>
                <a:solidFill>
                  <a:schemeClr val="accent1">
                    <a:lumMod val="75000"/>
                  </a:schemeClr>
                </a:solidFill>
              </a:rPr>
            </a:br>
            <a:endParaRPr lang="ru-RU" dirty="0">
              <a:ln>
                <a:solidFill>
                  <a:srgbClr val="002060"/>
                </a:solidFill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7224" y="5214950"/>
            <a:ext cx="75724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7030A0"/>
                </a:solidFill>
              </a:rPr>
              <a:t>В радуге больше красного цвета — к ветру.</a:t>
            </a:r>
            <a:r>
              <a:rPr lang="ru-RU" sz="28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7030A0"/>
                </a:solidFill>
              </a:rPr>
              <a:t> </a:t>
            </a:r>
            <a:br>
              <a:rPr lang="ru-RU" sz="28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7030A0"/>
                </a:solidFill>
              </a:rPr>
            </a:br>
            <a:endParaRPr lang="ru-RU" sz="2800" dirty="0">
              <a:ln>
                <a:solidFill>
                  <a:schemeClr val="tx2">
                    <a:lumMod val="75000"/>
                  </a:schemeClr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28662" y="2857496"/>
            <a:ext cx="646401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>
                  <a:solidFill>
                    <a:srgbClr val="C00000"/>
                  </a:solidFill>
                </a:ln>
                <a:solidFill>
                  <a:srgbClr val="AF04FC"/>
                </a:solidFill>
              </a:rPr>
              <a:t>На зимний стол август готовит разносол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01861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7158" y="1142984"/>
            <a:ext cx="400052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n>
                  <a:solidFill>
                    <a:srgbClr val="0070C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Солнце печёт, Липа цветёт. Рожь поспевает, Когда это бывает? (Лето)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71736" y="357166"/>
            <a:ext cx="35004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n>
                  <a:solidFill>
                    <a:srgbClr val="C00000"/>
                  </a:solidFill>
                </a:ln>
                <a:solidFill>
                  <a:srgbClr val="FF00FF"/>
                </a:solidFill>
              </a:rPr>
              <a:t>Загадки о лете</a:t>
            </a:r>
            <a:endParaRPr lang="ru-RU" sz="4000" b="1" dirty="0">
              <a:ln>
                <a:solidFill>
                  <a:srgbClr val="C00000"/>
                </a:solidFill>
              </a:ln>
              <a:solidFill>
                <a:srgbClr val="FF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628" y="1142984"/>
            <a:ext cx="38576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>
                  <a:solidFill>
                    <a:srgbClr val="003A1A"/>
                  </a:solidFill>
                </a:ln>
                <a:solidFill>
                  <a:srgbClr val="05F105"/>
                </a:solidFill>
              </a:rPr>
              <a:t>Что выше леса, Краше света, Без огня горит? (Солнце)</a:t>
            </a:r>
            <a:endParaRPr lang="ru-RU" sz="2400" b="1" dirty="0">
              <a:ln>
                <a:solidFill>
                  <a:srgbClr val="003A1A"/>
                </a:solidFill>
              </a:ln>
              <a:solidFill>
                <a:srgbClr val="05F105"/>
              </a:solidFill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85720" y="2571744"/>
            <a:ext cx="4143404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161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0070C0"/>
                </a:solidFill>
                <a:effectLst/>
                <a:latin typeface="Helvetica Neue"/>
                <a:cs typeface="Arial" pitchFamily="34" charset="0"/>
              </a:rPr>
              <a:t>Желтый солнечный глазок,</a:t>
            </a:r>
            <a:endParaRPr kumimoji="0" lang="ru-RU" sz="2000" b="1" i="0" u="none" strike="noStrike" cap="none" normalizeH="0" baseline="0" dirty="0" smtClean="0">
              <a:ln>
                <a:solidFill>
                  <a:schemeClr val="tx2">
                    <a:lumMod val="50000"/>
                  </a:schemeClr>
                </a:solidFill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16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0070C0"/>
                </a:solidFill>
                <a:effectLst/>
                <a:latin typeface="Helvetica Neue"/>
                <a:cs typeface="Arial" pitchFamily="34" charset="0"/>
              </a:rPr>
              <a:t>Белоснежный лепесток.</a:t>
            </a:r>
            <a:endParaRPr kumimoji="0" lang="ru-RU" sz="2000" b="1" i="0" u="none" strike="noStrike" cap="none" normalizeH="0" baseline="0" dirty="0" smtClean="0">
              <a:ln>
                <a:solidFill>
                  <a:schemeClr val="tx2">
                    <a:lumMod val="50000"/>
                  </a:schemeClr>
                </a:solidFill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16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0070C0"/>
                </a:solidFill>
                <a:effectLst/>
                <a:latin typeface="Helvetica Neue"/>
                <a:cs typeface="Arial" pitchFamily="34" charset="0"/>
              </a:rPr>
              <a:t>То не роза и не кашка,</a:t>
            </a:r>
            <a:endParaRPr kumimoji="0" lang="ru-RU" sz="2000" b="1" i="0" u="none" strike="noStrike" cap="none" normalizeH="0" baseline="0" dirty="0" smtClean="0">
              <a:ln>
                <a:solidFill>
                  <a:schemeClr val="tx2">
                    <a:lumMod val="50000"/>
                  </a:schemeClr>
                </a:solidFill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16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0070C0"/>
                </a:solidFill>
                <a:effectLst/>
                <a:latin typeface="Helvetica Neue"/>
                <a:cs typeface="Arial" pitchFamily="34" charset="0"/>
              </a:rPr>
              <a:t>Что же за цветок? (Ромашка)</a:t>
            </a:r>
            <a:endParaRPr kumimoji="0" lang="ru-RU" sz="2000" b="1" i="0" u="none" strike="noStrike" cap="none" normalizeH="0" baseline="0" dirty="0" smtClean="0">
              <a:ln>
                <a:solidFill>
                  <a:schemeClr val="tx2">
                    <a:lumMod val="50000"/>
                  </a:schemeClr>
                </a:solidFill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16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0070C0"/>
                </a:solidFill>
                <a:effectLst/>
                <a:latin typeface="Helvetica Neue"/>
                <a:cs typeface="Arial" pitchFamily="34" charset="0"/>
              </a:rPr>
              <a:t> </a:t>
            </a:r>
            <a:endParaRPr kumimoji="0" lang="ru-RU" sz="2000" b="1" i="0" u="none" strike="noStrike" cap="none" normalizeH="0" baseline="0" dirty="0" smtClean="0">
              <a:ln>
                <a:solidFill>
                  <a:schemeClr val="tx2">
                    <a:lumMod val="50000"/>
                  </a:schemeClr>
                </a:solidFill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500034" y="4143380"/>
            <a:ext cx="3857652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016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solidFill>
                    <a:srgbClr val="7030A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Helvetica Neue"/>
                <a:cs typeface="Arial" pitchFamily="34" charset="0"/>
              </a:rPr>
              <a:t>Раскудрявились</a:t>
            </a:r>
            <a:r>
              <a:rPr kumimoji="0" lang="ru-RU" sz="2000" b="1" i="0" u="none" strike="noStrike" cap="none" normalizeH="0" baseline="0" dirty="0" smtClean="0">
                <a:ln>
                  <a:solidFill>
                    <a:srgbClr val="7030A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Helvetica Neue"/>
                <a:cs typeface="Arial" pitchFamily="34" charset="0"/>
              </a:rPr>
              <a:t>  березы</a:t>
            </a:r>
            <a:endParaRPr kumimoji="0" lang="ru-RU" sz="2000" b="1" i="0" u="none" strike="noStrike" cap="none" normalizeH="0" baseline="0" dirty="0" smtClean="0">
              <a:ln>
                <a:solidFill>
                  <a:srgbClr val="7030A0"/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16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solidFill>
                    <a:srgbClr val="7030A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Helvetica Neue"/>
                <a:cs typeface="Arial" pitchFamily="34" charset="0"/>
              </a:rPr>
              <a:t>И забыли про морозы,</a:t>
            </a:r>
            <a:endParaRPr kumimoji="0" lang="ru-RU" sz="2000" b="1" i="0" u="none" strike="noStrike" cap="none" normalizeH="0" baseline="0" dirty="0" smtClean="0">
              <a:ln>
                <a:solidFill>
                  <a:srgbClr val="7030A0"/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16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solidFill>
                    <a:srgbClr val="7030A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Helvetica Neue"/>
                <a:cs typeface="Arial" pitchFamily="34" charset="0"/>
              </a:rPr>
              <a:t>Зацвели цветы в саду,</a:t>
            </a:r>
            <a:endParaRPr kumimoji="0" lang="ru-RU" sz="2000" b="1" i="0" u="none" strike="noStrike" cap="none" normalizeH="0" baseline="0" dirty="0" smtClean="0">
              <a:ln>
                <a:solidFill>
                  <a:srgbClr val="7030A0"/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16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solidFill>
                    <a:srgbClr val="7030A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Helvetica Neue"/>
                <a:cs typeface="Arial" pitchFamily="34" charset="0"/>
              </a:rPr>
              <a:t>Утки крякают в пруду,</a:t>
            </a:r>
            <a:endParaRPr kumimoji="0" lang="ru-RU" sz="2000" b="1" i="0" u="none" strike="noStrike" cap="none" normalizeH="0" baseline="0" dirty="0" smtClean="0">
              <a:ln>
                <a:solidFill>
                  <a:srgbClr val="7030A0"/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16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solidFill>
                    <a:srgbClr val="7030A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Helvetica Neue"/>
                <a:cs typeface="Arial" pitchFamily="34" charset="0"/>
              </a:rPr>
              <a:t>Посадили огород.</a:t>
            </a:r>
            <a:endParaRPr kumimoji="0" lang="ru-RU" sz="2000" b="1" i="0" u="none" strike="noStrike" cap="none" normalizeH="0" baseline="0" dirty="0" smtClean="0">
              <a:ln>
                <a:solidFill>
                  <a:srgbClr val="7030A0"/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16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solidFill>
                    <a:srgbClr val="7030A0"/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Helvetica Neue"/>
                <a:cs typeface="Arial" pitchFamily="34" charset="0"/>
              </a:rPr>
              <a:t>Что за месяц-то идет? (Июнь)</a:t>
            </a:r>
            <a:endParaRPr kumimoji="0" lang="ru-RU" sz="2000" b="1" i="0" u="none" strike="noStrike" cap="none" normalizeH="0" baseline="0" dirty="0" smtClean="0">
              <a:ln>
                <a:solidFill>
                  <a:srgbClr val="7030A0"/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016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  <a:cs typeface="Arial" pitchFamily="34" charset="0"/>
              </a:rPr>
              <a:t>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29190" y="2500306"/>
            <a:ext cx="35719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>
                  <a:solidFill>
                    <a:srgbClr val="996600"/>
                  </a:solidFill>
                </a:ln>
                <a:solidFill>
                  <a:srgbClr val="FFC000"/>
                </a:solidFill>
              </a:rPr>
              <a:t>Солнце обжигается,</a:t>
            </a:r>
          </a:p>
          <a:p>
            <a:r>
              <a:rPr lang="ru-RU" sz="2400" b="1" dirty="0" smtClean="0">
                <a:ln>
                  <a:solidFill>
                    <a:srgbClr val="996600"/>
                  </a:solidFill>
                </a:ln>
                <a:solidFill>
                  <a:srgbClr val="FFC000"/>
                </a:solidFill>
              </a:rPr>
              <a:t>От жары все маются,</a:t>
            </a:r>
          </a:p>
          <a:p>
            <a:r>
              <a:rPr lang="ru-RU" sz="2400" b="1" dirty="0" smtClean="0">
                <a:ln>
                  <a:solidFill>
                    <a:srgbClr val="996600"/>
                  </a:solidFill>
                </a:ln>
                <a:solidFill>
                  <a:srgbClr val="FFC000"/>
                </a:solidFill>
              </a:rPr>
              <a:t>Что за месяц это</a:t>
            </a:r>
          </a:p>
          <a:p>
            <a:r>
              <a:rPr lang="ru-RU" sz="2400" b="1" dirty="0" smtClean="0">
                <a:ln>
                  <a:solidFill>
                    <a:srgbClr val="996600"/>
                  </a:solidFill>
                </a:ln>
                <a:solidFill>
                  <a:srgbClr val="FFC000"/>
                </a:solidFill>
              </a:rPr>
              <a:t>В середине лета? (Июль</a:t>
            </a:r>
            <a:r>
              <a:rPr lang="ru-RU" sz="2400" b="1" dirty="0" smtClean="0">
                <a:solidFill>
                  <a:srgbClr val="FFC000"/>
                </a:solidFill>
              </a:rPr>
              <a:t>)</a:t>
            </a:r>
          </a:p>
          <a:p>
            <a:endParaRPr lang="ru-RU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714876" y="4143380"/>
            <a:ext cx="423461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7030A0"/>
                </a:solidFill>
              </a:rPr>
              <a:t>Ночь длиннее, день короче,</a:t>
            </a:r>
          </a:p>
          <a:p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7030A0"/>
                </a:solidFill>
              </a:rPr>
              <a:t>Дождь все чаще землю мочит,</a:t>
            </a:r>
          </a:p>
          <a:p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7030A0"/>
                </a:solidFill>
              </a:rPr>
              <a:t>Спеют яблоки и груши,</a:t>
            </a:r>
          </a:p>
          <a:p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7030A0"/>
                </a:solidFill>
              </a:rPr>
              <a:t>Варят ягоды и сушат -</a:t>
            </a:r>
          </a:p>
          <a:p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7030A0"/>
                </a:solidFill>
              </a:rPr>
              <a:t>Заготавливают впрок -</a:t>
            </a:r>
          </a:p>
          <a:p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7030A0"/>
                </a:solidFill>
              </a:rPr>
              <a:t>Скоро лету выйдет срок!</a:t>
            </a:r>
          </a:p>
          <a:p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7030A0"/>
                </a:solidFill>
              </a:rPr>
              <a:t>Что за месяц? Угадай,</a:t>
            </a:r>
          </a:p>
          <a:p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7030A0"/>
                </a:solidFill>
              </a:rPr>
              <a:t>А потом сентябрь встречай! (Август</a:t>
            </a:r>
            <a:r>
              <a:rPr lang="ru-RU" sz="2000" b="1" dirty="0" smtClean="0"/>
              <a:t>)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28728" y="0"/>
            <a:ext cx="607223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ln>
                  <a:solidFill>
                    <a:srgbClr val="00B05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ЛЕТО</a:t>
            </a:r>
            <a:r>
              <a:rPr lang="ru-RU" b="1" dirty="0"/>
              <a:t/>
            </a:r>
            <a:br>
              <a:rPr lang="ru-RU" b="1" dirty="0"/>
            </a:br>
            <a:r>
              <a:rPr lang="ru-RU" sz="2400" b="1" i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FF00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ru-RU" sz="2400" b="1" i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FF00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</a:br>
            <a:endParaRPr lang="ru-RU" sz="2400" b="1" i="1" dirty="0" smtClean="0">
              <a:ln>
                <a:solidFill>
                  <a:schemeClr val="accent3">
                    <a:lumMod val="50000"/>
                  </a:schemeClr>
                </a:solidFill>
              </a:ln>
              <a:solidFill>
                <a:srgbClr val="FF00FF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87624" y="1124744"/>
            <a:ext cx="712879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n>
                  <a:solidFill>
                    <a:srgbClr val="C00000"/>
                  </a:solidFill>
                </a:ln>
                <a:solidFill>
                  <a:sysClr val="windowText" lastClr="000000"/>
                </a:solidFill>
              </a:rPr>
              <a:t>Цель:</a:t>
            </a:r>
          </a:p>
          <a:p>
            <a:r>
              <a:rPr lang="ru-RU" sz="2000" dirty="0">
                <a:ln>
                  <a:solidFill>
                    <a:srgbClr val="C00000"/>
                  </a:solidFill>
                </a:ln>
                <a:solidFill>
                  <a:sysClr val="windowText" lastClr="000000"/>
                </a:solidFill>
              </a:rPr>
              <a:t>Знакомство детей с летними месяцами.</a:t>
            </a:r>
          </a:p>
          <a:p>
            <a:r>
              <a:rPr lang="ru-RU" sz="2000" dirty="0">
                <a:ln>
                  <a:solidFill>
                    <a:srgbClr val="C00000"/>
                  </a:solidFill>
                </a:ln>
                <a:solidFill>
                  <a:sysClr val="windowText" lastClr="000000"/>
                </a:solidFill>
              </a:rPr>
              <a:t>Задачи:</a:t>
            </a:r>
          </a:p>
          <a:p>
            <a:r>
              <a:rPr lang="ru-RU" sz="2000" dirty="0">
                <a:ln>
                  <a:solidFill>
                    <a:srgbClr val="C00000"/>
                  </a:solidFill>
                </a:ln>
                <a:solidFill>
                  <a:sysClr val="windowText" lastClr="000000"/>
                </a:solidFill>
              </a:rPr>
              <a:t>Образовательные:</a:t>
            </a:r>
          </a:p>
          <a:p>
            <a:r>
              <a:rPr lang="ru-RU" sz="2000" dirty="0" smtClean="0">
                <a:ln>
                  <a:solidFill>
                    <a:srgbClr val="C00000"/>
                  </a:solidFill>
                </a:ln>
                <a:solidFill>
                  <a:sysClr val="windowText" lastClr="000000"/>
                </a:solidFill>
              </a:rPr>
              <a:t>1.Знакомить </a:t>
            </a:r>
            <a:r>
              <a:rPr lang="ru-RU" sz="2000" dirty="0">
                <a:ln>
                  <a:solidFill>
                    <a:srgbClr val="C00000"/>
                  </a:solidFill>
                </a:ln>
                <a:solidFill>
                  <a:sysClr val="windowText" lastClr="000000"/>
                </a:solidFill>
              </a:rPr>
              <a:t>названиями и очередностью летних месяцев, разнообразием злаковых культур, их применением человеком.</a:t>
            </a:r>
          </a:p>
          <a:p>
            <a:r>
              <a:rPr lang="ru-RU" sz="2000" dirty="0" smtClean="0">
                <a:ln>
                  <a:solidFill>
                    <a:srgbClr val="C00000"/>
                  </a:solidFill>
                </a:ln>
                <a:solidFill>
                  <a:sysClr val="windowText" lastClr="000000"/>
                </a:solidFill>
              </a:rPr>
              <a:t>2.Закреплять </a:t>
            </a:r>
            <a:r>
              <a:rPr lang="ru-RU" sz="2000" dirty="0">
                <a:ln>
                  <a:solidFill>
                    <a:srgbClr val="C00000"/>
                  </a:solidFill>
                </a:ln>
                <a:solidFill>
                  <a:sysClr val="windowText" lastClr="000000"/>
                </a:solidFill>
              </a:rPr>
              <a:t>знания названий овощей, фруктов, ягод, цветов.</a:t>
            </a:r>
          </a:p>
          <a:p>
            <a:r>
              <a:rPr lang="ru-RU" sz="2000" dirty="0" smtClean="0">
                <a:ln>
                  <a:solidFill>
                    <a:srgbClr val="C00000"/>
                  </a:solidFill>
                </a:ln>
                <a:solidFill>
                  <a:sysClr val="windowText" lastClr="000000"/>
                </a:solidFill>
              </a:rPr>
              <a:t>3.Учить </a:t>
            </a:r>
            <a:r>
              <a:rPr lang="ru-RU" sz="2000" dirty="0">
                <a:ln>
                  <a:solidFill>
                    <a:srgbClr val="C00000"/>
                  </a:solidFill>
                </a:ln>
                <a:solidFill>
                  <a:sysClr val="windowText" lastClr="000000"/>
                </a:solidFill>
              </a:rPr>
              <a:t>отгадывать загадки, классифицировать плоды по названию.</a:t>
            </a:r>
          </a:p>
          <a:p>
            <a:r>
              <a:rPr lang="ru-RU" sz="2000" dirty="0">
                <a:ln>
                  <a:solidFill>
                    <a:srgbClr val="C00000"/>
                  </a:solidFill>
                </a:ln>
                <a:solidFill>
                  <a:sysClr val="windowText" lastClr="000000"/>
                </a:solidFill>
              </a:rPr>
              <a:t>Развивающие:</a:t>
            </a:r>
          </a:p>
          <a:p>
            <a:r>
              <a:rPr lang="ru-RU" sz="2000" dirty="0" smtClean="0">
                <a:ln>
                  <a:solidFill>
                    <a:srgbClr val="C00000"/>
                  </a:solidFill>
                </a:ln>
                <a:solidFill>
                  <a:sysClr val="windowText" lastClr="000000"/>
                </a:solidFill>
              </a:rPr>
              <a:t>4.Развивать </a:t>
            </a:r>
            <a:r>
              <a:rPr lang="ru-RU" sz="2000" dirty="0">
                <a:ln>
                  <a:solidFill>
                    <a:srgbClr val="C00000"/>
                  </a:solidFill>
                </a:ln>
                <a:solidFill>
                  <a:sysClr val="windowText" lastClr="000000"/>
                </a:solidFill>
              </a:rPr>
              <a:t>внимание, восприятие, память, мышление, связную речь.</a:t>
            </a:r>
          </a:p>
          <a:p>
            <a:r>
              <a:rPr lang="ru-RU" sz="2000" dirty="0">
                <a:ln>
                  <a:solidFill>
                    <a:srgbClr val="C00000"/>
                  </a:solidFill>
                </a:ln>
                <a:solidFill>
                  <a:sysClr val="windowText" lastClr="000000"/>
                </a:solidFill>
              </a:rPr>
              <a:t>Воспитательные:</a:t>
            </a:r>
          </a:p>
          <a:p>
            <a:r>
              <a:rPr lang="ru-RU" sz="2000" dirty="0" smtClean="0">
                <a:ln>
                  <a:solidFill>
                    <a:srgbClr val="C00000"/>
                  </a:solidFill>
                </a:ln>
                <a:solidFill>
                  <a:sysClr val="windowText" lastClr="000000"/>
                </a:solidFill>
              </a:rPr>
              <a:t>5.Воспитывать </a:t>
            </a:r>
            <a:r>
              <a:rPr lang="ru-RU" sz="2000" dirty="0">
                <a:ln>
                  <a:solidFill>
                    <a:srgbClr val="C00000"/>
                  </a:solidFill>
                </a:ln>
                <a:solidFill>
                  <a:sysClr val="windowText" lastClr="000000"/>
                </a:solidFill>
              </a:rPr>
              <a:t>дружеские взаимоотношения между детьми, умение выслушивать товарища.</a:t>
            </a:r>
          </a:p>
          <a:p>
            <a:r>
              <a:rPr lang="ru-RU" sz="2000" dirty="0">
                <a:ln>
                  <a:solidFill>
                    <a:srgbClr val="C00000"/>
                  </a:solidFill>
                </a:ln>
                <a:solidFill>
                  <a:sysClr val="windowText" lastClr="000000"/>
                </a:solidFill>
              </a:rPr>
              <a:t>Словарная работа: Злаки (пшеница, ячмень, рожь, овес, природная кладовая, </a:t>
            </a:r>
            <a:r>
              <a:rPr lang="ru-RU" sz="2000" dirty="0" smtClean="0">
                <a:ln>
                  <a:solidFill>
                    <a:srgbClr val="C00000"/>
                  </a:solidFill>
                </a:ln>
                <a:solidFill>
                  <a:sysClr val="windowText" lastClr="000000"/>
                </a:solidFill>
              </a:rPr>
              <a:t>съедобные </a:t>
            </a:r>
            <a:r>
              <a:rPr lang="ru-RU" sz="2000" dirty="0">
                <a:ln>
                  <a:solidFill>
                    <a:srgbClr val="C00000"/>
                  </a:solidFill>
                </a:ln>
                <a:solidFill>
                  <a:sysClr val="windowText" lastClr="000000"/>
                </a:solidFill>
              </a:rPr>
              <a:t>ягоды )</a:t>
            </a:r>
            <a:endParaRPr lang="ru-RU" sz="2000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1357298"/>
            <a:ext cx="3357586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Ступит лето на порог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И дает всем людям впрок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В закрома во все сполна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Полновесного ………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(Зерна)</a:t>
            </a:r>
          </a:p>
          <a:p>
            <a:endParaRPr lang="ru-RU" dirty="0" smtClean="0"/>
          </a:p>
          <a:p>
            <a:r>
              <a:rPr lang="ru-RU" dirty="0" smtClean="0"/>
              <a:t> </a:t>
            </a:r>
          </a:p>
          <a:p>
            <a:r>
              <a:rPr lang="ru-RU" sz="2400" b="1" dirty="0" smtClean="0">
                <a:solidFill>
                  <a:srgbClr val="FF00FF"/>
                </a:solidFill>
              </a:rPr>
              <a:t>На варенье - ежевики,</a:t>
            </a:r>
          </a:p>
          <a:p>
            <a:r>
              <a:rPr lang="ru-RU" sz="2400" b="1" dirty="0" smtClean="0">
                <a:solidFill>
                  <a:srgbClr val="FF00FF"/>
                </a:solidFill>
              </a:rPr>
              <a:t>Вишен, персиков, ………</a:t>
            </a:r>
          </a:p>
          <a:p>
            <a:r>
              <a:rPr lang="ru-RU" sz="2400" b="1" dirty="0" smtClean="0">
                <a:solidFill>
                  <a:srgbClr val="FF00FF"/>
                </a:solidFill>
              </a:rPr>
              <a:t>(Клубники</a:t>
            </a:r>
            <a:r>
              <a:rPr lang="ru-RU" sz="2800" dirty="0" smtClean="0">
                <a:solidFill>
                  <a:srgbClr val="FF00FF"/>
                </a:solidFill>
              </a:rPr>
              <a:t>)</a:t>
            </a:r>
          </a:p>
          <a:p>
            <a:r>
              <a:rPr lang="ru-RU" dirty="0" smtClean="0">
                <a:solidFill>
                  <a:srgbClr val="FF00FF"/>
                </a:solidFill>
              </a:rPr>
              <a:t> 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929190" y="1571612"/>
            <a:ext cx="328614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5F105"/>
                </a:solidFill>
              </a:rPr>
              <a:t>Для супов и для борщей -</a:t>
            </a:r>
          </a:p>
          <a:p>
            <a:r>
              <a:rPr lang="ru-RU" sz="2400" b="1" dirty="0" smtClean="0">
                <a:solidFill>
                  <a:srgbClr val="05F105"/>
                </a:solidFill>
              </a:rPr>
              <a:t>Всевозможных ………..</a:t>
            </a:r>
          </a:p>
          <a:p>
            <a:r>
              <a:rPr lang="ru-RU" sz="2400" b="1" dirty="0" smtClean="0">
                <a:solidFill>
                  <a:srgbClr val="05F105"/>
                </a:solidFill>
              </a:rPr>
              <a:t>(Овощей)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286380" y="3714752"/>
            <a:ext cx="357258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C000"/>
                </a:solidFill>
              </a:rPr>
              <a:t>И к тому же каждый год</a:t>
            </a:r>
          </a:p>
          <a:p>
            <a:r>
              <a:rPr lang="ru-RU" sz="2400" b="1" dirty="0" smtClean="0">
                <a:solidFill>
                  <a:srgbClr val="FFC000"/>
                </a:solidFill>
              </a:rPr>
              <a:t>Дарит сладкоежкам ……..</a:t>
            </a:r>
          </a:p>
          <a:p>
            <a:r>
              <a:rPr lang="ru-RU" sz="2400" b="1" dirty="0" smtClean="0">
                <a:solidFill>
                  <a:srgbClr val="FFC000"/>
                </a:solidFill>
              </a:rPr>
              <a:t>(Мед)</a:t>
            </a:r>
          </a:p>
          <a:p>
            <a:r>
              <a:rPr lang="ru-RU" sz="2400" b="1" dirty="0" smtClean="0">
                <a:solidFill>
                  <a:srgbClr val="FFC000"/>
                </a:solidFill>
              </a:rPr>
              <a:t>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71670" y="571480"/>
            <a:ext cx="59293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n>
                  <a:solidFill>
                    <a:srgbClr val="7030A0"/>
                  </a:solidFill>
                </a:ln>
                <a:solidFill>
                  <a:srgbClr val="C0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Доскажи словечко</a:t>
            </a:r>
            <a:endParaRPr lang="ru-RU" sz="4400" b="1" dirty="0">
              <a:ln>
                <a:solidFill>
                  <a:srgbClr val="7030A0"/>
                </a:solidFill>
              </a:ln>
              <a:solidFill>
                <a:srgbClr val="C00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1357298"/>
            <a:ext cx="662473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6000" dirty="0" smtClean="0">
              <a:solidFill>
                <a:srgbClr val="FF00FF"/>
              </a:solidFill>
            </a:endParaRPr>
          </a:p>
          <a:p>
            <a:r>
              <a:rPr lang="ru-RU" dirty="0" smtClean="0">
                <a:solidFill>
                  <a:srgbClr val="FF00FF"/>
                </a:solidFill>
              </a:rPr>
              <a:t> 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1139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28728" y="0"/>
            <a:ext cx="607223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ln>
                  <a:solidFill>
                    <a:srgbClr val="00B05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ЛЕТО</a:t>
            </a:r>
            <a:r>
              <a:rPr lang="ru-RU" b="1" dirty="0"/>
              <a:t/>
            </a:r>
            <a:br>
              <a:rPr lang="ru-RU" b="1" dirty="0"/>
            </a:br>
            <a:r>
              <a:rPr lang="ru-RU" sz="2400" b="1" i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FF00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ru-RU" sz="2400" b="1" i="1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FF00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</a:br>
            <a:endParaRPr lang="ru-RU" sz="2400" b="1" i="1" dirty="0" smtClean="0">
              <a:ln>
                <a:solidFill>
                  <a:schemeClr val="accent3">
                    <a:lumMod val="50000"/>
                  </a:schemeClr>
                </a:solidFill>
              </a:ln>
              <a:solidFill>
                <a:srgbClr val="FF00FF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28860" y="857232"/>
            <a:ext cx="485778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sz="2800" dirty="0" smtClean="0">
                <a:ln>
                  <a:solidFill>
                    <a:srgbClr val="C00000"/>
                  </a:solidFill>
                </a:ln>
                <a:solidFill>
                  <a:srgbClr val="00B050"/>
                </a:solidFill>
              </a:rPr>
              <a:t>Лето — это солнца луч,</a:t>
            </a:r>
            <a:br>
              <a:rPr lang="ru-RU" sz="2800" dirty="0" smtClean="0">
                <a:ln>
                  <a:solidFill>
                    <a:srgbClr val="C00000"/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rgbClr val="C00000"/>
                  </a:solidFill>
                </a:ln>
                <a:solidFill>
                  <a:srgbClr val="00B050"/>
                </a:solidFill>
              </a:rPr>
              <a:t>Тёплый дождик из-под туч,</a:t>
            </a:r>
            <a:br>
              <a:rPr lang="ru-RU" sz="2800" dirty="0" smtClean="0">
                <a:ln>
                  <a:solidFill>
                    <a:srgbClr val="C00000"/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rgbClr val="C00000"/>
                  </a:solidFill>
                </a:ln>
                <a:solidFill>
                  <a:srgbClr val="00B050"/>
                </a:solidFill>
              </a:rPr>
              <a:t>Лето — яркие цветы</a:t>
            </a:r>
            <a:br>
              <a:rPr lang="ru-RU" sz="2800" dirty="0" smtClean="0">
                <a:ln>
                  <a:solidFill>
                    <a:srgbClr val="C00000"/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rgbClr val="C00000"/>
                  </a:solidFill>
                </a:ln>
                <a:solidFill>
                  <a:srgbClr val="00B050"/>
                </a:solidFill>
              </a:rPr>
              <a:t>Необычной красоты,</a:t>
            </a:r>
            <a:br>
              <a:rPr lang="ru-RU" sz="2800" dirty="0" smtClean="0">
                <a:ln>
                  <a:solidFill>
                    <a:srgbClr val="C00000"/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rgbClr val="C00000"/>
                  </a:solidFill>
                </a:ln>
                <a:solidFill>
                  <a:srgbClr val="00B050"/>
                </a:solidFill>
              </a:rPr>
              <a:t>Лето — тёплая река,</a:t>
            </a:r>
            <a:br>
              <a:rPr lang="ru-RU" sz="2800" dirty="0" smtClean="0">
                <a:ln>
                  <a:solidFill>
                    <a:srgbClr val="C00000"/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rgbClr val="C00000"/>
                  </a:solidFill>
                </a:ln>
                <a:solidFill>
                  <a:srgbClr val="00B050"/>
                </a:solidFill>
              </a:rPr>
              <a:t>Стайкой в небе облака.</a:t>
            </a:r>
            <a:br>
              <a:rPr lang="ru-RU" sz="2800" dirty="0" smtClean="0">
                <a:ln>
                  <a:solidFill>
                    <a:srgbClr val="C00000"/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rgbClr val="C00000"/>
                  </a:solidFill>
                </a:ln>
                <a:solidFill>
                  <a:srgbClr val="00B050"/>
                </a:solidFill>
              </a:rPr>
              <a:t>Лето! Лето к нам идёт!</a:t>
            </a:r>
            <a:br>
              <a:rPr lang="ru-RU" sz="2800" dirty="0" smtClean="0">
                <a:ln>
                  <a:solidFill>
                    <a:srgbClr val="C00000"/>
                  </a:solidFill>
                </a:ln>
                <a:solidFill>
                  <a:srgbClr val="00B050"/>
                </a:solidFill>
              </a:rPr>
            </a:br>
            <a:r>
              <a:rPr lang="ru-RU" sz="2800" dirty="0" smtClean="0">
                <a:ln>
                  <a:solidFill>
                    <a:srgbClr val="C00000"/>
                  </a:solidFill>
                </a:ln>
                <a:solidFill>
                  <a:srgbClr val="00B050"/>
                </a:solidFill>
              </a:rPr>
              <a:t>Всё ликует и поёт.</a:t>
            </a:r>
            <a:r>
              <a:rPr lang="ru-RU" sz="2800" i="1" dirty="0" smtClean="0">
                <a:ln>
                  <a:solidFill>
                    <a:srgbClr val="C00000"/>
                  </a:solidFill>
                </a:ln>
                <a:solidFill>
                  <a:srgbClr val="00B050"/>
                </a:solidFill>
              </a:rPr>
              <a:t> </a:t>
            </a:r>
          </a:p>
          <a:p>
            <a:r>
              <a:rPr lang="ru-RU" sz="3200" i="1" dirty="0" smtClean="0"/>
              <a:t> Эрато</a:t>
            </a:r>
            <a:endParaRPr lang="ru-RU" sz="3200" dirty="0" smtClean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207641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142852"/>
            <a:ext cx="792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Состояние природы летом</a:t>
            </a:r>
            <a:r>
              <a:rPr lang="ru-RU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ru-RU" dirty="0">
              <a:ln>
                <a:solidFill>
                  <a:srgbClr val="C00000"/>
                </a:solidFill>
              </a:ln>
              <a:solidFill>
                <a:srgbClr val="FF000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24" y="1071546"/>
            <a:ext cx="76438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n>
                  <a:solidFill>
                    <a:srgbClr val="003A1A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Лучи солнца нагревают воздух, землю.</a:t>
            </a:r>
          </a:p>
          <a:p>
            <a:r>
              <a:rPr lang="ru-RU" sz="3200" b="1" dirty="0" smtClean="0">
                <a:ln>
                  <a:solidFill>
                    <a:srgbClr val="003A1A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Воду в реках и озерах</a:t>
            </a:r>
            <a:r>
              <a:rPr lang="ru-RU" sz="2400" b="1" dirty="0" smtClean="0">
                <a:ln>
                  <a:solidFill>
                    <a:srgbClr val="003A1A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ru-RU" sz="2400" b="1" dirty="0">
              <a:ln>
                <a:solidFill>
                  <a:srgbClr val="003A1A"/>
                </a:solidFill>
              </a:ln>
              <a:solidFill>
                <a:srgbClr val="FF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229146"/>
            <a:ext cx="4535904" cy="3023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500042"/>
            <a:ext cx="77867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>
                  <a:solidFill>
                    <a:srgbClr val="FFFF00"/>
                  </a:solidFill>
                </a:ln>
                <a:solidFill>
                  <a:srgbClr val="00206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Дождевая вода питает все живое. Луг и поляна радуют сочной зеленью и яркими цветами.</a:t>
            </a:r>
            <a:endParaRPr lang="ru-RU" sz="2800" b="1" dirty="0">
              <a:ln>
                <a:solidFill>
                  <a:srgbClr val="FFFF00"/>
                </a:solidFill>
              </a:ln>
              <a:solidFill>
                <a:srgbClr val="00206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3" name="Рисунок 2" descr="0c11f50fbbc96104a973e62b7abcd4f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1454149"/>
            <a:ext cx="4942332" cy="3710552"/>
          </a:xfrm>
          <a:prstGeom prst="rect">
            <a:avLst/>
          </a:prstGeom>
          <a:ln>
            <a:solidFill>
              <a:srgbClr val="FFC0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0166" y="285728"/>
            <a:ext cx="6715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n>
                  <a:solidFill>
                    <a:srgbClr val="FF0000"/>
                  </a:solidFill>
                </a:ln>
                <a:solidFill>
                  <a:srgbClr val="00B0F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Ягоды краснеют под теплыми лучами солнца.</a:t>
            </a:r>
            <a:endParaRPr lang="ru-RU" sz="3600" b="1" dirty="0">
              <a:ln>
                <a:solidFill>
                  <a:srgbClr val="FF0000"/>
                </a:solidFill>
              </a:ln>
              <a:solidFill>
                <a:srgbClr val="00B0F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3" name="Рисунок 2" descr="102282586_getImage__68_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1886122"/>
            <a:ext cx="4896544" cy="3315369"/>
          </a:xfrm>
          <a:prstGeom prst="rect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00364" y="285728"/>
            <a:ext cx="35004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Июнь</a:t>
            </a:r>
            <a:endParaRPr lang="ru-RU" sz="9600" b="1" dirty="0">
              <a:ln>
                <a:solidFill>
                  <a:srgbClr val="FF0000"/>
                </a:solidFill>
              </a:ln>
              <a:solidFill>
                <a:srgbClr val="FFC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6" name="Содержимое 5" descr="103486415_20120610125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2204864"/>
            <a:ext cx="3544454" cy="2990633"/>
          </a:xfrm>
          <a:prstGeom prst="rect">
            <a:avLst/>
          </a:prstGeom>
          <a:ln>
            <a:noFill/>
          </a:ln>
          <a:effectLst>
            <a:glow rad="228600">
              <a:srgbClr val="05F105">
                <a:alpha val="40000"/>
              </a:srgbClr>
            </a:glow>
            <a:softEdge rad="112500"/>
          </a:effectLst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857752" y="1571613"/>
            <a:ext cx="3458664" cy="387361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32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Прошла </a:t>
            </a:r>
            <a:r>
              <a:rPr lang="ru-RU" sz="32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весна. На дворе месяц июнь — зачинатель лета. Месяц цветов, птенцов и светлых ночей, </a:t>
            </a:r>
            <a:r>
              <a:rPr lang="ru-RU" sz="32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начало лета.</a:t>
            </a:r>
            <a:endParaRPr lang="ru-RU" sz="3200" b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714356"/>
            <a:ext cx="49292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>
                  <a:solidFill>
                    <a:srgbClr val="FF00FF"/>
                  </a:solidFill>
                </a:ln>
                <a:solidFill>
                  <a:srgbClr val="7030A0"/>
                </a:solidFill>
              </a:rPr>
              <a:t>В гнезде  дрозда подрастают птенцы</a:t>
            </a:r>
            <a:endParaRPr lang="ru-RU" sz="3600" b="1" dirty="0">
              <a:ln>
                <a:solidFill>
                  <a:srgbClr val="FF00FF"/>
                </a:solidFill>
              </a:ln>
              <a:solidFill>
                <a:srgbClr val="7030A0"/>
              </a:solidFill>
            </a:endParaRPr>
          </a:p>
        </p:txBody>
      </p:sp>
      <p:pic>
        <p:nvPicPr>
          <p:cNvPr id="3" name="Рисунок 2" descr="765bc10d19d4d546367c68a2c1195fa1.jpg"/>
          <p:cNvPicPr>
            <a:picLocks noChangeAspect="1"/>
          </p:cNvPicPr>
          <p:nvPr/>
        </p:nvPicPr>
        <p:blipFill>
          <a:blip r:embed="rId2" cstate="print"/>
          <a:srcRect l="4843" t="4819" r="3136" b="3618"/>
          <a:stretch>
            <a:fillRect/>
          </a:stretch>
        </p:blipFill>
        <p:spPr>
          <a:xfrm>
            <a:off x="4896891" y="1124744"/>
            <a:ext cx="3422184" cy="2281456"/>
          </a:xfrm>
          <a:prstGeom prst="rect">
            <a:avLst/>
          </a:prstGeom>
          <a:ln>
            <a:solidFill>
              <a:srgbClr val="FFFF00"/>
            </a:solidFill>
          </a:ln>
          <a:effectLst>
            <a:glow rad="228600">
              <a:srgbClr val="FFFF00">
                <a:alpha val="40000"/>
              </a:srgbClr>
            </a:glow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5072066" y="3786190"/>
            <a:ext cx="30718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>
                  <a:solidFill>
                    <a:srgbClr val="FFFF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На солнечной полянке играют лисята</a:t>
            </a:r>
            <a:endParaRPr lang="ru-RU" sz="3600" b="1" dirty="0">
              <a:ln>
                <a:solidFill>
                  <a:srgbClr val="FFFF00"/>
                </a:solidFill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Рисунок 4" descr="1309132277597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42722" y="2054114"/>
            <a:ext cx="3486402" cy="3486402"/>
          </a:xfrm>
          <a:prstGeom prst="rect">
            <a:avLst/>
          </a:prstGeom>
          <a:ln>
            <a:noFill/>
          </a:ln>
          <a:effectLst>
            <a:glow rad="228600">
              <a:srgbClr val="F28500">
                <a:alpha val="40000"/>
              </a:srgbClr>
            </a:glo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500042"/>
            <a:ext cx="27860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>
                  <a:solidFill>
                    <a:srgbClr val="FFFF00"/>
                  </a:solidFill>
                </a:ln>
                <a:solidFill>
                  <a:schemeClr val="accent2">
                    <a:lumMod val="75000"/>
                  </a:schemeClr>
                </a:solidFill>
              </a:rPr>
              <a:t>Шмели собирают душистый нектар</a:t>
            </a:r>
            <a:endParaRPr lang="ru-RU" sz="3600" b="1" dirty="0">
              <a:ln>
                <a:solidFill>
                  <a:srgbClr val="FFFF00"/>
                </a:solidFill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Рисунок 2" descr="1297013442_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3968" y="1268760"/>
            <a:ext cx="3376396" cy="2529700"/>
          </a:xfrm>
          <a:prstGeom prst="rect">
            <a:avLst/>
          </a:prstGeom>
          <a:ln>
            <a:noFill/>
          </a:ln>
          <a:effectLst>
            <a:glow rad="101600">
              <a:srgbClr val="FFFF00">
                <a:alpha val="60000"/>
              </a:srgbClr>
            </a:glow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4572000" y="4214818"/>
            <a:ext cx="40005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Разноцветные бабочки порхают с цветка на цветок</a:t>
            </a:r>
            <a:endParaRPr lang="ru-RU" sz="3600" b="1" dirty="0">
              <a:ln>
                <a:solidFill>
                  <a:srgbClr val="FFFF00"/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5" name="Рисунок 4" descr="56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2928934"/>
            <a:ext cx="2841774" cy="2572957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</TotalTime>
  <Words>569</Words>
  <Application>Microsoft Office PowerPoint</Application>
  <PresentationFormat>Экран (4:3)</PresentationFormat>
  <Paragraphs>109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 Ознакомление с окружающим миром Признаки лета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Лето</dc:title>
  <cp:lastModifiedBy>Буева</cp:lastModifiedBy>
  <cp:revision>61</cp:revision>
  <dcterms:created xsi:type="dcterms:W3CDTF">2014-05-10T08:26:16Z</dcterms:created>
  <dcterms:modified xsi:type="dcterms:W3CDTF">2020-05-25T13:23:26Z</dcterms:modified>
</cp:coreProperties>
</file>