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258" r:id="rId3"/>
    <p:sldId id="266" r:id="rId4"/>
    <p:sldId id="267" r:id="rId5"/>
    <p:sldId id="259" r:id="rId6"/>
    <p:sldId id="263" r:id="rId7"/>
    <p:sldId id="260" r:id="rId8"/>
    <p:sldId id="265"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82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AD463-0B34-42BC-A009-221F134AC4EE}" type="datetimeFigureOut">
              <a:rPr lang="ru-RU" smtClean="0"/>
              <a:pPr/>
              <a:t>01.06.2020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6A8E3-B133-4863-9E20-451DA02446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6BB618-B7A7-4D85-BDB9-1BB116A39D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DEFAB7-5E8C-4B0E-8AEA-28DD5F20669D}" type="datetimeFigureOut">
              <a:rPr lang="ru-RU" smtClean="0"/>
              <a:pPr/>
              <a:t>01.06.2020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6BB618-B7A7-4D85-BDB9-1BB116A39DB7}"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DEFAB7-5E8C-4B0E-8AEA-28DD5F20669D}" type="datetimeFigureOut">
              <a:rPr lang="ru-RU" smtClean="0"/>
              <a:pPr/>
              <a:t>01.06.2020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F6BB618-B7A7-4D85-BDB9-1BB116A39D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4638"/>
            <a:ext cx="7689850" cy="922337"/>
          </a:xfrm>
        </p:spPr>
        <p:txBody>
          <a:bodyPr>
            <a:normAutofit/>
          </a:bodyPr>
          <a:lstStyle/>
          <a:p>
            <a:pPr algn="ctr"/>
            <a:r>
              <a:rPr lang="ru-RU" sz="1600" b="1" dirty="0" smtClean="0">
                <a:solidFill>
                  <a:schemeClr val="tx1"/>
                </a:solidFill>
                <a:latin typeface="Times New Roman" pitchFamily="18" charset="0"/>
                <a:cs typeface="Times New Roman" pitchFamily="18" charset="0"/>
              </a:rPr>
              <a:t>Муниципальное казенное дошкольное образовательное  учреждение                                                                           «Детский сад №3 п.Теплое»</a:t>
            </a:r>
            <a:r>
              <a:rPr lang="ru-RU" sz="1800" dirty="0" smtClean="0"/>
              <a:t/>
            </a:r>
            <a:br>
              <a:rPr lang="ru-RU" sz="1800" dirty="0" smtClean="0"/>
            </a:br>
            <a:endParaRPr lang="ru-RU" sz="1600" dirty="0"/>
          </a:p>
        </p:txBody>
      </p:sp>
      <p:sp>
        <p:nvSpPr>
          <p:cNvPr id="5" name="Прямоугольник 4"/>
          <p:cNvSpPr/>
          <p:nvPr/>
        </p:nvSpPr>
        <p:spPr>
          <a:xfrm>
            <a:off x="827584" y="1988840"/>
            <a:ext cx="7673506" cy="3170099"/>
          </a:xfrm>
          <a:prstGeom prst="rect">
            <a:avLst/>
          </a:prstGeom>
        </p:spPr>
        <p:txBody>
          <a:bodyPr wrap="square">
            <a:spAutoFit/>
          </a:bodyPr>
          <a:lstStyle/>
          <a:p>
            <a:pPr lvl="0" fontAlgn="base">
              <a:spcBef>
                <a:spcPct val="0"/>
              </a:spcBef>
              <a:spcAft>
                <a:spcPct val="0"/>
              </a:spcAft>
            </a:pPr>
            <a:r>
              <a:rPr kumimoji="0" lang="ru-RU" b="1" i="0" u="none" strike="noStrike" cap="none" normalizeH="0" dirty="0" smtClean="0">
                <a:ln>
                  <a:noFill/>
                </a:ln>
                <a:solidFill>
                  <a:srgbClr val="7030A0"/>
                </a:solidFill>
                <a:effectLst/>
                <a:latin typeface="Times New Roman" pitchFamily="18" charset="0"/>
                <a:ea typeface="Calibri" pitchFamily="34" charset="0"/>
                <a:cs typeface="Times New Roman" pitchFamily="18" charset="0"/>
              </a:rPr>
              <a:t>                                                                                                        </a:t>
            </a:r>
            <a:r>
              <a:rPr kumimoji="0" lang="ru-RU"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endPar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fontAlgn="base">
              <a:spcBef>
                <a:spcPct val="0"/>
              </a:spcBef>
              <a:spcAft>
                <a:spcPct val="0"/>
              </a:spcAft>
            </a:pPr>
            <a:r>
              <a:rPr lang="ru-RU" b="1" dirty="0" smtClean="0">
                <a:solidFill>
                  <a:srgbClr val="000000"/>
                </a:solidFill>
                <a:latin typeface="Times New Roman" pitchFamily="18" charset="0"/>
                <a:ea typeface="Calibri" pitchFamily="34" charset="0"/>
                <a:cs typeface="Times New Roman" pitchFamily="18" charset="0"/>
              </a:rPr>
              <a:t>                                                                              </a:t>
            </a:r>
          </a:p>
          <a:p>
            <a:pPr lvl="0" fontAlgn="base">
              <a:spcBef>
                <a:spcPct val="0"/>
              </a:spcBef>
              <a:spcAft>
                <a:spcPct val="0"/>
              </a:spcAft>
            </a:pPr>
            <a:r>
              <a:rPr lang="ru-RU" b="1" dirty="0" smtClean="0">
                <a:solidFill>
                  <a:srgbClr val="000000"/>
                </a:solidFill>
                <a:latin typeface="Times New Roman" pitchFamily="18" charset="0"/>
                <a:ea typeface="Calibri" pitchFamily="34" charset="0"/>
                <a:cs typeface="Times New Roman" pitchFamily="18" charset="0"/>
              </a:rPr>
              <a:t>                                                            </a:t>
            </a:r>
          </a:p>
          <a:p>
            <a:pPr lvl="0" fontAlgn="base">
              <a:spcBef>
                <a:spcPct val="0"/>
              </a:spcBef>
              <a:spcAft>
                <a:spcPct val="0"/>
              </a:spcAft>
            </a:pPr>
            <a:endParaRPr lang="ru-RU" b="1" dirty="0" smtClean="0">
              <a:solidFill>
                <a:srgbClr val="000000"/>
              </a:solidFill>
              <a:latin typeface="Times New Roman" pitchFamily="18" charset="0"/>
              <a:ea typeface="Calibri" pitchFamily="34" charset="0"/>
              <a:cs typeface="Times New Roman" pitchFamily="18" charset="0"/>
            </a:endParaRPr>
          </a:p>
          <a:p>
            <a:pPr lvl="0" algn="r" fontAlgn="base">
              <a:spcBef>
                <a:spcPct val="0"/>
              </a:spcBef>
              <a:spcAft>
                <a:spcPct val="0"/>
              </a:spcAft>
            </a:pPr>
            <a:endParaRPr lang="ru-RU" sz="1600" b="1" dirty="0" smtClean="0">
              <a:solidFill>
                <a:srgbClr val="000000"/>
              </a:solidFill>
              <a:latin typeface="Times New Roman" pitchFamily="18" charset="0"/>
              <a:ea typeface="Calibri" pitchFamily="34" charset="0"/>
              <a:cs typeface="Times New Roman" pitchFamily="18" charset="0"/>
            </a:endParaRPr>
          </a:p>
          <a:p>
            <a:pPr lvl="0" algn="r" fontAlgn="base">
              <a:spcBef>
                <a:spcPct val="0"/>
              </a:spcBef>
              <a:spcAft>
                <a:spcPct val="0"/>
              </a:spcAft>
            </a:pPr>
            <a:endParaRPr lang="ru-RU" sz="1600" b="1" dirty="0" smtClean="0">
              <a:solidFill>
                <a:srgbClr val="000000"/>
              </a:solidFill>
              <a:latin typeface="Times New Roman" pitchFamily="18" charset="0"/>
              <a:ea typeface="Calibri" pitchFamily="34" charset="0"/>
              <a:cs typeface="Times New Roman" pitchFamily="18" charset="0"/>
            </a:endParaRPr>
          </a:p>
          <a:p>
            <a:pPr lvl="0" algn="r" fontAlgn="base">
              <a:spcBef>
                <a:spcPct val="0"/>
              </a:spcBef>
              <a:spcAft>
                <a:spcPct val="0"/>
              </a:spcAft>
            </a:pPr>
            <a:endParaRPr lang="ru-RU" sz="1600" b="1" dirty="0" smtClean="0">
              <a:solidFill>
                <a:srgbClr val="000000"/>
              </a:solidFill>
              <a:latin typeface="Times New Roman" pitchFamily="18" charset="0"/>
              <a:ea typeface="Calibri" pitchFamily="34" charset="0"/>
              <a:cs typeface="Times New Roman" pitchFamily="18" charset="0"/>
            </a:endParaRPr>
          </a:p>
          <a:p>
            <a:pPr lvl="0" algn="r" fontAlgn="base">
              <a:spcBef>
                <a:spcPct val="0"/>
              </a:spcBef>
              <a:spcAft>
                <a:spcPct val="0"/>
              </a:spcAft>
            </a:pPr>
            <a:endParaRPr lang="ru-RU" sz="1600" b="1" dirty="0" smtClean="0">
              <a:solidFill>
                <a:srgbClr val="000000"/>
              </a:solidFill>
              <a:latin typeface="Times New Roman" pitchFamily="18" charset="0"/>
              <a:ea typeface="Calibri" pitchFamily="34" charset="0"/>
              <a:cs typeface="Times New Roman" pitchFamily="18" charset="0"/>
            </a:endParaRPr>
          </a:p>
          <a:p>
            <a:pPr lvl="0" algn="r" fontAlgn="base">
              <a:spcBef>
                <a:spcPct val="0"/>
              </a:spcBef>
              <a:spcAft>
                <a:spcPct val="0"/>
              </a:spcAft>
            </a:pPr>
            <a:endParaRPr lang="ru-RU" sz="1600" b="1" dirty="0" smtClean="0">
              <a:solidFill>
                <a:srgbClr val="000000"/>
              </a:solidFill>
              <a:latin typeface="Times New Roman" pitchFamily="18" charset="0"/>
              <a:ea typeface="Calibri" pitchFamily="34" charset="0"/>
              <a:cs typeface="Times New Roman" pitchFamily="18" charset="0"/>
            </a:endParaRPr>
          </a:p>
          <a:p>
            <a:pPr lvl="0" algn="r" fontAlgn="base">
              <a:spcBef>
                <a:spcPct val="0"/>
              </a:spcBef>
              <a:spcAft>
                <a:spcPct val="0"/>
              </a:spcAft>
            </a:pPr>
            <a:r>
              <a:rPr lang="ru-RU" sz="1600" b="1" dirty="0" smtClean="0">
                <a:solidFill>
                  <a:srgbClr val="000000"/>
                </a:solidFill>
                <a:latin typeface="Times New Roman" pitchFamily="18" charset="0"/>
                <a:ea typeface="Calibri" pitchFamily="34" charset="0"/>
                <a:cs typeface="Times New Roman" pitchFamily="18" charset="0"/>
              </a:rPr>
              <a:t>Подготовил </a:t>
            </a:r>
            <a:r>
              <a:rPr lang="ru-RU" sz="1600" b="1" dirty="0" smtClean="0">
                <a:solidFill>
                  <a:srgbClr val="000000"/>
                </a:solidFill>
                <a:latin typeface="Times New Roman" pitchFamily="18" charset="0"/>
                <a:ea typeface="Calibri" pitchFamily="34" charset="0"/>
                <a:cs typeface="Times New Roman" pitchFamily="18" charset="0"/>
              </a:rPr>
              <a:t>воспитатель</a:t>
            </a:r>
          </a:p>
          <a:p>
            <a:pPr lvl="0" algn="r" fontAlgn="base">
              <a:spcBef>
                <a:spcPct val="0"/>
              </a:spcBef>
              <a:spcAft>
                <a:spcPct val="0"/>
              </a:spcAft>
            </a:pPr>
            <a:r>
              <a:rPr lang="ru-RU" sz="1600" b="1" dirty="0" smtClean="0">
                <a:solidFill>
                  <a:srgbClr val="000000"/>
                </a:solidFill>
                <a:latin typeface="Times New Roman" pitchFamily="18" charset="0"/>
                <a:ea typeface="Calibri" pitchFamily="34" charset="0"/>
                <a:cs typeface="Times New Roman" pitchFamily="18" charset="0"/>
              </a:rPr>
              <a:t>второй младшей группы</a:t>
            </a:r>
          </a:p>
          <a:p>
            <a:pPr lvl="0" algn="r" fontAlgn="base">
              <a:spcBef>
                <a:spcPct val="0"/>
              </a:spcBef>
              <a:spcAft>
                <a:spcPct val="0"/>
              </a:spcAft>
            </a:pPr>
            <a:r>
              <a:rPr lang="ru-RU" sz="1600" b="1" dirty="0" smtClean="0">
                <a:solidFill>
                  <a:srgbClr val="000000"/>
                </a:solidFill>
                <a:latin typeface="Times New Roman" pitchFamily="18" charset="0"/>
                <a:ea typeface="Calibri" pitchFamily="34" charset="0"/>
                <a:cs typeface="Times New Roman" pitchFamily="18" charset="0"/>
              </a:rPr>
              <a:t> Кузнецова А.А.</a:t>
            </a:r>
            <a:endPar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sp>
        <p:nvSpPr>
          <p:cNvPr id="9217" name="Rectangle 1"/>
          <p:cNvSpPr>
            <a:spLocks noChangeArrowheads="1"/>
          </p:cNvSpPr>
          <p:nvPr/>
        </p:nvSpPr>
        <p:spPr bwMode="auto">
          <a:xfrm>
            <a:off x="857224" y="2143116"/>
            <a:ext cx="721523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Консультация для родителей.</a:t>
            </a:r>
          </a:p>
          <a:p>
            <a:pPr algn="ctr" fontAlgn="base">
              <a:spcBef>
                <a:spcPct val="0"/>
              </a:spcBef>
              <a:spcAft>
                <a:spcPct val="0"/>
              </a:spcAft>
            </a:pPr>
            <a:r>
              <a:rPr lang="ru-RU" sz="3200" i="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«Научим ребёнка пользоваться ножницами».</a:t>
            </a:r>
            <a:endParaRPr kumimoji="0" lang="ru-RU" sz="3200" b="0" i="1" u="none" strike="noStrike" cap="none" normalizeH="0" baseline="0" dirty="0" smtClean="0">
              <a:ln>
                <a:noFill/>
              </a:ln>
              <a:solidFill>
                <a:srgbClr val="00B0F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714876" y="928670"/>
            <a:ext cx="3571900" cy="5498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Сегодня мы с Вами поговорим о том, как научить ребенка пользоваться ножницами, как научить ребенка вырезать ножницами.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Дети с рождения знают, что такое ножницы. Ведь они постоянно видят, как взрослые, </a:t>
            </a:r>
            <a:r>
              <a:rPr lang="ru-RU" dirty="0" smtClean="0">
                <a:solidFill>
                  <a:srgbClr val="555555"/>
                </a:solidFill>
                <a:latin typeface="Times New Roman" pitchFamily="18" charset="0"/>
                <a:ea typeface="Times New Roman" pitchFamily="18" charset="0"/>
                <a:cs typeface="Times New Roman" pitchFamily="18" charset="0"/>
              </a:rPr>
              <a:t>ч</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то то ими режут, подрезают им ногти. Естественно, что процесс пользования этим приспособлением вызывает у них явный интерес. Но, родители задаются рядом вопросов, связанных с этим предметом. Например, когда можно начинать давать ребенку в руки ножницы, как научить его обращаться с ними, как уберечь кроху от травм?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5" name="Picture 3" descr="C:\Users\user\Desktop\thumbnail.jpg"/>
          <p:cNvPicPr>
            <a:picLocks noChangeAspect="1" noChangeArrowheads="1"/>
          </p:cNvPicPr>
          <p:nvPr/>
        </p:nvPicPr>
        <p:blipFill>
          <a:blip r:embed="rId2"/>
          <a:srcRect l="12556" t="5022"/>
          <a:stretch>
            <a:fillRect/>
          </a:stretch>
        </p:blipFill>
        <p:spPr bwMode="auto">
          <a:xfrm>
            <a:off x="1357290" y="357166"/>
            <a:ext cx="2487610" cy="2857520"/>
          </a:xfrm>
          <a:prstGeom prst="rect">
            <a:avLst/>
          </a:prstGeom>
          <a:noFill/>
        </p:spPr>
      </p:pic>
      <p:sp>
        <p:nvSpPr>
          <p:cNvPr id="8194" name="Rectangle 2"/>
          <p:cNvSpPr>
            <a:spLocks noChangeArrowheads="1"/>
          </p:cNvSpPr>
          <p:nvPr/>
        </p:nvSpPr>
        <p:spPr bwMode="auto">
          <a:xfrm>
            <a:off x="428596" y="3071810"/>
            <a:ext cx="250033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У совы - художницы</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Жили-были ножницы.</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И для каждых ножниц</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Точно обозначены дела: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Эти - вырезать кружочки,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Эти - делать кружева,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Эти - только для закладок,</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Эти - только для флажков,</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Эти — только для   лошадок,</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Эти - только для слонов.</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Лишь ВОЛШЕБНЫЕ,  похоже,</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Не имели точных дел,</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Делать ими все возможно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rPr>
              <a:t>Вырезай, что захотел!</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71472" y="857232"/>
            <a:ext cx="4572032"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sz="2000" i="1"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Выбираем ножницы для ребенка</a:t>
            </a:r>
            <a:endParaRPr kumimoji="0" lang="ru-RU" sz="2000" i="1"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indent="228600" eaLnBrk="0" fontAlgn="base" hangingPunct="0">
              <a:spcBef>
                <a:spcPct val="0"/>
              </a:spcBef>
              <a:spcAft>
                <a:spcPct val="0"/>
              </a:spcAf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 выбору ножниц для малыша нужно подойти со всей ответственностью. Главным критерием должны служить безопасность и удобство. Маленькие и почти</a:t>
            </a:r>
            <a:r>
              <a:rPr kumimoji="0" lang="ru-RU" i="0" u="none" strike="noStrike" cap="none" normalizeH="0" dirty="0" smtClean="0">
                <a:ln>
                  <a:noFill/>
                </a:ln>
                <a:solidFill>
                  <a:srgbClr val="111111"/>
                </a:solidFill>
                <a:effectLst/>
                <a:latin typeface="Times New Roman" pitchFamily="18" charset="0"/>
                <a:ea typeface="Times New Roman" pitchFamily="18" charset="0"/>
                <a:cs typeface="Times New Roman" pitchFamily="18" charset="0"/>
              </a:rPr>
              <a:t> </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игрушечные ножницы с ручками в виде животных для обучения вырезанию не подойдут. Это должны быть настоящие ножницы,</a:t>
            </a:r>
            <a:r>
              <a:rPr lang="ru-RU" dirty="0" smtClean="0">
                <a:latin typeface="Times New Roman" pitchFamily="18" charset="0"/>
                <a:cs typeface="Times New Roman" pitchFamily="18" charset="0"/>
              </a:rPr>
              <a:t> которые будут хорошо лежать в </a:t>
            </a:r>
            <a:r>
              <a:rPr lang="ru-RU" dirty="0" smtClean="0">
                <a:latin typeface="Times New Roman" pitchFamily="18" charset="0"/>
                <a:cs typeface="Times New Roman" pitchFamily="18" charset="0"/>
              </a:rPr>
              <a:t>руке ребенка</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среднего размера с закругленными концами. Хорошо если ручки у ножниц будут резиновыми – они мягче и не скользят. </a:t>
            </a:r>
            <a:r>
              <a:rPr lang="ru-RU" dirty="0" smtClean="0">
                <a:solidFill>
                  <a:srgbClr val="111111"/>
                </a:solidFill>
                <a:latin typeface="Times New Roman" pitchFamily="18" charset="0"/>
                <a:ea typeface="Times New Roman" pitchFamily="18" charset="0"/>
                <a:cs typeface="Times New Roman" pitchFamily="18" charset="0"/>
              </a:rPr>
              <a:t>К</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олечки у ручек ножниц должны подходить по размеру малышу. Лучше если одно колечко будет круглое , а вот другое удлиненное</a:t>
            </a:r>
            <a:r>
              <a:rPr lang="ru-RU" dirty="0" smtClean="0">
                <a:solidFill>
                  <a:srgbClr val="111111"/>
                </a:solidFill>
                <a:latin typeface="Times New Roman" pitchFamily="18" charset="0"/>
                <a:ea typeface="Times New Roman" pitchFamily="18" charset="0"/>
                <a:cs typeface="Times New Roman" pitchFamily="18" charset="0"/>
              </a:rPr>
              <a:t>. </a:t>
            </a:r>
            <a:r>
              <a:rPr lang="ru-RU" dirty="0" smtClean="0">
                <a:solidFill>
                  <a:srgbClr val="111111"/>
                </a:solidFill>
                <a:latin typeface="Times New Roman" pitchFamily="18" charset="0"/>
                <a:ea typeface="Times New Roman" pitchFamily="18" charset="0"/>
                <a:cs typeface="Times New Roman" pitchFamily="18" charset="0"/>
              </a:rPr>
              <a:t>Если Ваш малыш </a:t>
            </a:r>
            <a:r>
              <a:rPr lang="ru-RU" dirty="0" smtClean="0">
                <a:solidFill>
                  <a:srgbClr val="111111"/>
                </a:solidFill>
                <a:latin typeface="Times New Roman" pitchFamily="18" charset="0"/>
                <a:ea typeface="Times New Roman" pitchFamily="18" charset="0"/>
                <a:cs typeface="Times New Roman" pitchFamily="18" charset="0"/>
              </a:rPr>
              <a:t>левша</a:t>
            </a:r>
            <a:r>
              <a:rPr lang="ru-RU" dirty="0" smtClean="0">
                <a:solidFill>
                  <a:srgbClr val="111111"/>
                </a:solidFill>
                <a:latin typeface="Times New Roman" pitchFamily="18" charset="0"/>
                <a:ea typeface="Times New Roman" pitchFamily="18" charset="0"/>
                <a:cs typeface="Times New Roman" pitchFamily="18" charset="0"/>
              </a:rPr>
              <a:t>, следует </a:t>
            </a:r>
            <a:r>
              <a:rPr lang="ru-RU" dirty="0" smtClean="0">
                <a:solidFill>
                  <a:srgbClr val="111111"/>
                </a:solidFill>
                <a:latin typeface="Times New Roman" pitchFamily="18" charset="0"/>
                <a:ea typeface="Times New Roman" pitchFamily="18" charset="0"/>
                <a:cs typeface="Times New Roman" pitchFamily="18" charset="0"/>
              </a:rPr>
              <a:t>найти ножницы</a:t>
            </a:r>
            <a:r>
              <a:rPr lang="ru-RU" dirty="0" smtClean="0">
                <a:solidFill>
                  <a:srgbClr val="111111"/>
                </a:solidFill>
                <a:latin typeface="Times New Roman" pitchFamily="18" charset="0"/>
                <a:ea typeface="Times New Roman" pitchFamily="18" charset="0"/>
                <a:cs typeface="Times New Roman" pitchFamily="18" charset="0"/>
              </a:rPr>
              <a:t>, созданные специально для </a:t>
            </a:r>
            <a:r>
              <a:rPr lang="ru-RU" dirty="0" err="1" smtClean="0">
                <a:solidFill>
                  <a:srgbClr val="111111"/>
                </a:solidFill>
                <a:latin typeface="Times New Roman" pitchFamily="18" charset="0"/>
                <a:ea typeface="Times New Roman" pitchFamily="18" charset="0"/>
                <a:cs typeface="Times New Roman" pitchFamily="18" charset="0"/>
              </a:rPr>
              <a:t>леворуких</a:t>
            </a:r>
            <a:r>
              <a:rPr lang="ru-RU" dirty="0" smtClean="0">
                <a:solidFill>
                  <a:srgbClr val="111111"/>
                </a:solidFill>
                <a:latin typeface="Times New Roman" pitchFamily="18" charset="0"/>
                <a:ea typeface="Times New Roman" pitchFamily="18" charset="0"/>
                <a:cs typeface="Times New Roman" pitchFamily="18" charset="0"/>
              </a:rPr>
              <a:t> детей. </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4" name="Picture 2" descr="C:\Users\user\Desktop\para_nozhnic.png"/>
          <p:cNvPicPr>
            <a:picLocks noChangeAspect="1" noChangeArrowheads="1"/>
          </p:cNvPicPr>
          <p:nvPr/>
        </p:nvPicPr>
        <p:blipFill>
          <a:blip r:embed="rId2"/>
          <a:srcRect/>
          <a:stretch>
            <a:fillRect/>
          </a:stretch>
        </p:blipFill>
        <p:spPr bwMode="auto">
          <a:xfrm>
            <a:off x="5072066" y="1142984"/>
            <a:ext cx="3643338" cy="33464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рука-ержащ-ножницы-36015803.jpg"/>
          <p:cNvPicPr>
            <a:picLocks noChangeAspect="1" noChangeArrowheads="1"/>
          </p:cNvPicPr>
          <p:nvPr/>
        </p:nvPicPr>
        <p:blipFill>
          <a:blip r:embed="rId2"/>
          <a:srcRect/>
          <a:stretch>
            <a:fillRect/>
          </a:stretch>
        </p:blipFill>
        <p:spPr bwMode="auto">
          <a:xfrm>
            <a:off x="642910" y="3929066"/>
            <a:ext cx="3714776" cy="2449535"/>
          </a:xfrm>
          <a:prstGeom prst="rect">
            <a:avLst/>
          </a:prstGeom>
          <a:noFill/>
        </p:spPr>
      </p:pic>
      <p:pic>
        <p:nvPicPr>
          <p:cNvPr id="24579" name="Picture 3" descr="C:\Users\user\Desktop\img7.jpg"/>
          <p:cNvPicPr>
            <a:picLocks noChangeAspect="1" noChangeArrowheads="1"/>
          </p:cNvPicPr>
          <p:nvPr/>
        </p:nvPicPr>
        <p:blipFill>
          <a:blip r:embed="rId3"/>
          <a:srcRect l="48056" t="44028" r="12882" b="13263"/>
          <a:stretch>
            <a:fillRect/>
          </a:stretch>
        </p:blipFill>
        <p:spPr bwMode="auto">
          <a:xfrm>
            <a:off x="4714876" y="3643314"/>
            <a:ext cx="3571900" cy="2857520"/>
          </a:xfrm>
          <a:prstGeom prst="rect">
            <a:avLst/>
          </a:prstGeom>
          <a:noFill/>
        </p:spPr>
      </p:pic>
      <p:sp>
        <p:nvSpPr>
          <p:cNvPr id="24577" name="Rectangle 1"/>
          <p:cNvSpPr>
            <a:spLocks noChangeArrowheads="1"/>
          </p:cNvSpPr>
          <p:nvPr/>
        </p:nvSpPr>
        <p:spPr bwMode="auto">
          <a:xfrm>
            <a:off x="357158" y="214290"/>
            <a:ext cx="71438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Как правильно держать ножницы</a:t>
            </a:r>
            <a:endParaRPr kumimoji="0" lang="ru-RU" sz="2000" b="0" i="1"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1.Пусть малыш держит ручку так, чтобы </a:t>
            </a:r>
            <a:r>
              <a:rPr lang="ru-RU" dirty="0" smtClean="0">
                <a:latin typeface="Times New Roman" pitchFamily="18" charset="0"/>
                <a:ea typeface="Times New Roman" pitchFamily="18" charset="0"/>
                <a:cs typeface="Times New Roman" pitchFamily="18" charset="0"/>
              </a:rPr>
              <a:t>большой палец находился вверху Наденьте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пальчик одно из колечек ножниц.</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2. . Во второе кольцо малыш сам должен продеть указательный палец.</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3. Для удобства, во второе кольцо можно продеть и кончик среднего пальца.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4.Безымянный палец и мизинец должны быть подогнуты (упираться в ладонь). </a:t>
            </a:r>
            <a:endParaRPr lang="ru-RU"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5.Поместите перед ребенком лист бумаги (выше уровня его глаз). Когда ребенок режет бумагу в направлении наверх, он автоматически берет ножницы правильно.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Далее покажите ребенку, как Вы сами режете бумагу на полоски, вырезаете круги и треугольники.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714348" y="1000108"/>
            <a:ext cx="750099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Первые шаги к умению вырезать ножницами</a:t>
            </a:r>
            <a:endParaRPr kumimoji="0" lang="ru-RU" sz="200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Казалось бы, шаги эти довольно просты. Раз – открыли ножницы, два – закрыли их. Просто и понятно. Но для малыша это самое сложное, нудное и не интересное. Ведь ножницы нужно не просто открыть и закрыть, их нужно правильно держать.. Не получилось раз, не получилось два и малышу становиться скучно. </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Как же преодолеть этот скучный этап на пути к умению вырезать ножницами? На помощь придет театр теней и </a:t>
            </a:r>
            <a:r>
              <a:rPr kumimoji="0" lang="ru-RU"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«Сказка о журавле и цапле»</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Ножницы будут исполнять роль длинных клювов журавля или цапли. Для того, чтобы тень была похожа на клювы птиц, ножницы необходимо держать правильно. А для того, чтоб клювы шевелились, ножницы придется открывать и закрывать. Ребенок, заинтересованный в конечном результате, будет очень стараться. Если вы проявите фантазию и свой личный интерес, то это занятие точно не покажется ребенку скучным.</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29190" y="4000504"/>
            <a:ext cx="3429024" cy="2286016"/>
          </a:xfrm>
          <a:prstGeom prst="rect">
            <a:avLst/>
          </a:prstGeom>
        </p:spPr>
      </p:pic>
      <p:pic>
        <p:nvPicPr>
          <p:cNvPr id="6" name="Picture 2" descr="C:\Users\Мама\Desktop\ножницы\kQdyG0FcAjRKHWxcmxW-nxjcZWcXlJo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1591"/>
          <a:stretch/>
        </p:blipFill>
        <p:spPr bwMode="auto">
          <a:xfrm flipH="1">
            <a:off x="928662" y="4143380"/>
            <a:ext cx="2571769" cy="2071702"/>
          </a:xfrm>
          <a:prstGeom prst="rect">
            <a:avLst/>
          </a:prstGeom>
          <a:noFill/>
          <a:extLst>
            <a:ext uri="{909E8E84-426E-40DD-AFC4-6F175D3DCCD1}">
              <a14:hiddenFill xmlns:a14="http://schemas.microsoft.com/office/drawing/2010/main" xmlns="">
                <a:solidFill>
                  <a:srgbClr val="FFFFFF"/>
                </a:solidFill>
              </a14:hiddenFill>
            </a:ext>
          </a:extLst>
        </p:spPr>
      </p:pic>
      <p:sp>
        <p:nvSpPr>
          <p:cNvPr id="6145" name="Rectangle 1"/>
          <p:cNvSpPr>
            <a:spLocks noChangeArrowheads="1"/>
          </p:cNvSpPr>
          <p:nvPr/>
        </p:nvSpPr>
        <p:spPr bwMode="auto">
          <a:xfrm>
            <a:off x="428596" y="214290"/>
            <a:ext cx="800105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Начинаем резать бумагу</a:t>
            </a:r>
            <a:endParaRPr kumimoji="0" lang="ru-RU" sz="2000"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Наш малыш научился открывать и закрывать ножницы и при этом держать их прямо. Пора начинать пробовать резать бумагу. Начинать лучше с нарезания полосок.</a:t>
            </a:r>
            <a:r>
              <a:rPr lang="ru-RU" dirty="0" smtClean="0">
                <a:latin typeface="Times New Roman" pitchFamily="18" charset="0"/>
                <a:ea typeface="Times New Roman" pitchFamily="18" charset="0"/>
                <a:cs typeface="Times New Roman" pitchFamily="18" charset="0"/>
              </a:rPr>
              <a:t> </a:t>
            </a: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Если у малыша не очень хорошо получается нарезать полоски и бумага рвется, то предложите ему обложки журналов, они поплотнее.</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Как только малыш освоился с нарезанием полосок, можно пробовать вырезать по контурам. Для начала выбираем простые контуры с четкими линиями. Например, геометрические фигуры. Сначала квадрат или прямоугольник, затем треугольник или трапецию и наконец круг. Затем можно пробовать вырезать более сложные фигуры. Лучше всего вырезать из детских книжек на плотной бумаге или раскрасок. Тонкую бумагу вырезать сложнее, она при любом неудачном повороте ножниц может легко порваться. Вырезанные фигурки можно использовать в аппликациях.</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57224" y="1142984"/>
            <a:ext cx="728667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1" u="none" strike="noStrike" cap="none" normalizeH="0" baseline="0" dirty="0" smtClean="0">
                <a:ln>
                  <a:noFill/>
                </a:ln>
                <a:solidFill>
                  <a:srgbClr val="C0000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a:t>
            </a:r>
            <a:r>
              <a:rPr kumimoji="0" lang="ru-RU" sz="2400" i="1"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Какие задания можно использовать, чтобы закрепить навык вырезывания?</a:t>
            </a:r>
            <a:endParaRPr kumimoji="0" lang="ru-RU" sz="2400" i="1" u="none" strike="noStrike" cap="none" normalizeH="0" baseline="0" dirty="0" smtClean="0">
              <a:ln>
                <a:no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1.</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Разрезать полоску бумаги на квадраты, которые можно использовать в аппликациях.</a:t>
            </a:r>
            <a:b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2.</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Нарезать из бумаги тонкие полоски.</a:t>
            </a:r>
            <a:b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3.</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Косо срезать у прямоугольного листа концы.</a:t>
            </a:r>
            <a:b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4.</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Из квадрата вырезать круг, постепенно округляя его края ножницами.</a:t>
            </a:r>
            <a:b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5.</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 Сложить прямоугольный листик бумаги пополам и вырезать из него половину формы какого-то фрукта, гриба, бабочки, цветка, дерева так, чтобы на развороте получилась целая композиция.</a:t>
            </a:r>
            <a:b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6.</a:t>
            </a:r>
            <a:r>
              <a:rPr kumimoji="0" lang="ru-RU" b="0" i="0" u="none" strike="noStrike" cap="none" normalizeH="0" baseline="0" dirty="0" smtClean="0">
                <a:ln>
                  <a:noFill/>
                </a:ln>
                <a:solidFill>
                  <a:srgbClr val="1515B3"/>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Вырезать снежинки и цветы, складывая бумажный квадрат несколько раз.</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555555"/>
                </a:solidFill>
                <a:effectLst/>
                <a:latin typeface="Times New Roman" pitchFamily="18" charset="0"/>
                <a:ea typeface="Times New Roman" pitchFamily="18" charset="0"/>
                <a:cs typeface="Times New Roman" pitchFamily="18" charset="0"/>
              </a:rPr>
              <a:t>Вот так, соблюдая несложные правила и используя простые задания можно быстро научить ребенка резать и пользоваться ножницами.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user\Desktop\img17.jpg"/>
          <p:cNvPicPr>
            <a:picLocks noChangeAspect="1" noChangeArrowheads="1"/>
          </p:cNvPicPr>
          <p:nvPr/>
        </p:nvPicPr>
        <p:blipFill>
          <a:blip r:embed="rId2"/>
          <a:srcRect/>
          <a:stretch>
            <a:fillRect/>
          </a:stretch>
        </p:blipFill>
        <p:spPr bwMode="auto">
          <a:xfrm>
            <a:off x="428596" y="3214686"/>
            <a:ext cx="4143404" cy="3071834"/>
          </a:xfrm>
          <a:prstGeom prst="rect">
            <a:avLst/>
          </a:prstGeom>
          <a:noFill/>
        </p:spPr>
      </p:pic>
      <p:pic>
        <p:nvPicPr>
          <p:cNvPr id="1026" name="Picture 2" descr="C:\Users\user\Desktop\hello_html_m15230061.jpg"/>
          <p:cNvPicPr>
            <a:picLocks noChangeAspect="1" noChangeArrowheads="1"/>
          </p:cNvPicPr>
          <p:nvPr/>
        </p:nvPicPr>
        <p:blipFill>
          <a:blip r:embed="rId3" cstate="print"/>
          <a:srcRect/>
          <a:stretch>
            <a:fillRect/>
          </a:stretch>
        </p:blipFill>
        <p:spPr bwMode="auto">
          <a:xfrm>
            <a:off x="4929190" y="3429000"/>
            <a:ext cx="3714777" cy="3143272"/>
          </a:xfrm>
          <a:prstGeom prst="rect">
            <a:avLst/>
          </a:prstGeom>
          <a:noFill/>
        </p:spPr>
      </p:pic>
      <p:pic>
        <p:nvPicPr>
          <p:cNvPr id="1028" name="Picture 4" descr="C:\Users\user\Desktop\0b4c9517-c344-4fbb-bf9b-badc236c845e.jpg"/>
          <p:cNvPicPr>
            <a:picLocks noChangeAspect="1" noChangeArrowheads="1"/>
          </p:cNvPicPr>
          <p:nvPr/>
        </p:nvPicPr>
        <p:blipFill>
          <a:blip r:embed="rId4"/>
          <a:srcRect b="17500"/>
          <a:stretch>
            <a:fillRect/>
          </a:stretch>
        </p:blipFill>
        <p:spPr bwMode="auto">
          <a:xfrm>
            <a:off x="571472" y="642918"/>
            <a:ext cx="3714776" cy="2357454"/>
          </a:xfrm>
          <a:prstGeom prst="rect">
            <a:avLst/>
          </a:prstGeom>
          <a:noFill/>
        </p:spPr>
      </p:pic>
      <p:pic>
        <p:nvPicPr>
          <p:cNvPr id="1030" name="Picture 6" descr="C:\Users\user\Desktop\1.gif"/>
          <p:cNvPicPr>
            <a:picLocks noChangeAspect="1" noChangeArrowheads="1"/>
          </p:cNvPicPr>
          <p:nvPr/>
        </p:nvPicPr>
        <p:blipFill>
          <a:blip r:embed="rId5"/>
          <a:srcRect/>
          <a:stretch>
            <a:fillRect/>
          </a:stretch>
        </p:blipFill>
        <p:spPr bwMode="auto">
          <a:xfrm>
            <a:off x="4929190" y="714356"/>
            <a:ext cx="3810000" cy="2571768"/>
          </a:xfrm>
          <a:prstGeom prst="rect">
            <a:avLst/>
          </a:prstGeom>
          <a:noFill/>
        </p:spPr>
      </p:pic>
      <p:sp>
        <p:nvSpPr>
          <p:cNvPr id="8" name="Прямоугольник 7"/>
          <p:cNvSpPr/>
          <p:nvPr/>
        </p:nvSpPr>
        <p:spPr>
          <a:xfrm>
            <a:off x="500034" y="285728"/>
            <a:ext cx="8072494" cy="400110"/>
          </a:xfrm>
          <a:prstGeom prst="rect">
            <a:avLst/>
          </a:prstGeom>
        </p:spPr>
        <p:txBody>
          <a:bodyPr wrap="square">
            <a:spAutoFit/>
          </a:bodyPr>
          <a:lstStyle/>
          <a:p>
            <a:r>
              <a:rPr lang="ru-RU" sz="20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Упражнения для овладения ножницами </a:t>
            </a:r>
            <a:endParaRPr lang="ru-RU" sz="20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714488"/>
            <a:ext cx="4572000" cy="2585323"/>
          </a:xfrm>
          <a:prstGeom prst="rect">
            <a:avLst/>
          </a:prstGeom>
        </p:spPr>
        <p:txBody>
          <a:bodyPr wrap="square">
            <a:spAutoFit/>
          </a:bodyPr>
          <a:lstStyle/>
          <a:p>
            <a:pPr algn="ctr"/>
            <a:r>
              <a:rPr lang="ru-RU" sz="5400" b="1" dirty="0" smtClean="0">
                <a:ln w="11430"/>
                <a:solidFill>
                  <a:srgbClr val="FF0000"/>
                </a:solidFill>
                <a:effectLst>
                  <a:outerShdw blurRad="50800" dist="39000" dir="5460000" algn="tl">
                    <a:srgbClr val="000000">
                      <a:alpha val="38000"/>
                    </a:srgbClr>
                  </a:outerShdw>
                </a:effectLst>
                <a:latin typeface="Arial Black" pitchFamily="34" charset="0"/>
              </a:rPr>
              <a:t>Спасибо </a:t>
            </a:r>
          </a:p>
          <a:p>
            <a:pPr algn="ctr"/>
            <a:r>
              <a:rPr lang="ru-RU" sz="5400" b="1" dirty="0" smtClean="0">
                <a:ln w="11430"/>
                <a:solidFill>
                  <a:srgbClr val="FF0000"/>
                </a:solidFill>
                <a:effectLst>
                  <a:outerShdw blurRad="50800" dist="39000" dir="5460000" algn="tl">
                    <a:srgbClr val="000000">
                      <a:alpha val="38000"/>
                    </a:srgbClr>
                  </a:outerShdw>
                </a:effectLst>
                <a:latin typeface="Arial Black" pitchFamily="34" charset="0"/>
              </a:rPr>
              <a:t>за </a:t>
            </a:r>
          </a:p>
          <a:p>
            <a:pPr algn="ctr"/>
            <a:r>
              <a:rPr lang="ru-RU" sz="5400" b="1" dirty="0" smtClean="0">
                <a:ln w="11430"/>
                <a:solidFill>
                  <a:srgbClr val="FF0000"/>
                </a:solidFill>
                <a:effectLst>
                  <a:outerShdw blurRad="50800" dist="39000" dir="5460000" algn="tl">
                    <a:srgbClr val="000000">
                      <a:alpha val="38000"/>
                    </a:srgbClr>
                  </a:outerShdw>
                </a:effectLst>
                <a:latin typeface="Arial Black" pitchFamily="34" charset="0"/>
              </a:rPr>
              <a:t>внимание!</a:t>
            </a:r>
            <a:endParaRPr lang="ru-RU" sz="5400" b="1" dirty="0">
              <a:ln w="11430"/>
              <a:solidFill>
                <a:srgbClr val="FF0000"/>
              </a:solidFill>
              <a:effectLst>
                <a:outerShdw blurRad="50800" dist="39000" dir="5460000" algn="tl">
                  <a:srgbClr val="000000">
                    <a:alpha val="38000"/>
                  </a:srgbClr>
                </a:outerShdw>
              </a:effectLst>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377</TotalTime>
  <Words>169</Words>
  <Application>Microsoft Office PowerPoint</Application>
  <PresentationFormat>Экран (4:3)</PresentationFormat>
  <Paragraphs>53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Муниципальное казенное дошкольное образовательное  учреждение                                                                           «Детский сад №3 п.Теплое» </vt:lpstr>
      <vt:lpstr>Слайд 2</vt:lpstr>
      <vt:lpstr>Слайд 3</vt:lpstr>
      <vt:lpstr>Слайд 4</vt:lpstr>
      <vt:lpstr>Слайд 5</vt:lpstr>
      <vt:lpstr>Слайд 6</vt:lpstr>
      <vt:lpstr>Слайд 7</vt:lpstr>
      <vt:lpstr>Слайд 8</vt:lpstr>
      <vt:lpstr>Слайд 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дошкольное образовательное  учреждение                                                                           «Детский сад №3 п.Теплое»</dc:title>
  <dc:creator>ал</dc:creator>
  <cp:lastModifiedBy>user</cp:lastModifiedBy>
  <cp:revision>40</cp:revision>
  <dcterms:created xsi:type="dcterms:W3CDTF">2020-05-16T16:29:59Z</dcterms:created>
  <dcterms:modified xsi:type="dcterms:W3CDTF">2020-06-01T14:45:44Z</dcterms:modified>
</cp:coreProperties>
</file>