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8" r:id="rId4"/>
    <p:sldId id="259" r:id="rId5"/>
    <p:sldId id="267" r:id="rId6"/>
    <p:sldId id="269" r:id="rId7"/>
    <p:sldId id="265" r:id="rId8"/>
    <p:sldId id="266" r:id="rId9"/>
    <p:sldId id="270" r:id="rId10"/>
    <p:sldId id="271" r:id="rId11"/>
    <p:sldId id="273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1" autoAdjust="0"/>
    <p:restoredTop sz="86431" autoAdjust="0"/>
  </p:normalViewPr>
  <p:slideViewPr>
    <p:cSldViewPr>
      <p:cViewPr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B2532A-4F8A-4969-ABAD-F151288A045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77F251-B5F1-4BA2-A82C-107B43D7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\Desktop\maxresdefault-1-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От жестокого обращения каждый год погибает 2 000 детей и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около 100 000 ежегодно подвергаются насилию взрослых.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6" descr="Д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279775" cy="46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Ремен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4373562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35850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прекрасный повод для мобилизации мировой общественности в борьбе за сохранение здоровья подрастающего поколения, за равные права на получение образования и воспитания, за сохранение мирного неба над каждым ребенком.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Уважение и соблюдение прав ребенка – залог формирования благополучного, гуманного и справедливого общества.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Прав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4015">
            <a:off x="6080876" y="4398694"/>
            <a:ext cx="270033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Права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1164">
            <a:off x="3168089" y="1994741"/>
            <a:ext cx="27241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Прав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253337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357430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B0F0"/>
                </a:solidFill>
              </a:rPr>
              <a:t>ДОКУМЕНТЫ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      ПО ПРАВАМ РЕБЁНКА</a:t>
            </a:r>
          </a:p>
          <a:p>
            <a:endParaRPr lang="ru-RU" sz="1000" dirty="0" smtClean="0"/>
          </a:p>
          <a:p>
            <a:pPr>
              <a:buFontTx/>
              <a:buChar char="-"/>
            </a:pPr>
            <a:r>
              <a:rPr lang="ru-RU" i="1" dirty="0" smtClean="0"/>
              <a:t> Декларация прав ребёнка</a:t>
            </a:r>
          </a:p>
          <a:p>
            <a:pPr>
              <a:buFontTx/>
              <a:buChar char="-"/>
            </a:pPr>
            <a:r>
              <a:rPr lang="ru-RU" i="1" dirty="0" smtClean="0"/>
              <a:t> Конвенция о правах ребёнка</a:t>
            </a:r>
          </a:p>
          <a:p>
            <a:pPr>
              <a:buFontTx/>
              <a:buChar char="-"/>
            </a:pPr>
            <a:r>
              <a:rPr lang="ru-RU" i="1" dirty="0" smtClean="0"/>
              <a:t> Семейный кодекс РФ</a:t>
            </a:r>
          </a:p>
          <a:p>
            <a:pPr>
              <a:buFontTx/>
              <a:buChar char="-"/>
            </a:pPr>
            <a:r>
              <a:rPr lang="ru-RU" i="1" dirty="0" smtClean="0"/>
              <a:t> Территориальные законы </a:t>
            </a:r>
          </a:p>
          <a:p>
            <a:r>
              <a:rPr lang="ru-RU" i="1" dirty="0" smtClean="0"/>
              <a:t>  о правах детей</a:t>
            </a:r>
            <a:endParaRPr lang="ru-RU" i="1" dirty="0"/>
          </a:p>
        </p:txBody>
      </p:sp>
      <p:pic>
        <p:nvPicPr>
          <p:cNvPr id="7" name="Picture 9" descr="Права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1799">
            <a:off x="262412" y="4528235"/>
            <a:ext cx="26987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Права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1856">
            <a:off x="6214464" y="1673300"/>
            <a:ext cx="2536885" cy="21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84784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Каждый из нас должен помнить, </a:t>
            </a:r>
          </a:p>
          <a:p>
            <a:pPr algn="ctr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что детство должно быть у каждого ребенка, </a:t>
            </a:r>
          </a:p>
          <a:p>
            <a:pPr algn="ctr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и каждый ребенок заслуживает</a:t>
            </a:r>
          </a:p>
          <a:p>
            <a:pPr algn="ctr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любви и бережного к себе отношения</a:t>
            </a: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786190"/>
            <a:ext cx="7499176" cy="27089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Каждый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год во всем мире отмечается Международный день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детей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который и в нашей стране празднуется в первый день лета – </a:t>
            </a: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июня</a:t>
            </a:r>
            <a:r>
              <a:rPr lang="ru-RU" alt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называется </a:t>
            </a: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Днем защиты детей</a:t>
            </a:r>
            <a:r>
              <a:rPr lang="ru-RU" alt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название связано с тем, что детство каждого ребенка должно быть под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защитой </a:t>
            </a: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прав, здоровья и жизни подрастающего поколения.</a:t>
            </a:r>
            <a:endParaRPr lang="ru-RU" dirty="0"/>
          </a:p>
        </p:txBody>
      </p:sp>
      <p:pic>
        <p:nvPicPr>
          <p:cNvPr id="4" name="Picture 7" descr="p1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28"/>
            <a:ext cx="54726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507288" cy="3429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+mn-lt"/>
                <a:cs typeface="Times New Roman" pitchFamily="18" charset="0"/>
              </a:rPr>
              <a:t>День защиты детей отмечается с 1950 года по решению конгресса Международной демократической федерации женщин. Но почему на конгрессе выбрали этот день?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История связана с двумя событиями, которые одновременно произошли 1 июня 1925 года. 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Китайский консул в США решил устроить праздник для детей, оставшихся без родителей. Он организовал праздник «Драконьих лодок», издавна проводимый на родине консула для сирот.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endParaRPr lang="ru-RU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5" name="Picture 7" descr="festival-dragon-boa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00372"/>
            <a:ext cx="662463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80720" cy="351440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dirty="0"/>
          </a:p>
        </p:txBody>
      </p:sp>
      <p:pic>
        <p:nvPicPr>
          <p:cNvPr id="5" name="Picture 6" descr="защиты детей - знач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680520" cy="38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260649"/>
            <a:ext cx="7200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В этот же самый день, но уже в Женеве, была проведена конференция, посвященная воспитанию детей и подростков. В дальнейшем эти два события, произошедшие в один день и связанные с детьми, стали причиной того, что Международный день защиты детей отмечается именно 1 июня.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8" descr="Дети 4"/>
          <p:cNvPicPr>
            <a:picLocks noChangeAspect="1" noChangeArrowheads="1"/>
          </p:cNvPicPr>
          <p:nvPr/>
        </p:nvPicPr>
        <p:blipFill>
          <a:blip r:embed="rId3" cstate="print"/>
          <a:srcRect l="2950" t="2025" r="4915" b="6120"/>
          <a:stretch>
            <a:fillRect/>
          </a:stretch>
        </p:blipFill>
        <p:spPr bwMode="auto">
          <a:xfrm>
            <a:off x="6012160" y="2420888"/>
            <a:ext cx="25241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         День </a:t>
            </a:r>
            <a:r>
              <a:rPr lang="ru-RU" sz="2000" dirty="0" smtClean="0">
                <a:latin typeface="+mn-lt"/>
              </a:rPr>
              <a:t>защиты детей широко празднуется во многих странах мира.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В </a:t>
            </a:r>
            <a:r>
              <a:rPr lang="ru-RU" sz="2000" dirty="0" smtClean="0">
                <a:latin typeface="+mn-lt"/>
              </a:rPr>
              <a:t>этот день, в первый день лета, организуются праздничные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мероприятия </a:t>
            </a:r>
            <a:r>
              <a:rPr lang="ru-RU" sz="2000" dirty="0" smtClean="0">
                <a:latin typeface="+mn-lt"/>
              </a:rPr>
              <a:t>в скверах, парках и учреждениях </a:t>
            </a:r>
            <a:r>
              <a:rPr lang="ru-RU" sz="2000" dirty="0" smtClean="0">
                <a:latin typeface="+mn-lt"/>
              </a:rPr>
              <a:t>образования, культуры</a:t>
            </a:r>
            <a:endParaRPr lang="ru-RU" sz="2000" dirty="0">
              <a:latin typeface="+mn-lt"/>
            </a:endParaRPr>
          </a:p>
        </p:txBody>
      </p:sp>
      <p:pic>
        <p:nvPicPr>
          <p:cNvPr id="3" name="Picture 4" descr="img_3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6327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00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 smtClean="0">
                <a:latin typeface="+mn-lt"/>
              </a:rPr>
              <a:t>Это целый комплекс мероприятий, который способствует социальному,</a:t>
            </a: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физическому и душевному развитию детей. Ведь каждый </a:t>
            </a:r>
            <a:r>
              <a:rPr lang="ru-RU" sz="2200" dirty="0" smtClean="0">
                <a:latin typeface="+mn-lt"/>
              </a:rPr>
              <a:t>ребенок имеет право </a:t>
            </a:r>
            <a:r>
              <a:rPr lang="ru-RU" sz="2200" dirty="0" smtClean="0">
                <a:latin typeface="+mn-lt"/>
              </a:rPr>
              <a:t>на счастливое и полноценное детство.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picture_7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335756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200" dirty="0" smtClean="0">
                <a:latin typeface="+mn-lt"/>
                <a:cs typeface="Times New Roman" pitchFamily="18" charset="0"/>
              </a:rPr>
              <a:t>Несмотря на всю грандиозность празднования и витающее в воздухе ощущение всеобщей радости, нельзя забывать о том, что и в нашей стране и в мире есть огромное количество детей, нуждающихся в поддержке и защите. К сожалению не все детское население в этот праздничный день </a:t>
            </a:r>
            <a:r>
              <a:rPr lang="ru-RU" altLang="ru-RU" sz="2200" dirty="0" smtClean="0">
                <a:latin typeface="+mn-lt"/>
                <a:cs typeface="Times New Roman" pitchFamily="18" charset="0"/>
              </a:rPr>
              <a:t>имеет </a:t>
            </a:r>
            <a:r>
              <a:rPr lang="ru-RU" altLang="ru-RU" sz="2200" dirty="0" smtClean="0">
                <a:latin typeface="+mn-lt"/>
                <a:cs typeface="Times New Roman" pitchFamily="18" charset="0"/>
              </a:rPr>
              <a:t>повод для улыбок и радости.</a:t>
            </a:r>
            <a:r>
              <a:rPr lang="ru-RU" sz="2200" dirty="0" smtClean="0">
                <a:latin typeface="+mn-lt"/>
                <a:cs typeface="Times New Roman" pitchFamily="18" charset="0"/>
              </a:rPr>
              <a:t> </a:t>
            </a:r>
            <a:r>
              <a:rPr lang="ru-RU" sz="2200" dirty="0" smtClean="0"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День </a:t>
            </a:r>
            <a:r>
              <a:rPr lang="ru-RU" sz="2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защиты детей - это не только праздник для детей, но и напоминание взрослым о том, что дети нуждаются в их постоянной заботе и защите и что они несут ответственность за них.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7" name="Picture 5" descr="Дети - сирот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4038600" cy="33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lg_orphan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3071810"/>
            <a:ext cx="4041775" cy="294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 данным МВД России из 100 несовершеннолетних в нашей 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стране двое – беспризорники. </a:t>
            </a:r>
            <a:r>
              <a:rPr lang="ru-RU" sz="2000" dirty="0" smtClean="0"/>
              <a:t>Стало больше и малолетних наркоманов, почти половина подростков употребляет алкоголь. На каждые 100 тысяч населения </a:t>
            </a:r>
            <a:br>
              <a:rPr lang="ru-RU" sz="2000" dirty="0" smtClean="0"/>
            </a:br>
            <a:r>
              <a:rPr lang="ru-RU" sz="2000" dirty="0" smtClean="0"/>
              <a:t>760 детей находятся на учтете в службах наркологических </a:t>
            </a:r>
            <a:br>
              <a:rPr lang="ru-RU" sz="2000" dirty="0" smtClean="0"/>
            </a:br>
            <a:r>
              <a:rPr lang="ru-RU" sz="2000" dirty="0" smtClean="0"/>
              <a:t>диспансеров. Если добавить к этому снижение рождаемости </a:t>
            </a:r>
            <a:br>
              <a:rPr lang="ru-RU" sz="2000" dirty="0" smtClean="0"/>
            </a:br>
            <a:r>
              <a:rPr lang="ru-RU" sz="2000" dirty="0" smtClean="0"/>
              <a:t>и повышение смертности младенцев, то картина светлого </a:t>
            </a:r>
            <a:br>
              <a:rPr lang="ru-RU" sz="2000" dirty="0" smtClean="0"/>
            </a:br>
            <a:r>
              <a:rPr lang="ru-RU" sz="2000" dirty="0" smtClean="0"/>
              <a:t>будущего не вырисовывается радостной.</a:t>
            </a:r>
            <a:br>
              <a:rPr 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sz="2000" dirty="0"/>
          </a:p>
        </p:txBody>
      </p:sp>
      <p:pic>
        <p:nvPicPr>
          <p:cNvPr id="1026" name="Picture 2" descr="C:\Users\ал\Desktop\iFTBCF2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464496" cy="3711873"/>
          </a:xfrm>
          <a:prstGeom prst="rect">
            <a:avLst/>
          </a:prstGeom>
          <a:noFill/>
        </p:spPr>
      </p:pic>
      <p:pic>
        <p:nvPicPr>
          <p:cNvPr id="6" name="Picture 5" descr="besprizorniki_odessy0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4464496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+mn-lt"/>
                <a:cs typeface="Times New Roman" pitchFamily="18" charset="0"/>
              </a:rPr>
              <a:t>В нашей стране более 35 миллионов детей, из которых по-настоящему </a:t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>здоровыми можно назвать только 12%. За последнее десятилетие </a:t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>по статистике Минздрава РФ, на четверть увеличилось количество</a:t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>детей имеющих различные психические расстройства,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поэтому</a:t>
            </a:r>
            <a:r>
              <a:rPr lang="ru-RU" sz="2200" dirty="0" smtClean="0"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>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участились случаи суицида, неконтролируемой агрессии и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вандализма</a:t>
            </a:r>
            <a:r>
              <a:rPr lang="ru-RU" sz="2200" dirty="0" smtClean="0">
                <a:latin typeface="+mn-lt"/>
                <a:cs typeface="Times New Roman" pitchFamily="18" charset="0"/>
              </a:rPr>
              <a:t>. Только в Москве ежедневно подростками совершаются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попытки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самоубийства.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2"/>
            <a:ext cx="6196533" cy="389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</TotalTime>
  <Words>217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Слайд 1</vt:lpstr>
      <vt:lpstr> </vt:lpstr>
      <vt:lpstr>День защиты детей отмечается с 1950 года по решению конгресса Международной демократической федерации женщин. Но почему на конгрессе выбрали этот день? История связана с двумя событиями, которые одновременно произошли 1 июня 1925 года.  Китайский консул в США решил устроить праздник для детей, оставшихся без родителей. Он организовал праздник «Драконьих лодок», издавна проводимый на родине консула для сирот. </vt:lpstr>
      <vt:lpstr> </vt:lpstr>
      <vt:lpstr>         День защиты детей широко празднуется во многих странах мира.           В этот день, в первый день лета, организуются праздничные           мероприятия в скверах, парках и учреждениях образования, культуры</vt:lpstr>
      <vt:lpstr>Это целый комплекс мероприятий, который способствует социальному, физическому и душевному развитию детей. Ведь каждый ребенок имеет право на счастливое и полноценное детство. </vt:lpstr>
      <vt:lpstr> Несмотря на всю грандиозность празднования и витающее в воздухе ощущение всеобщей радости, нельзя забывать о том, что и в нашей стране и в мире есть огромное количество детей, нуждающихся в поддержке и защите. К сожалению не все детское население в этот праздничный день имеет повод для улыбок и радости.  День защиты детей - это не только праздник для детей, но и напоминание взрослым о том, что дети нуждаются в их постоянной заботе и защите и что они несут ответственность за них.  . </vt:lpstr>
      <vt:lpstr>По данным МВД России из 100 несовершеннолетних в нашей  стране двое – беспризорники. Стало больше и малолетних наркоманов, почти половина подростков употребляет алкоголь. На каждые 100 тысяч населения  760 детей находятся на учтете в службах наркологических  диспансеров. Если добавить к этому снижение рождаемости  и повышение смертности младенцев, то картина светлого  будущего не вырисовывается радостной.  </vt:lpstr>
      <vt:lpstr>В нашей стране более 35 миллионов детей, из которых по-настоящему  здоровыми можно назвать только 12%. За последнее десятилетие  по статистике Минздрава РФ, на четверть увеличилось количество детей имеющих различные психические расстройства, поэтому  участились случаи суицида, неконтролируемой агрессии и вандализма. Только в Москве ежедневно подростками совершаются попытки самоубийства. </vt:lpstr>
      <vt:lpstr>От жестокого обращения каждый год погибает 2 000 детей и  около 100 000 ежегодно подвергаются насилию взрослых. </vt:lpstr>
      <vt:lpstr>Это прекрасный повод для мобилизации мировой общественности в борьбе за сохранение здоровья подрастающего поколения, за равные права на получение образования и воспитания, за сохранение мирного неба над каждым ребенком. Уважение и соблюдение прав ребенка – залог формирования благополучного, гуманного и справедливого общества. 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</dc:creator>
  <cp:lastModifiedBy>user</cp:lastModifiedBy>
  <cp:revision>20</cp:revision>
  <dcterms:created xsi:type="dcterms:W3CDTF">2020-05-06T09:46:47Z</dcterms:created>
  <dcterms:modified xsi:type="dcterms:W3CDTF">2020-05-25T15:00:59Z</dcterms:modified>
</cp:coreProperties>
</file>