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63" r:id="rId5"/>
    <p:sldId id="260" r:id="rId6"/>
    <p:sldId id="259" r:id="rId7"/>
    <p:sldId id="261" r:id="rId8"/>
    <p:sldId id="265" r:id="rId9"/>
    <p:sldId id="267" r:id="rId10"/>
    <p:sldId id="264" r:id="rId11"/>
    <p:sldId id="26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6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D09F4-E578-45AA-BE68-584D72A28DFC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1636F-9D68-4D35-8FE3-FF4CC062FD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2057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D09F4-E578-45AA-BE68-584D72A28DFC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1636F-9D68-4D35-8FE3-FF4CC062FD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502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D09F4-E578-45AA-BE68-584D72A28DFC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1636F-9D68-4D35-8FE3-FF4CC062FD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6936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D09F4-E578-45AA-BE68-584D72A28DFC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1636F-9D68-4D35-8FE3-FF4CC062FD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1227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D09F4-E578-45AA-BE68-584D72A28DFC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1636F-9D68-4D35-8FE3-FF4CC062FD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169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D09F4-E578-45AA-BE68-584D72A28DFC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1636F-9D68-4D35-8FE3-FF4CC062FD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429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D09F4-E578-45AA-BE68-584D72A28DFC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1636F-9D68-4D35-8FE3-FF4CC062FD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4665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D09F4-E578-45AA-BE68-584D72A28DFC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1636F-9D68-4D35-8FE3-FF4CC062FD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2344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D09F4-E578-45AA-BE68-584D72A28DFC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1636F-9D68-4D35-8FE3-FF4CC062FD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2631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D09F4-E578-45AA-BE68-584D72A28DFC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1636F-9D68-4D35-8FE3-FF4CC062FD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062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D09F4-E578-45AA-BE68-584D72A28DFC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1636F-9D68-4D35-8FE3-FF4CC062FD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0956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D09F4-E578-45AA-BE68-584D72A28DFC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1636F-9D68-4D35-8FE3-FF4CC062FD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2067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81503" y="614856"/>
            <a:ext cx="9340522" cy="5312978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</a:t>
            </a:r>
            <a:r>
              <a:rPr lang="ru-RU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МКДОУ  </a:t>
            </a:r>
            <a:r>
              <a:rPr lang="ru-RU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«Детский сад №3 п. Тёплое</a:t>
            </a:r>
            <a:r>
              <a:rPr 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Осторожно: ядовитые растения»</a:t>
            </a:r>
            <a:br>
              <a:rPr lang="ru-RU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999" y="5092261"/>
            <a:ext cx="10331669" cy="1261241"/>
          </a:xfrm>
        </p:spPr>
        <p:txBody>
          <a:bodyPr>
            <a:normAutofit fontScale="92500" lnSpcReduction="20000"/>
          </a:bodyPr>
          <a:lstStyle/>
          <a:p>
            <a:pPr lvl="0" algn="r">
              <a:lnSpc>
                <a:spcPct val="107000"/>
              </a:lnSpc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Подготовил воспитатель</a:t>
            </a:r>
          </a:p>
          <a:p>
            <a:pPr lvl="0" algn="r">
              <a:lnSpc>
                <a:spcPct val="107000"/>
              </a:lnSpc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средней группы №1</a:t>
            </a:r>
          </a:p>
          <a:p>
            <a:pPr lvl="0" algn="r">
              <a:lnSpc>
                <a:spcPct val="107000"/>
              </a:lnSpc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Дмитриева </a:t>
            </a:r>
            <a:r>
              <a:rPr lang="ru-RU" dirty="0">
                <a:solidFill>
                  <a:srgbClr val="1F386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Л.Е.</a:t>
            </a:r>
          </a:p>
          <a:p>
            <a:pPr lvl="0"/>
            <a:endParaRPr lang="ru-RU" sz="16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0614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2873"/>
            <a:ext cx="12191999" cy="683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-300000">
            <a:off x="1080854" y="592914"/>
            <a:ext cx="9222532" cy="5796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Уважаемые родители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Научите своих детей следующему: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Нельзя пробовать на вкус неизвестные ягоды, листья, стебли растений, плоды, семена, грибы, как бы привлекательно они не выглядели.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К незнакомым растениям даже нельзя дотрагиваться, так как можно получить ожег, аллергическую реакцию.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К ядовитым растениям относятся: вороний глаз, дурман, болиголов, багульник, белена черная и многие другие. Чтобы избежать отравления, надо научить детей хорошо знать основные признаки ядовитых и несъедобных грибов и растений и поддерживать правила-никогда ничего незнакомого и опасного не пробовать на вкус, не употреблять в пищу и даже не трогать руками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013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2873"/>
            <a:ext cx="12191999" cy="683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-300000">
            <a:off x="1080854" y="3260504"/>
            <a:ext cx="9222532" cy="460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-300000">
            <a:off x="1230008" y="532120"/>
            <a:ext cx="8943065" cy="4161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ядовитых растениях содержатся яды, способные вызвать отравления как при вдыхании летучих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арома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-веществ, выделяемых растениями, так и при попадании сока на кожу.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Самое сильное отравление можно получить при приеме внутрь токсина с ягодами, листьями, корнями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Желаем Вам и Вашему малышу яркого и радостного лета. 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Ну и конечно же здоровья!!!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659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2873"/>
            <a:ext cx="12191999" cy="683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-300000">
            <a:off x="1511538" y="-126074"/>
            <a:ext cx="8342727" cy="5876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Уважаемые родители!</a:t>
            </a:r>
          </a:p>
          <a:p>
            <a:pPr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Совсем скоро лето.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И, вы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 своими детьми будете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проводить очень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много времени на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природе.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Прогулка в лес – это очень хороший отдых, который укрепляет здоровье, знакомит ребенка с </a:t>
            </a:r>
            <a:r>
              <a:rPr lang="ru-RU" sz="24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родной природой.</a:t>
            </a: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Необходимо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выделить некоторые правила поведения, которые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должны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выполнять неукоснительно, так как от этого зависят их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здоровье и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безопасность.</a:t>
            </a:r>
          </a:p>
          <a:p>
            <a:pPr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Расскажите ребенку о ядовитых растениях, которые растут в лесу, на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полях и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лугах. Объясните, что надо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быть осторожными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отучиться от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вредной привычки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пробовать все подряд (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ягоды,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травинки).</a:t>
            </a:r>
          </a:p>
        </p:txBody>
      </p:sp>
    </p:spTree>
    <p:extLst>
      <p:ext uri="{BB962C8B-B14F-4D97-AF65-F5344CB8AC3E}">
        <p14:creationId xmlns:p14="http://schemas.microsoft.com/office/powerpoint/2010/main" xmlns="" val="199693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2873"/>
            <a:ext cx="12191999" cy="683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-300000">
            <a:off x="1200469" y="852827"/>
            <a:ext cx="9029401" cy="4729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Предупредите ребёнка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том, что в лесу не все ягоды съедобные, есть и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такие которые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являются ядовитыми, незнакомые ягоды лучше вообще не срывать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Ядовитыми считают ягоды, содержащие в себе вредные для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организма вещества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при употреблении могут привести к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тяжелым заболеваниям. </a:t>
            </a:r>
          </a:p>
          <a:p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Необходимо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у детей потребность в общении с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вами - родителями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умение побороть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застенчивость во время обращения к взрослым при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появлении симптомов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отравления.</a:t>
            </a:r>
          </a:p>
          <a:p>
            <a:pPr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Сделайте совместно памятку ребенку о ядовитых ягодах: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предлагаю вашему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вниманию фотографии опасных ягод, распечатайте и приклейте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их на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карточку с детальным описанием.</a:t>
            </a:r>
          </a:p>
        </p:txBody>
      </p:sp>
    </p:spTree>
    <p:extLst>
      <p:ext uri="{BB962C8B-B14F-4D97-AF65-F5344CB8AC3E}">
        <p14:creationId xmlns:p14="http://schemas.microsoft.com/office/powerpoint/2010/main" xmlns="" val="243222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2873"/>
            <a:ext cx="12191999" cy="683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rot="-300000">
            <a:off x="1371887" y="-1669468"/>
            <a:ext cx="5733941" cy="7820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Одним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самых распространенных кустарников в лесу является жимолость. Растение имеет красные и сочные на вид ягоды, которые расположены парами на ветвях. Для птиц плоды жимолости съедобны и даже являются лакомством, для людей их употребление губительно.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Сегодня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ягоды используют в медицине, но, если человек съест несколько плодов растения, концентрация вредных веществ окажется весьма нежелательной, что обязательно будет иметь негативные последствия.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s://ecoportal.info/wp-content/uploads/2018/09/zhimolost-lesnaya-544x36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360000">
            <a:off x="7271402" y="1035034"/>
            <a:ext cx="2853291" cy="331726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 rot="-360000">
            <a:off x="5437738" y="-115634"/>
            <a:ext cx="4618923" cy="1285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Жимолость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785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2873"/>
            <a:ext cx="12191999" cy="683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volche-lik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360000">
            <a:off x="7568829" y="1105400"/>
            <a:ext cx="2583572" cy="30260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 rot="-360000">
            <a:off x="5378655" y="704976"/>
            <a:ext cx="4874789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Волчье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лыко</a:t>
            </a:r>
            <a:endParaRPr lang="ru-RU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-300000">
            <a:off x="1357814" y="1073372"/>
            <a:ext cx="6359072" cy="3629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Данное растение считается одним из самых красивых и часто принимает участие в декорировании ландшафтных участков. Тем не менее, кустарник представляет смертельную опасность для человека. Ядовитым в нем является абсолютно всё, начиная от коры и листьев, и, заканчивая, плодами. «Дары» природы могут быть красного, желтого или черного цвета.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263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2873"/>
            <a:ext cx="12191999" cy="683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rot="-360000">
            <a:off x="4398580" y="710578"/>
            <a:ext cx="554946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Вороний глаз</a:t>
            </a:r>
          </a:p>
          <a:p>
            <a:endParaRPr lang="ru-RU" dirty="0">
              <a:solidFill>
                <a:srgbClr val="000000"/>
              </a:solidFill>
              <a:latin typeface="GTWalsheimProMedium"/>
            </a:endParaRPr>
          </a:p>
          <a:p>
            <a:endParaRPr lang="ru-RU" b="0" i="0" dirty="0" smtClean="0">
              <a:solidFill>
                <a:srgbClr val="000000"/>
              </a:solidFill>
              <a:effectLst/>
              <a:latin typeface="GTWalsheimProMedium"/>
            </a:endParaRPr>
          </a:p>
          <a:p>
            <a:endParaRPr lang="ru-RU" b="0" i="0" dirty="0">
              <a:solidFill>
                <a:srgbClr val="000000"/>
              </a:solidFill>
              <a:effectLst/>
              <a:latin typeface="GTWalsheimProMedium"/>
            </a:endParaRPr>
          </a:p>
        </p:txBody>
      </p:sp>
      <p:pic>
        <p:nvPicPr>
          <p:cNvPr id="6" name="Рисунок 5" descr="voroniy-glaz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360000">
            <a:off x="7058845" y="1036622"/>
            <a:ext cx="3007552" cy="299778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 rot="-360000">
            <a:off x="1311182" y="324355"/>
            <a:ext cx="5953635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</a:pP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240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Данный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 растения достаточно необычный и после цветения «выдает» только один плод – черную ягоду, напоминающую вороний глаз. Растет представитель растительного мира на территории России, Европы и Дальнего Востока. Довольно распространено применение ягод растения в медицине, но собирать и заниматься самолечением крайне не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рекомендуется.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240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Признаками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отравления является наличие тошноты, рвоты, падение ритма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сердца.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304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12059"/>
            <a:ext cx="12191999" cy="683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-360000">
            <a:off x="3903602" y="649260"/>
            <a:ext cx="59866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363636"/>
                </a:solidFill>
                <a:effectLst/>
                <a:latin typeface="PT Serif"/>
              </a:rPr>
              <a:t>                                                                </a:t>
            </a:r>
            <a:r>
              <a:rPr lang="ru-RU" sz="24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Чемерица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Чемерица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360000">
            <a:off x="7670736" y="1154134"/>
            <a:ext cx="2430494" cy="297926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 rot="-360000">
            <a:off x="1230459" y="-297059"/>
            <a:ext cx="6688089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endParaRPr lang="ru-RU" sz="2400" dirty="0" smtClean="0">
              <a:solidFill>
                <a:srgbClr val="11111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endParaRPr lang="ru-RU" sz="2400" dirty="0">
              <a:solidFill>
                <a:srgbClr val="11111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Чемерица 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представляет собой травянистое растение. 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Она имеет короткий и толстый корень, от которого отходит масса шнуровидных корешков. 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Плод – коробочка с семенами-крылатками.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вдыхании даже малого количества пыли чемеричного корня проявляется сильнейшее чиханье и слезотечение. При попадании сока чемерицы на кожу сначала ощущается теплота, затем жжение, сменяющееся ощущением холода, после чего возникает почти полная потеря чувствительности. При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поступлении частей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растения внутрь возникает жжение и покалывание в горле, обильное слюнотечение, слезотечение, насморк, рвота.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554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7556"/>
            <a:ext cx="12191999" cy="683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-360000">
            <a:off x="4885578" y="588472"/>
            <a:ext cx="49001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0" dirty="0" smtClean="0">
                <a:solidFill>
                  <a:srgbClr val="363636"/>
                </a:solidFill>
                <a:effectLst/>
                <a:latin typeface="PT Serif"/>
              </a:rPr>
              <a:t>                            </a:t>
            </a:r>
            <a:r>
              <a:rPr lang="ru-RU" sz="24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Белена черная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Ядовитые растения России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555"/>
          <a:stretch/>
        </p:blipFill>
        <p:spPr bwMode="auto">
          <a:xfrm rot="-360000">
            <a:off x="7287277" y="1120335"/>
            <a:ext cx="2809454" cy="35293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3" name="Прямоугольник 2"/>
          <p:cNvSpPr/>
          <p:nvPr/>
        </p:nvSpPr>
        <p:spPr>
          <a:xfrm rot="-300000">
            <a:off x="1081632" y="753958"/>
            <a:ext cx="6361546" cy="533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ru-RU" sz="2400" dirty="0" smtClean="0">
                <a:solidFill>
                  <a:srgbClr val="22242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растения крупные мягкие листья, которые очень вариабельны по форме. Они клейкие из-за наличия на них значимого числа железистых волосков. Цветет все лето. Цветы имеют грязно-желтоватую окраску, на них заметны фиолетовые жилки. Внутри цветок черно-фиолетового цвета. Лепестки цветка между собой сросшиеся, поэтому его форма напоминает воронку. Очень неприятно пахнет.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ru-RU" sz="2400" dirty="0" smtClean="0">
                <a:solidFill>
                  <a:srgbClr val="22242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Очень токсична, особенно для малышей. У отравившегося беленой отмечается головная боль, возбужденное поведение, расширенные зрачки, характерно покраснение лица и шеи, ощущение сухости во ротовой полости. 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537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2873"/>
            <a:ext cx="12191999" cy="683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-360000">
            <a:off x="2903220" y="410141"/>
            <a:ext cx="72466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363636"/>
                </a:solidFill>
                <a:effectLst/>
                <a:latin typeface="PT Serif"/>
              </a:rPr>
              <a:t>                                                       </a:t>
            </a:r>
          </a:p>
          <a:p>
            <a:r>
              <a:rPr lang="ru-RU" b="1" dirty="0">
                <a:solidFill>
                  <a:srgbClr val="363636"/>
                </a:solidFill>
                <a:latin typeface="PT Serif"/>
              </a:rPr>
              <a:t> </a:t>
            </a:r>
            <a:r>
              <a:rPr lang="ru-RU" b="1" dirty="0" smtClean="0">
                <a:solidFill>
                  <a:srgbClr val="363636"/>
                </a:solidFill>
                <a:latin typeface="PT Serif"/>
              </a:rPr>
              <a:t>                                                      </a:t>
            </a:r>
            <a:r>
              <a:rPr lang="ru-RU" b="1" i="0" dirty="0" smtClean="0">
                <a:solidFill>
                  <a:srgbClr val="363636"/>
                </a:solidFill>
                <a:effectLst/>
                <a:latin typeface="PT Serif"/>
              </a:rPr>
              <a:t>   </a:t>
            </a:r>
            <a:r>
              <a:rPr lang="ru-RU" sz="24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Болиголов крапчатый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s://www.otule.ru/uploads/posts/2015-07/1436881584_0btduf3xnve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081"/>
          <a:stretch/>
        </p:blipFill>
        <p:spPr bwMode="auto">
          <a:xfrm rot="-360000">
            <a:off x="7213559" y="1297091"/>
            <a:ext cx="2964799" cy="30441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3" name="Прямоугольник 2"/>
          <p:cNvSpPr/>
          <p:nvPr/>
        </p:nvSpPr>
        <p:spPr>
          <a:xfrm rot="-300000">
            <a:off x="1217594" y="175713"/>
            <a:ext cx="5842080" cy="5900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endParaRPr lang="ru-RU" sz="2000" dirty="0" smtClean="0">
              <a:solidFill>
                <a:srgbClr val="22242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endParaRPr lang="ru-RU" sz="2000" dirty="0">
              <a:solidFill>
                <a:srgbClr val="22242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ru-RU" sz="2000" dirty="0" smtClean="0">
                <a:solidFill>
                  <a:srgbClr val="22242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 </a:t>
            </a:r>
            <a:r>
              <a:rPr lang="ru-RU" sz="2000" dirty="0">
                <a:solidFill>
                  <a:srgbClr val="22242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растения высокий гладкий стебель с темными пятнами красных или бордовых оттенков. Стебель и черешки полые, листья более темные сверху, но более светлые снизу. Соцветие состоит из маленьких белых цветов, собранных в зонтики. От растения исходит неприятный мышиный запах.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ru-RU" sz="2000" dirty="0">
                <a:solidFill>
                  <a:srgbClr val="22242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болиголовом можно встретиться в европейской части России, на территории Кавказа, в Сибири. Любит пустыри, свалки, огороды, место вдоль дорог и у жилья, лесные опушки.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ru-RU" sz="2000" dirty="0">
                <a:solidFill>
                  <a:srgbClr val="22242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Токсичны все части растения из-за наличия в них алкалоидов. </a:t>
            </a:r>
            <a:r>
              <a:rPr lang="ru-RU" sz="2000" dirty="0" err="1">
                <a:solidFill>
                  <a:srgbClr val="22242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Кониин</a:t>
            </a:r>
            <a:r>
              <a:rPr lang="ru-RU" sz="2000" dirty="0">
                <a:solidFill>
                  <a:srgbClr val="22242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— самый токсичный </a:t>
            </a:r>
            <a:r>
              <a:rPr lang="ru-RU" sz="2000" dirty="0" smtClean="0">
                <a:solidFill>
                  <a:srgbClr val="22242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алкалоид. Отравившегося </a:t>
            </a:r>
            <a:r>
              <a:rPr lang="ru-RU" sz="2000" dirty="0">
                <a:solidFill>
                  <a:srgbClr val="22242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беспокоят тошнота, рвота, бледность кожи, нарушение речи и глотания, повышенное слюноотделение, расширение </a:t>
            </a:r>
            <a:r>
              <a:rPr lang="ru-RU" sz="2000" dirty="0" smtClean="0">
                <a:solidFill>
                  <a:srgbClr val="22242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зрачков.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701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794</Words>
  <Application>Microsoft Office PowerPoint</Application>
  <PresentationFormat>Произвольный</PresentationFormat>
  <Paragraphs>59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                                                                  МКДОУ  «Детский сад №3 п. Тёплое»          «Осторожно: ядовитые растения»      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Буева</cp:lastModifiedBy>
  <cp:revision>19</cp:revision>
  <dcterms:created xsi:type="dcterms:W3CDTF">2020-05-29T06:01:31Z</dcterms:created>
  <dcterms:modified xsi:type="dcterms:W3CDTF">2020-05-29T12:18:13Z</dcterms:modified>
</cp:coreProperties>
</file>