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</p:sldMasterIdLst>
  <p:sldIdLst>
    <p:sldId id="257" r:id="rId10"/>
    <p:sldId id="295" r:id="rId11"/>
    <p:sldId id="258" r:id="rId12"/>
    <p:sldId id="259" r:id="rId13"/>
    <p:sldId id="256" r:id="rId14"/>
    <p:sldId id="294" r:id="rId15"/>
    <p:sldId id="264" r:id="rId16"/>
    <p:sldId id="269" r:id="rId17"/>
    <p:sldId id="271" r:id="rId18"/>
    <p:sldId id="274" r:id="rId19"/>
    <p:sldId id="277" r:id="rId20"/>
    <p:sldId id="280" r:id="rId21"/>
    <p:sldId id="282" r:id="rId22"/>
    <p:sldId id="285" r:id="rId23"/>
    <p:sldId id="289" r:id="rId24"/>
    <p:sldId id="293" r:id="rId25"/>
    <p:sldId id="314" r:id="rId26"/>
    <p:sldId id="300" r:id="rId27"/>
    <p:sldId id="301" r:id="rId28"/>
    <p:sldId id="302" r:id="rId29"/>
    <p:sldId id="307" r:id="rId30"/>
    <p:sldId id="308" r:id="rId31"/>
    <p:sldId id="309" r:id="rId32"/>
    <p:sldId id="312" r:id="rId33"/>
    <p:sldId id="31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35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viewProps" Target="view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93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70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70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438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110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80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2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0374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786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4781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70674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325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18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9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2587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220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750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4311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3832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9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2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01681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8214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820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9884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173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6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8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4526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8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84131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067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1356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55596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43098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9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1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68025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8013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615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940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29092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7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19693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7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89834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1130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4142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9889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342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8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50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69744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55546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5240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466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44518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6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63368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6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3654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77995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5678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4525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8708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6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9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174957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36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261602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39375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8459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68666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5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043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66591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2741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02840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88308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55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8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590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93263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54024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9525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096206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19947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42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0454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8328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84414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8674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9655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11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64204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95548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2301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58116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58708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09795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017039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54864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83347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93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63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21867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6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01977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43419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5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5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0912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52923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26400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118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28869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574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07128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706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706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86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502F7-ECDF-413F-95A9-F57581670AA5}" type="datetimeFigureOut">
              <a:rPr lang="ru-RU" smtClean="0"/>
              <a:pPr/>
              <a:t>28.05.2020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1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34672-8AD1-467A-BCCA-65C6C968607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1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1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1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230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0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0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161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4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40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40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541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9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9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969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8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394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67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6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147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25B0C-DF0F-48B7-A1A4-F57784A984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E6BD6-952A-4CB2-973C-70CFC4DC9F1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0595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4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502F7-ECDF-413F-95A9-F57581670AA5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28.05.2020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418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4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134672-8AD1-467A-BCCA-65C6C968607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08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NUL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8.xml"/><Relationship Id="rId4" Type="http://schemas.openxmlformats.org/officeDocument/2006/relationships/image" Target="../media/image4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9.xml"/><Relationship Id="rId4" Type="http://schemas.openxmlformats.org/officeDocument/2006/relationships/image" Target="../media/image5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00034" y="9286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200" b="1" dirty="0"/>
              <a:t>МКДОУ «Детский сад № 3 п. Теплое</a:t>
            </a:r>
            <a:r>
              <a:rPr lang="ru-RU" sz="2200" b="1" dirty="0" smtClean="0"/>
              <a:t>»</a:t>
            </a:r>
            <a:br>
              <a:rPr lang="ru-RU" sz="2200" b="1" dirty="0" smtClean="0"/>
            </a:br>
            <a:r>
              <a:rPr lang="ru-RU" sz="48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Познавательно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речевое развитие</a:t>
            </a:r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  <a:t>В.В. Бианки </a:t>
            </a:r>
            <a:br>
              <a:rPr lang="ru-RU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3">
                    <a:lumMod val="50000"/>
                  </a:schemeClr>
                </a:solidFill>
              </a:rPr>
              <a:t>«КАК МУРАВЬИШКА ДОМОЙ СПЕШИЛ»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13" name="Picture 9" descr="3715185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2819400"/>
            <a:ext cx="4038600" cy="4038600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5148064" y="4941236"/>
            <a:ext cx="3538736" cy="1184995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 Подготовила :                          воспитатель старшей группы Мысик С.Н</a:t>
            </a:r>
            <a:r>
              <a:rPr lang="ru-RU" dirty="0" smtClean="0">
                <a:solidFill>
                  <a:srgbClr val="006600"/>
                </a:solidFill>
              </a:rPr>
              <a:t/>
            </a:r>
            <a:br>
              <a:rPr lang="ru-RU" dirty="0" smtClean="0">
                <a:solidFill>
                  <a:srgbClr val="006600"/>
                </a:solidFill>
              </a:rPr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Жучок-Блошачок</a:t>
            </a:r>
            <a:endParaRPr lang="ru-RU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990895"/>
            <a:ext cx="1518320" cy="1732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51520" y="1595028"/>
            <a:ext cx="4032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Характерной особенностью жесткокрылых, или жуков, является наличие твердых хитиновых или кожистых надкрылий, образованных из верхней пары крыльев. Эта своеобразная броня защищает сложенные летательные крылья насекомого от повреждений в те моменты, когда оно не находится в воздухе.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8477" y="1918848"/>
            <a:ext cx="2163763" cy="1938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581128"/>
            <a:ext cx="2304488" cy="17131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Кузнечик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/>
              <a:t>У кузнечиков очень мощные, длинные задние лапки. С их помощью они могут совершать очень далекие прыжки, которым позавидуют и другие признанные прыгуны животного мира. Кузнечики прыгают на расстояние, в 40 раз превышающее длину их тела. Кузнечики – необычные насекомые. Орган слуха у них находится на ногах, а </a:t>
            </a:r>
            <a:r>
              <a:rPr lang="ru-RU" dirty="0" err="1" smtClean="0"/>
              <a:t>скрекочут</a:t>
            </a:r>
            <a:r>
              <a:rPr lang="ru-RU" dirty="0" smtClean="0"/>
              <a:t> они… крыльями.</a:t>
            </a:r>
            <a:endParaRPr lang="ru-RU" dirty="0"/>
          </a:p>
        </p:txBody>
      </p:sp>
      <p:pic>
        <p:nvPicPr>
          <p:cNvPr id="5122" name="Picture 2" descr="C:\Users\1\Desktop\hello_html_bd4ecef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306432"/>
            <a:ext cx="2160241" cy="2503603"/>
          </a:xfrm>
          <a:prstGeom prst="rect">
            <a:avLst/>
          </a:prstGeom>
          <a:noFill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581128"/>
            <a:ext cx="2736270" cy="1976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ru-RU" dirty="0" smtClean="0"/>
              <a:t>Клоп-Водомерка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1\Desktop\slide_1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124744"/>
            <a:ext cx="8291264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1\Desktop\1355598245-1127040-www.nevsepic.com.ua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0648"/>
            <a:ext cx="8219256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Майский Хрущ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1\Desktop\slide_3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1" y="1124744"/>
            <a:ext cx="8291264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1\Desktop\48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332725"/>
            <a:ext cx="3924770" cy="2952260"/>
          </a:xfrm>
          <a:prstGeom prst="rect">
            <a:avLst/>
          </a:prstGeom>
          <a:noFill/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725"/>
            <a:ext cx="4103687" cy="2952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722298"/>
            <a:ext cx="3924770" cy="269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722297"/>
            <a:ext cx="4031679" cy="269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1\Desktop\img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ds04.infourok.ru/uploads/ex/1291/000cd048-8953fe8d/img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073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- Где жил </a:t>
            </a:r>
            <a:r>
              <a:rPr lang="ru-RU" dirty="0" err="1"/>
              <a:t>Муравьишка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В доме</a:t>
            </a:r>
          </a:p>
          <a:p>
            <a:pPr>
              <a:buFontTx/>
              <a:buChar char="-"/>
            </a:pPr>
            <a:r>
              <a:rPr lang="ru-RU" dirty="0" smtClean="0"/>
              <a:t>В муравейнике</a:t>
            </a:r>
          </a:p>
          <a:p>
            <a:pPr>
              <a:buFontTx/>
              <a:buChar char="-"/>
            </a:pPr>
            <a:r>
              <a:rPr lang="ru-RU" dirty="0" smtClean="0"/>
              <a:t>В берлоге</a:t>
            </a: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814" y="2566211"/>
            <a:ext cx="3440402" cy="37457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015" y="7310"/>
            <a:ext cx="2157466" cy="22695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90" y="3608444"/>
            <a:ext cx="2700365" cy="2703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82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- Почему муравей оказался далеко</a:t>
            </a:r>
            <a:br>
              <a:rPr lang="ru-RU" dirty="0" smtClean="0"/>
            </a:br>
            <a:r>
              <a:rPr lang="ru-RU" dirty="0" smtClean="0"/>
              <a:t> от муравейника?</a:t>
            </a:r>
            <a:br>
              <a:rPr lang="ru-RU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>- уехал на велосипеде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- улетел на листочке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- уплыл на лодочке</a:t>
            </a:r>
            <a:endParaRPr lang="ru-RU" sz="31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73" y="3741577"/>
            <a:ext cx="3541819" cy="29515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04248" y="1150971"/>
            <a:ext cx="1387734" cy="307806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5782" y="4416678"/>
            <a:ext cx="388620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40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>
                <a:solidFill>
                  <a:srgbClr val="000000"/>
                </a:solidFill>
                <a:latin typeface="Verdana"/>
              </a:rPr>
              <a:t/>
            </a:r>
            <a:br>
              <a:rPr lang="ru-RU" sz="1800" dirty="0" smtClean="0">
                <a:solidFill>
                  <a:srgbClr val="000000"/>
                </a:solidFill>
                <a:latin typeface="Verdana"/>
              </a:rPr>
            </a:br>
            <a:r>
              <a:rPr lang="ru-RU" sz="1800" dirty="0">
                <a:solidFill>
                  <a:srgbClr val="000000"/>
                </a:solidFill>
                <a:latin typeface="Verdana"/>
              </a:rPr>
              <a:t/>
            </a:r>
            <a:br>
              <a:rPr lang="ru-RU" sz="18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Цель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: познакомить с произведением В. В. Бианки «Как </a:t>
            </a:r>
            <a:r>
              <a:rPr lang="ru-RU" sz="1600" dirty="0" err="1">
                <a:solidFill>
                  <a:srgbClr val="000000"/>
                </a:solidFill>
                <a:latin typeface="Verdana"/>
              </a:rPr>
              <a:t>муравьишка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 домой спешил».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b="1" dirty="0" smtClean="0">
                <a:solidFill>
                  <a:srgbClr val="000000"/>
                </a:solidFill>
                <a:latin typeface="Verdana"/>
              </a:rPr>
              <a:t>Образовательная </a:t>
            </a:r>
            <a:r>
              <a:rPr lang="ru-RU" sz="1600" b="1" dirty="0">
                <a:solidFill>
                  <a:srgbClr val="000000"/>
                </a:solidFill>
                <a:latin typeface="Verdana"/>
              </a:rPr>
              <a:t>область «Социально – коммуникативное развитие»</a:t>
            </a:r>
            <a:br>
              <a:rPr lang="ru-RU" sz="1600" b="1" dirty="0">
                <a:solidFill>
                  <a:srgbClr val="000000"/>
                </a:solidFill>
                <a:latin typeface="Verdana"/>
              </a:rPr>
            </a:br>
            <a:r>
              <a:rPr lang="ru-RU" sz="1600" b="1" dirty="0" smtClean="0">
                <a:solidFill>
                  <a:srgbClr val="000000"/>
                </a:solidFill>
                <a:latin typeface="Verdana"/>
              </a:rPr>
              <a:t>Задачи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: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 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формировать умение осмысливать характеры и поступки персонажей;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 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способствовать развитию творческого мышления, активного общения через литературные сказки;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 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воспитывать любовь и бережное отношение к природе; формировать нравственные качества: доброта, отзывчивость;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 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прививать любовь и уважение к книге, как к источнику эстетической культуры.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b="1" dirty="0" smtClean="0">
                <a:solidFill>
                  <a:srgbClr val="000000"/>
                </a:solidFill>
                <a:latin typeface="Verdana"/>
              </a:rPr>
              <a:t>Образовательная </a:t>
            </a:r>
            <a:r>
              <a:rPr lang="ru-RU" sz="1600" b="1" dirty="0">
                <a:solidFill>
                  <a:srgbClr val="000000"/>
                </a:solidFill>
                <a:latin typeface="Verdana"/>
              </a:rPr>
              <a:t>область «Познавательное развитие»</a:t>
            </a:r>
            <a:br>
              <a:rPr lang="ru-RU" sz="1600" b="1" dirty="0">
                <a:solidFill>
                  <a:srgbClr val="000000"/>
                </a:solidFill>
                <a:latin typeface="Verdana"/>
              </a:rPr>
            </a:br>
            <a:r>
              <a:rPr lang="ru-RU" sz="1600" b="1" dirty="0" smtClean="0">
                <a:solidFill>
                  <a:srgbClr val="000000"/>
                </a:solidFill>
                <a:latin typeface="Verdana"/>
              </a:rPr>
              <a:t>Задачи</a:t>
            </a:r>
            <a:r>
              <a:rPr lang="ru-RU" sz="1600" b="1" dirty="0">
                <a:solidFill>
                  <a:srgbClr val="000000"/>
                </a:solidFill>
                <a:latin typeface="Verdana"/>
              </a:rPr>
              <a:t>: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 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формировать представление детей о жизни насекомых;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совершенствовать умение детей узнавать насекомых по внешнему виду и правильно называть их;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способствовать развитию внимания и памяти воспитанников;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b="1" dirty="0" smtClean="0">
                <a:solidFill>
                  <a:srgbClr val="000000"/>
                </a:solidFill>
                <a:latin typeface="Verdana"/>
              </a:rPr>
              <a:t>Образовательная </a:t>
            </a:r>
            <a:r>
              <a:rPr lang="ru-RU" sz="1600" b="1" dirty="0">
                <a:solidFill>
                  <a:srgbClr val="000000"/>
                </a:solidFill>
                <a:latin typeface="Verdana"/>
              </a:rPr>
              <a:t>область «Речевое развитие»</a:t>
            </a:r>
            <a:br>
              <a:rPr lang="ru-RU" sz="1600" b="1" dirty="0">
                <a:solidFill>
                  <a:srgbClr val="000000"/>
                </a:solidFill>
                <a:latin typeface="Verdana"/>
              </a:rPr>
            </a:br>
            <a:r>
              <a:rPr lang="ru-RU" sz="1600" b="1" dirty="0" smtClean="0">
                <a:solidFill>
                  <a:srgbClr val="000000"/>
                </a:solidFill>
                <a:latin typeface="Verdana"/>
              </a:rPr>
              <a:t>Задачи</a:t>
            </a:r>
            <a:r>
              <a:rPr lang="ru-RU" sz="1600" b="1" dirty="0">
                <a:solidFill>
                  <a:srgbClr val="000000"/>
                </a:solidFill>
                <a:latin typeface="Verdana"/>
              </a:rPr>
              <a:t>: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 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прививать любовь к литературному чтению;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 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совершенствовать умение понимать тему и содержание произведения; подбирать имена прилагательные;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развивать внимание, память, фантазию, словарный запас детей;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b="1" dirty="0">
                <a:solidFill>
                  <a:srgbClr val="000000"/>
                </a:solidFill>
                <a:latin typeface="Verdana"/>
              </a:rPr>
              <a:t>Оборудование и материалы: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/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компьютер, телевизор для просмотра м/ф;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иллюстрации с изображением насекомых;</a:t>
            </a:r>
            <a:br>
              <a:rPr lang="ru-RU" sz="1600" dirty="0">
                <a:solidFill>
                  <a:srgbClr val="000000"/>
                </a:solidFill>
                <a:latin typeface="Verdana"/>
              </a:rPr>
            </a:br>
            <a:r>
              <a:rPr lang="ru-RU" sz="1600" dirty="0" smtClean="0">
                <a:solidFill>
                  <a:srgbClr val="000000"/>
                </a:solidFill>
                <a:latin typeface="Verdana"/>
              </a:rPr>
              <a:t>- 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книга В. Бианки «Как </a:t>
            </a:r>
            <a:r>
              <a:rPr lang="ru-RU" sz="1600" dirty="0" err="1">
                <a:solidFill>
                  <a:srgbClr val="000000"/>
                </a:solidFill>
                <a:latin typeface="Verdana"/>
              </a:rPr>
              <a:t>муравьишка</a:t>
            </a:r>
            <a:r>
              <a:rPr lang="ru-RU" sz="1600" dirty="0">
                <a:solidFill>
                  <a:srgbClr val="000000"/>
                </a:solidFill>
                <a:latin typeface="Verdana"/>
              </a:rPr>
              <a:t> домой спешил»</a:t>
            </a:r>
            <a:r>
              <a:rPr lang="ru-RU" sz="1200" dirty="0" smtClean="0">
                <a:solidFill>
                  <a:srgbClr val="002060"/>
                </a:solidFill>
              </a:rPr>
              <a:t/>
            </a:r>
            <a:br>
              <a:rPr lang="ru-RU" sz="1200" dirty="0" smtClean="0">
                <a:solidFill>
                  <a:srgbClr val="002060"/>
                </a:solidFill>
              </a:rPr>
            </a:b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9033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какое дерево залез </a:t>
            </a:r>
            <a:r>
              <a:rPr lang="ru-RU" dirty="0" err="1" smtClean="0"/>
              <a:t>Муравьишка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Сосна</a:t>
            </a:r>
            <a:endParaRPr lang="ru-RU" dirty="0"/>
          </a:p>
          <a:p>
            <a:pPr>
              <a:buFontTx/>
              <a:buChar char="-"/>
            </a:pPr>
            <a:r>
              <a:rPr lang="ru-RU" dirty="0" smtClean="0"/>
              <a:t>Береза</a:t>
            </a:r>
          </a:p>
          <a:p>
            <a:pPr>
              <a:buFontTx/>
              <a:buChar char="-"/>
            </a:pPr>
            <a:r>
              <a:rPr lang="ru-RU" dirty="0" smtClean="0"/>
              <a:t>Дуб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196292"/>
            <a:ext cx="2641665" cy="38376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34" y="3429000"/>
            <a:ext cx="3314646" cy="27622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916" y="1772816"/>
            <a:ext cx="2635084" cy="468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8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 каком времени года говорится в сказке?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116" y="3477419"/>
            <a:ext cx="785813" cy="104775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9712" y="1684919"/>
            <a:ext cx="5112568" cy="4721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4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 каким насекомым не встречался </a:t>
            </a:r>
            <a:r>
              <a:rPr lang="ru-RU" dirty="0" err="1" smtClean="0">
                <a:solidFill>
                  <a:srgbClr val="FF0000"/>
                </a:solidFill>
              </a:rPr>
              <a:t>Муравьишка</a:t>
            </a:r>
            <a:r>
              <a:rPr lang="ru-RU" dirty="0" smtClean="0">
                <a:solidFill>
                  <a:srgbClr val="FF0000"/>
                </a:solidFill>
              </a:rPr>
              <a:t>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Жужелица</a:t>
            </a:r>
          </a:p>
          <a:p>
            <a:r>
              <a:rPr lang="ru-RU" dirty="0" smtClean="0"/>
              <a:t>Жучок-</a:t>
            </a:r>
            <a:r>
              <a:rPr lang="ru-RU" dirty="0" err="1" smtClean="0"/>
              <a:t>блошачок</a:t>
            </a:r>
            <a:endParaRPr lang="ru-RU" dirty="0" smtClean="0"/>
          </a:p>
          <a:p>
            <a:r>
              <a:rPr lang="ru-RU" dirty="0" smtClean="0"/>
              <a:t>Бабочка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1520" y="3665582"/>
            <a:ext cx="2733541" cy="29582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071862" y="2003027"/>
            <a:ext cx="3801161" cy="19005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424" y="3665583"/>
            <a:ext cx="3322925" cy="295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475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258413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Кто помог </a:t>
            </a:r>
            <a:r>
              <a:rPr lang="ru-RU" dirty="0" err="1" smtClean="0">
                <a:solidFill>
                  <a:srgbClr val="FF0000"/>
                </a:solidFill>
              </a:rPr>
              <a:t>Муравьишке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переправиться через реку?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- Паук-сенокосец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- Водомерка</a:t>
            </a:r>
            <a:br>
              <a:rPr lang="ru-RU" sz="31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- Майский Хрущ</a:t>
            </a:r>
            <a:endParaRPr lang="ru-RU" sz="31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717032"/>
            <a:ext cx="2180682" cy="247913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4986" y="3501008"/>
            <a:ext cx="2596892" cy="259689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3" y="4005064"/>
            <a:ext cx="3053195" cy="228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69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Кто помог </a:t>
            </a:r>
            <a:r>
              <a:rPr lang="ru-RU" dirty="0" err="1" smtClean="0">
                <a:solidFill>
                  <a:srgbClr val="FF0000"/>
                </a:solidFill>
              </a:rPr>
              <a:t>Муравьишке</a:t>
            </a:r>
            <a:r>
              <a:rPr lang="ru-RU" dirty="0" smtClean="0">
                <a:solidFill>
                  <a:srgbClr val="FF0000"/>
                </a:solidFill>
              </a:rPr>
              <a:t> перебраться через забор?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smtClean="0"/>
              <a:t>Улитка</a:t>
            </a:r>
          </a:p>
          <a:p>
            <a:pPr>
              <a:buFontTx/>
              <a:buChar char="-"/>
            </a:pPr>
            <a:r>
              <a:rPr lang="ru-RU" dirty="0" smtClean="0"/>
              <a:t>Кузнечик</a:t>
            </a:r>
          </a:p>
          <a:p>
            <a:pPr>
              <a:buFontTx/>
              <a:buChar char="-"/>
            </a:pPr>
            <a:r>
              <a:rPr lang="ru-RU" dirty="0" smtClean="0"/>
              <a:t>Гусеница-Землемер</a:t>
            </a: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3623209"/>
            <a:ext cx="2421429" cy="22202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3357" y="3645024"/>
            <a:ext cx="2281967" cy="23087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536" y="3645024"/>
            <a:ext cx="2308709" cy="2308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98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6000" dirty="0" smtClean="0">
                <a:solidFill>
                  <a:schemeClr val="accent3">
                    <a:lumMod val="50000"/>
                  </a:schemeClr>
                </a:solidFill>
              </a:rPr>
              <a:t>СПАСИБО ЗА ВНИМАНИЕ!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pic>
        <p:nvPicPr>
          <p:cNvPr id="13" name="Picture 9" descr="3715185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43881"/>
            <a:ext cx="4038600" cy="4038600"/>
          </a:xfrm>
          <a:prstGeom prst="rect">
            <a:avLst/>
          </a:prstGeom>
          <a:noFill/>
        </p:spPr>
      </p:pic>
      <p:sp>
        <p:nvSpPr>
          <p:cNvPr id="10" name="Содержимое 9"/>
          <p:cNvSpPr>
            <a:spLocks noGrp="1"/>
          </p:cNvSpPr>
          <p:nvPr>
            <p:ph sz="half" idx="2"/>
          </p:nvPr>
        </p:nvSpPr>
        <p:spPr>
          <a:xfrm>
            <a:off x="5148064" y="4941236"/>
            <a:ext cx="3538736" cy="118499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     </a:t>
            </a:r>
            <a:r>
              <a:rPr lang="ru-RU" dirty="0" smtClean="0">
                <a:solidFill>
                  <a:srgbClr val="006600"/>
                </a:solidFill>
              </a:rPr>
              <a:t/>
            </a:r>
            <a:br>
              <a:rPr lang="ru-RU" dirty="0" smtClean="0">
                <a:solidFill>
                  <a:srgbClr val="006600"/>
                </a:solidFill>
              </a:rPr>
            </a:b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752" y="2132856"/>
            <a:ext cx="5122286" cy="3821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722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1\Desktop\img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8001056" cy="6000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1\Desktop\img6 (1)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0648"/>
            <a:ext cx="8219256" cy="59046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1\Desktop\3450042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644008" cy="6858000"/>
          </a:xfrm>
          <a:prstGeom prst="rect">
            <a:avLst/>
          </a:prstGeom>
          <a:noFill/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9" y="1"/>
            <a:ext cx="44999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1\Desktop\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64288" y="3140976"/>
            <a:ext cx="1639570" cy="1194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Гусеница-Землемер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99992" y="1600200"/>
            <a:ext cx="4320480" cy="463711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Туловище гусеницы состоит из хорошо различимой головы, грудного, брюшного отделов и нескольких пар конечностей, расположенных на груди и брюшке. Туловище гусеницы состоит из сегментов, разделенных бороздками, и облачено в мягкую оболочку, что обеспечивает телу максимальную подвижность. Большинство гусениц обладают 3 парами грудных конечностей и 5 парами ложных брюшных ног. Брюшные конечности оканчиваются маленькими крючочками. На каждой грудной конечности расположена подошва с коготком, которую гусеница втягивает или выпячивает при движении.</a:t>
            </a:r>
            <a:endParaRPr lang="ru-RU" sz="2000" dirty="0"/>
          </a:p>
        </p:txBody>
      </p:sp>
      <p:pic>
        <p:nvPicPr>
          <p:cNvPr id="8194" name="Picture 2" descr="C:\Users\1\Desktop\554c0bc91644225115dfc63cf6d82d0d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9216" y="3717032"/>
            <a:ext cx="1728192" cy="2177522"/>
          </a:xfrm>
          <a:prstGeom prst="rect">
            <a:avLst/>
          </a:prstGeom>
          <a:noFill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" y="1124744"/>
            <a:ext cx="2352675" cy="1658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704383"/>
            <a:ext cx="2146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Паук-Сенокосец (Долгоножка)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3968" y="1600200"/>
            <a:ext cx="4608512" cy="4781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 smtClean="0"/>
              <a:t>Пауки-сенокосцы (пауки-долгоножки) – вид насекомых, обитающих практически везде. Паучки небольших размеров, они не плетут паутину, также безопасны для людей, животных.</a:t>
            </a:r>
          </a:p>
          <a:p>
            <a:pPr marL="0" indent="0">
              <a:buNone/>
            </a:pPr>
            <a:r>
              <a:rPr lang="ru-RU" sz="1600" dirty="0" smtClean="0"/>
              <a:t>Оружием паука данной породы является резкий запах, притягивающий мелких букашек. Своими длиннющими лапами паук захватывает жертву. Самцы гораздо меньше самок. Давать потомство могут целый год. Самки откладывают яйца в почву. Позже они не возвращаются за детьми.</a:t>
            </a:r>
          </a:p>
          <a:p>
            <a:pPr marL="0" indent="0">
              <a:buNone/>
            </a:pPr>
            <a:r>
              <a:rPr lang="ru-RU" sz="1600" dirty="0" smtClean="0"/>
              <a:t>Сенокосцы не привередливы в еде. Питаются всем: начиная травой, заканчивая букашками. Не брезгуют даже трупами птиц, мышей, др.</a:t>
            </a:r>
          </a:p>
          <a:p>
            <a:pPr marL="0" indent="0">
              <a:buNone/>
            </a:pPr>
            <a:r>
              <a:rPr lang="ru-RU" sz="1600" dirty="0" smtClean="0"/>
              <a:t>Особая активность сенокосцев наблюдается в ночное время суток. Польза насекомых данного вида в том, что они уничтожают многих вредителей урожаев.</a:t>
            </a:r>
            <a:endParaRPr lang="ru-RU" sz="1600" dirty="0"/>
          </a:p>
        </p:txBody>
      </p:sp>
      <p:pic>
        <p:nvPicPr>
          <p:cNvPr id="12290" name="Picture 2" descr="C:\Users\1\Desktop\Opiliones-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486627"/>
            <a:ext cx="1724000" cy="2028762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1" y="1342232"/>
            <a:ext cx="2347101" cy="1654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" y="3501008"/>
            <a:ext cx="2228752" cy="1584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Жужелицы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lvl="1">
              <a:buNone/>
            </a:pPr>
            <a:endParaRPr lang="ru-RU" dirty="0"/>
          </a:p>
          <a:p>
            <a:pPr lvl="1">
              <a:buNone/>
            </a:pPr>
            <a:endParaRPr lang="ru-RU" dirty="0" smtClean="0"/>
          </a:p>
          <a:p>
            <a:pPr lvl="1">
              <a:buNone/>
            </a:pPr>
            <a:endParaRPr lang="ru-RU" dirty="0"/>
          </a:p>
          <a:p>
            <a:pPr lvl="1">
              <a:buNone/>
            </a:pPr>
            <a:endParaRPr lang="ru-RU" dirty="0" smtClean="0"/>
          </a:p>
          <a:p>
            <a:pPr lvl="1">
              <a:buNone/>
            </a:pPr>
            <a:endParaRPr lang="ru-RU" dirty="0"/>
          </a:p>
          <a:p>
            <a:pPr lvl="1">
              <a:buNone/>
            </a:pPr>
            <a:endParaRPr lang="ru-RU" dirty="0" smtClean="0"/>
          </a:p>
          <a:p>
            <a:pPr lvl="1">
              <a:buNone/>
            </a:pPr>
            <a:endParaRPr lang="ru-RU" dirty="0"/>
          </a:p>
          <a:p>
            <a:pPr lvl="1">
              <a:buNone/>
            </a:pPr>
            <a:endParaRPr lang="ru-RU" dirty="0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114800" cy="4781128"/>
          </a:xfrm>
        </p:spPr>
        <p:txBody>
          <a:bodyPr>
            <a:normAutofit lnSpcReduction="10000"/>
          </a:bodyPr>
          <a:lstStyle/>
          <a:p>
            <a:pPr lvl="1">
              <a:buNone/>
            </a:pPr>
            <a:r>
              <a:rPr lang="ru-RU" sz="1800" dirty="0" smtClean="0"/>
              <a:t>Жужелицы - одно из самых больших и многочисленных семейств жуков. Живут  жужелицы под корягами, камнями, в лесной подстилке. Это активные хищники, в основном в ночное время. Жужелицы отличаются самой разнообразной окраской. Она может быть в тёмных тонах, что чаще всего, или в светлых; нередко покров имеет блестящий отлив, который создаётся тончайшими поперечными линиями. Встречаются жужелицы зелёного, красного и других цветов.</a:t>
            </a:r>
          </a:p>
          <a:p>
            <a:pPr lvl="1">
              <a:buNone/>
            </a:pPr>
            <a:endParaRPr lang="ru-RU" sz="1600" dirty="0" smtClean="0"/>
          </a:p>
        </p:txBody>
      </p:sp>
      <p:pic>
        <p:nvPicPr>
          <p:cNvPr id="14338" name="Picture 2" descr="C:\Users\1\Desktop\854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39885"/>
            <a:ext cx="1944216" cy="2033949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122" y="1556785"/>
            <a:ext cx="2182813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91" y="3141048"/>
            <a:ext cx="2451100" cy="1895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4437180"/>
            <a:ext cx="2457450" cy="1798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444</Words>
  <Application>Microsoft Office PowerPoint</Application>
  <PresentationFormat>Экран (4:3)</PresentationFormat>
  <Paragraphs>45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25</vt:i4>
      </vt:variant>
    </vt:vector>
  </HeadingPairs>
  <TitlesOfParts>
    <vt:vector size="38" baseType="lpstr">
      <vt:lpstr>Arial</vt:lpstr>
      <vt:lpstr>Calibri</vt:lpstr>
      <vt:lpstr>Calibri Light</vt:lpstr>
      <vt:lpstr>Verdana</vt:lpstr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6_Тема Office</vt:lpstr>
      <vt:lpstr>7_Тема Office</vt:lpstr>
      <vt:lpstr>8_Тема Office</vt:lpstr>
      <vt:lpstr>  МКДОУ «Детский сад № 3 п. Теплое»  Познавательно-речевое развитие В.В. Бианки  «КАК МУРАВЬИШКА ДОМОЙ СПЕШИЛ» </vt:lpstr>
      <vt:lpstr>  Цель: познакомить с произведением В. В. Бианки «Как муравьишка домой спешил». Образовательная область «Социально – коммуникативное развитие» Задачи: - формировать умение осмысливать характеры и поступки персонажей; - способствовать развитию творческого мышления, активного общения через литературные сказки; - воспитывать любовь и бережное отношение к природе; формировать нравственные качества: доброта, отзывчивость; - прививать любовь и уважение к книге, как к источнику эстетической культуры. Образовательная область «Познавательное развитие» Задачи: - формировать представление детей о жизни насекомых; -совершенствовать умение детей узнавать насекомых по внешнему виду и правильно называть их; -способствовать развитию внимания и памяти воспитанников; Образовательная область «Речевое развитие» Задачи: - прививать любовь к литературному чтению; - совершенствовать умение понимать тему и содержание произведения; подбирать имена прилагательные; -развивать внимание, память, фантазию, словарный запас детей; Оборудование и материалы: -компьютер, телевизор для просмотра м/ф; -иллюстрации с изображением насекомых; - книга В. Бианки «Как муравьишка домой спешил» </vt:lpstr>
      <vt:lpstr>Презентация PowerPoint</vt:lpstr>
      <vt:lpstr>Презентация PowerPoint</vt:lpstr>
      <vt:lpstr>Презентация PowerPoint</vt:lpstr>
      <vt:lpstr>Презентация PowerPoint</vt:lpstr>
      <vt:lpstr>Гусеница-Землемер</vt:lpstr>
      <vt:lpstr>Паук-Сенокосец (Долгоножка)</vt:lpstr>
      <vt:lpstr>Жужелицы</vt:lpstr>
      <vt:lpstr>Жучок-Блошачок</vt:lpstr>
      <vt:lpstr>Кузнечик</vt:lpstr>
      <vt:lpstr>Клоп-Водомерка</vt:lpstr>
      <vt:lpstr>Презентация PowerPoint</vt:lpstr>
      <vt:lpstr>Майский Хрущ</vt:lpstr>
      <vt:lpstr>Презентация PowerPoint</vt:lpstr>
      <vt:lpstr>Презентация PowerPoint</vt:lpstr>
      <vt:lpstr>Презентация PowerPoint</vt:lpstr>
      <vt:lpstr>- Где жил Муравьишка?</vt:lpstr>
      <vt:lpstr>   - Почему муравей оказался далеко  от муравейника?  - уехал на велосипеде  - улетел на листочке  - уплыл на лодочке</vt:lpstr>
      <vt:lpstr>На какое дерево залез Муравьишка?</vt:lpstr>
      <vt:lpstr>О каком времени года говорится в сказке?</vt:lpstr>
      <vt:lpstr>С каким насекомым не встречался Муравьишка?</vt:lpstr>
      <vt:lpstr> Кто помог Муравьишке  переправиться через реку? - Паук-сенокосец  - Водомерка  - Майский Хрущ</vt:lpstr>
      <vt:lpstr>Кто помог Муравьишке перебраться через забор?</vt:lpstr>
      <vt:lpstr>  СПАСИБО ЗА ВНИМАНИЕ!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по книге  В.В. Бианки  «Приключения Муравьишки»</dc:title>
  <dc:creator>1</dc:creator>
  <cp:lastModifiedBy>Sasha</cp:lastModifiedBy>
  <cp:revision>47</cp:revision>
  <dcterms:created xsi:type="dcterms:W3CDTF">2018-01-13T06:01:19Z</dcterms:created>
  <dcterms:modified xsi:type="dcterms:W3CDTF">2020-05-28T15:05:11Z</dcterms:modified>
</cp:coreProperties>
</file>