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352" r:id="rId2"/>
    <p:sldId id="269" r:id="rId3"/>
    <p:sldId id="275" r:id="rId4"/>
    <p:sldId id="302" r:id="rId5"/>
    <p:sldId id="301" r:id="rId6"/>
    <p:sldId id="331" r:id="rId7"/>
    <p:sldId id="330" r:id="rId8"/>
    <p:sldId id="332" r:id="rId9"/>
    <p:sldId id="333" r:id="rId10"/>
    <p:sldId id="258" r:id="rId11"/>
    <p:sldId id="298" r:id="rId12"/>
    <p:sldId id="334" r:id="rId13"/>
    <p:sldId id="335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53" r:id="rId22"/>
    <p:sldId id="346" r:id="rId23"/>
    <p:sldId id="344" r:id="rId24"/>
    <p:sldId id="345" r:id="rId25"/>
    <p:sldId id="347" r:id="rId26"/>
    <p:sldId id="348" r:id="rId27"/>
    <p:sldId id="349" r:id="rId28"/>
    <p:sldId id="350" r:id="rId29"/>
    <p:sldId id="351" r:id="rId30"/>
    <p:sldId id="29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33" autoAdjust="0"/>
    <p:restoredTop sz="94624" autoAdjust="0"/>
  </p:normalViewPr>
  <p:slideViewPr>
    <p:cSldViewPr>
      <p:cViewPr>
        <p:scale>
          <a:sx n="81" d="100"/>
          <a:sy n="81" d="100"/>
        </p:scale>
        <p:origin x="-1896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10A08-0734-4FAD-B77E-C9B21C420C4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E523A-6453-42F0-8776-CB691D7E9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72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E523A-6453-42F0-8776-CB691D7E9E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14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E523A-6453-42F0-8776-CB691D7E9E9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145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E523A-6453-42F0-8776-CB691D7E9E9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145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E523A-6453-42F0-8776-CB691D7E9E9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14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D2B8C-3398-4F84-A590-BBA9FAC00878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F6271-A2D5-4034-A128-F0A26405D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ownloads\c2c1fff8feea.mp3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png"/><Relationship Id="rId7" Type="http://schemas.openxmlformats.org/officeDocument/2006/relationships/slide" Target="slide23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jpe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ownloads\c2c1fff8feea.mp3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25.jpe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3735865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на математический остров</a:t>
            </a:r>
            <a:b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0570"/>
            <a:ext cx="6400800" cy="185738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357166"/>
            <a:ext cx="390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6065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спальня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617" t="2617" r="2617" b="283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 descr="ластик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86050" y="785794"/>
            <a:ext cx="6142152" cy="6294322"/>
          </a:xfrm>
          <a:prstGeom prst="rect">
            <a:avLst/>
          </a:prstGeom>
        </p:spPr>
      </p:pic>
      <p:pic>
        <p:nvPicPr>
          <p:cNvPr id="11" name="Picture 6" descr="http://u4.platformalp.ru/9e69fd6d1c5d1cef75ffbe159c1f322e/ca882df1f4de1a579ac4fae0a4fc94a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614912" cy="897336"/>
          </a:xfrm>
          <a:prstGeom prst="rect">
            <a:avLst/>
          </a:prstGeom>
          <a:noFill/>
        </p:spPr>
      </p:pic>
      <p:pic>
        <p:nvPicPr>
          <p:cNvPr id="14" name="Picture 4" descr="http://img-fotki.yandex.ru/get/5412/119528728.f05/0_aa623_eff9ef7b_XL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95936" y="980728"/>
            <a:ext cx="959306" cy="1052736"/>
          </a:xfrm>
          <a:prstGeom prst="rect">
            <a:avLst/>
          </a:prstGeom>
          <a:noFill/>
        </p:spPr>
      </p:pic>
      <p:pic>
        <p:nvPicPr>
          <p:cNvPr id="6" name="Picture 14" descr="http://img-fotki.yandex.ru/get/6200/151944317.1a/0_6a67e_601c7d45_orig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42976" y="785794"/>
            <a:ext cx="623679" cy="9361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4" descr="http://img-fotki.yandex.ru/get/5412/119528728.f05/0_aa623_eff9ef7b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14744" y="1500174"/>
            <a:ext cx="959306" cy="1052736"/>
          </a:xfrm>
          <a:prstGeom prst="rect">
            <a:avLst/>
          </a:prstGeom>
          <a:noFill/>
        </p:spPr>
      </p:pic>
      <p:pic>
        <p:nvPicPr>
          <p:cNvPr id="7" name="Picture 2" descr="http://publicdomainvectors.org/photos/pape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282155">
            <a:off x="2084868" y="5817399"/>
            <a:ext cx="792135" cy="632124"/>
          </a:xfrm>
          <a:prstGeom prst="rect">
            <a:avLst/>
          </a:prstGeom>
          <a:noFill/>
        </p:spPr>
      </p:pic>
      <p:pic>
        <p:nvPicPr>
          <p:cNvPr id="9" name="Picture 14" descr="http://img-fotki.yandex.ru/get/6200/151944317.1a/0_6a67e_601c7d45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42976" y="785794"/>
            <a:ext cx="623679" cy="936104"/>
          </a:xfrm>
          <a:prstGeom prst="rect">
            <a:avLst/>
          </a:prstGeom>
          <a:noFill/>
        </p:spPr>
      </p:pic>
      <p:pic>
        <p:nvPicPr>
          <p:cNvPr id="10" name="Picture 12" descr="http://www.playcast.ru/uploads/2014/06/04/8828949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72198" y="2714620"/>
            <a:ext cx="846981" cy="11293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sland Floating графика Векторное изображение Island Floating - Страница 1 - 365PSD.com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38942" y="928670"/>
            <a:ext cx="3405058" cy="268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2c1fff8fee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285984" y="4071942"/>
            <a:ext cx="3114546" cy="27860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142852"/>
            <a:ext cx="56436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такая грустная история.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 быть, мы как-то сможем ей помочь?</a:t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авайте мы с вами отправимся на математический остров и найдем царевну Цифру.</a:t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трудностей не испугаетесь? Ведь хитрый ластик будет чинить нам препятствия.</a:t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 в путь, мы поплывём по океану Знаний, на этом плоту.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72866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встречает сама царица Математика и её подданные цифры.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акая же на этом острове - путаница. Цифры потеряли свои дома. Они забыли, кто, где живет. Это проделки хитрого Ластика.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43042" y="2786058"/>
            <a:ext cx="2071702" cy="370682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58016" y="3429000"/>
            <a:ext cx="926822" cy="1112186"/>
          </a:xfrm>
          <a:prstGeom prst="rect">
            <a:avLst/>
          </a:prstGeom>
          <a:noFill/>
        </p:spPr>
      </p:pic>
      <p:pic>
        <p:nvPicPr>
          <p:cNvPr id="1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15074" y="5072074"/>
            <a:ext cx="564063" cy="676876"/>
          </a:xfrm>
          <a:prstGeom prst="rect">
            <a:avLst/>
          </a:prstGeom>
          <a:noFill/>
        </p:spPr>
      </p:pic>
      <p:pic>
        <p:nvPicPr>
          <p:cNvPr id="15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86380" y="3429000"/>
            <a:ext cx="828092" cy="993710"/>
          </a:xfrm>
          <a:prstGeom prst="rect">
            <a:avLst/>
          </a:prstGeom>
          <a:noFill/>
        </p:spPr>
      </p:pic>
      <p:pic>
        <p:nvPicPr>
          <p:cNvPr id="16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4876" y="5072074"/>
            <a:ext cx="816712" cy="980055"/>
          </a:xfrm>
          <a:prstGeom prst="rect">
            <a:avLst/>
          </a:prstGeom>
          <a:noFill/>
        </p:spPr>
      </p:pic>
      <p:pic>
        <p:nvPicPr>
          <p:cNvPr id="17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86182" y="3214686"/>
            <a:ext cx="1116124" cy="13393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48" y="3429000"/>
            <a:ext cx="1183060" cy="1419672"/>
          </a:xfrm>
          <a:prstGeom prst="rect">
            <a:avLst/>
          </a:prstGeom>
          <a:noFill/>
        </p:spPr>
      </p:pic>
      <p:pic>
        <p:nvPicPr>
          <p:cNvPr id="20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68" y="4857760"/>
            <a:ext cx="1402127" cy="1682552"/>
          </a:xfrm>
          <a:prstGeom prst="rect">
            <a:avLst/>
          </a:prstGeom>
          <a:noFill/>
        </p:spPr>
      </p:pic>
      <p:pic>
        <p:nvPicPr>
          <p:cNvPr id="21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57356" y="5143512"/>
            <a:ext cx="922073" cy="1106488"/>
          </a:xfrm>
          <a:prstGeom prst="rect">
            <a:avLst/>
          </a:prstGeom>
          <a:noFill/>
        </p:spPr>
      </p:pic>
      <p:pic>
        <p:nvPicPr>
          <p:cNvPr id="22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29256" y="3786190"/>
            <a:ext cx="1282113" cy="1538536"/>
          </a:xfrm>
          <a:prstGeom prst="rect">
            <a:avLst/>
          </a:prstGeom>
          <a:noFill/>
        </p:spPr>
      </p:pic>
      <p:pic>
        <p:nvPicPr>
          <p:cNvPr id="23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43306" y="4786322"/>
            <a:ext cx="1342120" cy="1610544"/>
          </a:xfrm>
          <a:prstGeom prst="rect">
            <a:avLst/>
          </a:prstGeom>
          <a:noFill/>
        </p:spPr>
      </p:pic>
      <p:grpSp>
        <p:nvGrpSpPr>
          <p:cNvPr id="2" name="Группа 57"/>
          <p:cNvGrpSpPr/>
          <p:nvPr/>
        </p:nvGrpSpPr>
        <p:grpSpPr>
          <a:xfrm>
            <a:off x="357158" y="785794"/>
            <a:ext cx="2952328" cy="2880320"/>
            <a:chOff x="539552" y="332656"/>
            <a:chExt cx="2952328" cy="2880320"/>
          </a:xfrm>
        </p:grpSpPr>
        <p:grpSp>
          <p:nvGrpSpPr>
            <p:cNvPr id="3" name="Группа 25"/>
            <p:cNvGrpSpPr/>
            <p:nvPr/>
          </p:nvGrpSpPr>
          <p:grpSpPr>
            <a:xfrm>
              <a:off x="539552" y="332656"/>
              <a:ext cx="1656184" cy="2376264"/>
              <a:chOff x="539552" y="188640"/>
              <a:chExt cx="1656184" cy="2520280"/>
            </a:xfrm>
            <a:solidFill>
              <a:schemeClr val="bg1"/>
            </a:solidFill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683568" y="836712"/>
                <a:ext cx="1368152" cy="18722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Равнобедренный треугольник 24"/>
              <p:cNvSpPr/>
              <p:nvPr/>
            </p:nvSpPr>
            <p:spPr>
              <a:xfrm>
                <a:off x="539552" y="188640"/>
                <a:ext cx="1656184" cy="648072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Овал 38"/>
            <p:cNvSpPr/>
            <p:nvPr/>
          </p:nvSpPr>
          <p:spPr>
            <a:xfrm>
              <a:off x="827584" y="126876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1187624" y="126876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827584" y="162880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1187624" y="162880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56"/>
            <p:cNvGrpSpPr/>
            <p:nvPr/>
          </p:nvGrpSpPr>
          <p:grpSpPr>
            <a:xfrm>
              <a:off x="1835696" y="836712"/>
              <a:ext cx="1656184" cy="2376264"/>
              <a:chOff x="1835696" y="836712"/>
              <a:chExt cx="1656184" cy="2376264"/>
            </a:xfrm>
          </p:grpSpPr>
          <p:grpSp>
            <p:nvGrpSpPr>
              <p:cNvPr id="5" name="Группа 26"/>
              <p:cNvGrpSpPr/>
              <p:nvPr/>
            </p:nvGrpSpPr>
            <p:grpSpPr>
              <a:xfrm>
                <a:off x="1835696" y="836712"/>
                <a:ext cx="1656184" cy="2376264"/>
                <a:chOff x="539552" y="188640"/>
                <a:chExt cx="1656184" cy="2520280"/>
              </a:xfrm>
              <a:solidFill>
                <a:schemeClr val="bg1"/>
              </a:solidFill>
            </p:grpSpPr>
            <p:sp>
              <p:nvSpPr>
                <p:cNvPr id="28" name="Прямоугольник 27"/>
                <p:cNvSpPr/>
                <p:nvPr/>
              </p:nvSpPr>
              <p:spPr>
                <a:xfrm>
                  <a:off x="683568" y="836712"/>
                  <a:ext cx="1368152" cy="187220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9" name="Равнобедренный треугольник 28"/>
                <p:cNvSpPr/>
                <p:nvPr/>
              </p:nvSpPr>
              <p:spPr>
                <a:xfrm>
                  <a:off x="539552" y="188640"/>
                  <a:ext cx="1656184" cy="648072"/>
                </a:xfrm>
                <a:prstGeom prst="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43" name="Овал 42"/>
              <p:cNvSpPr/>
              <p:nvPr/>
            </p:nvSpPr>
            <p:spPr>
              <a:xfrm>
                <a:off x="2339752" y="1700808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2627784" y="2060848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" name="Группа 55"/>
          <p:cNvGrpSpPr/>
          <p:nvPr/>
        </p:nvGrpSpPr>
        <p:grpSpPr>
          <a:xfrm>
            <a:off x="3000364" y="1285860"/>
            <a:ext cx="3600400" cy="3312368"/>
            <a:chOff x="2987824" y="620688"/>
            <a:chExt cx="3600400" cy="3312368"/>
          </a:xfrm>
        </p:grpSpPr>
        <p:grpSp>
          <p:nvGrpSpPr>
            <p:cNvPr id="7" name="Группа 29"/>
            <p:cNvGrpSpPr/>
            <p:nvPr/>
          </p:nvGrpSpPr>
          <p:grpSpPr>
            <a:xfrm>
              <a:off x="2987824" y="1556792"/>
              <a:ext cx="1656184" cy="2376264"/>
              <a:chOff x="539552" y="188640"/>
              <a:chExt cx="1656184" cy="2520280"/>
            </a:xfrm>
            <a:solidFill>
              <a:schemeClr val="bg1"/>
            </a:solidFill>
          </p:grpSpPr>
          <p:sp>
            <p:nvSpPr>
              <p:cNvPr id="31" name="Прямоугольник 30"/>
              <p:cNvSpPr/>
              <p:nvPr/>
            </p:nvSpPr>
            <p:spPr>
              <a:xfrm>
                <a:off x="683568" y="836712"/>
                <a:ext cx="1368152" cy="18722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Равнобедренный треугольник 31"/>
              <p:cNvSpPr/>
              <p:nvPr/>
            </p:nvSpPr>
            <p:spPr>
              <a:xfrm>
                <a:off x="539552" y="188640"/>
                <a:ext cx="1656184" cy="648072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Овал 44"/>
            <p:cNvSpPr/>
            <p:nvPr/>
          </p:nvSpPr>
          <p:spPr>
            <a:xfrm>
              <a:off x="3635896" y="270892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347864" y="242088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923928" y="306896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54"/>
            <p:cNvGrpSpPr/>
            <p:nvPr/>
          </p:nvGrpSpPr>
          <p:grpSpPr>
            <a:xfrm>
              <a:off x="4932040" y="620688"/>
              <a:ext cx="1656184" cy="2376264"/>
              <a:chOff x="4932040" y="620688"/>
              <a:chExt cx="1656184" cy="2376264"/>
            </a:xfrm>
          </p:grpSpPr>
          <p:grpSp>
            <p:nvGrpSpPr>
              <p:cNvPr id="9" name="Группа 32"/>
              <p:cNvGrpSpPr/>
              <p:nvPr/>
            </p:nvGrpSpPr>
            <p:grpSpPr>
              <a:xfrm>
                <a:off x="4932040" y="620688"/>
                <a:ext cx="1656184" cy="2376264"/>
                <a:chOff x="539552" y="188640"/>
                <a:chExt cx="1656184" cy="2520280"/>
              </a:xfrm>
              <a:solidFill>
                <a:schemeClr val="bg1"/>
              </a:solidFill>
            </p:grpSpPr>
            <p:sp>
              <p:nvSpPr>
                <p:cNvPr id="34" name="Прямоугольник 33"/>
                <p:cNvSpPr/>
                <p:nvPr/>
              </p:nvSpPr>
              <p:spPr>
                <a:xfrm>
                  <a:off x="683568" y="836712"/>
                  <a:ext cx="1368152" cy="1872208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Равнобедренный треугольник 34"/>
                <p:cNvSpPr/>
                <p:nvPr/>
              </p:nvSpPr>
              <p:spPr>
                <a:xfrm>
                  <a:off x="539552" y="188640"/>
                  <a:ext cx="1656184" cy="648072"/>
                </a:xfrm>
                <a:prstGeom prst="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48" name="Овал 47"/>
              <p:cNvSpPr/>
              <p:nvPr/>
            </p:nvSpPr>
            <p:spPr>
              <a:xfrm>
                <a:off x="5292080" y="1484784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Овал 48"/>
              <p:cNvSpPr/>
              <p:nvPr/>
            </p:nvSpPr>
            <p:spPr>
              <a:xfrm>
                <a:off x="6012160" y="2276872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Овал 49"/>
              <p:cNvSpPr/>
              <p:nvPr/>
            </p:nvSpPr>
            <p:spPr>
              <a:xfrm>
                <a:off x="5652120" y="1916832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Овал 50"/>
              <p:cNvSpPr/>
              <p:nvPr/>
            </p:nvSpPr>
            <p:spPr>
              <a:xfrm>
                <a:off x="5292080" y="2276872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Овал 51"/>
              <p:cNvSpPr/>
              <p:nvPr/>
            </p:nvSpPr>
            <p:spPr>
              <a:xfrm>
                <a:off x="6012160" y="1556792"/>
                <a:ext cx="216024" cy="21602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" name="Группа 53"/>
          <p:cNvGrpSpPr/>
          <p:nvPr/>
        </p:nvGrpSpPr>
        <p:grpSpPr>
          <a:xfrm>
            <a:off x="6929454" y="1571612"/>
            <a:ext cx="1656184" cy="2376264"/>
            <a:chOff x="6876256" y="1196752"/>
            <a:chExt cx="1656184" cy="2376264"/>
          </a:xfrm>
        </p:grpSpPr>
        <p:grpSp>
          <p:nvGrpSpPr>
            <p:cNvPr id="11" name="Группа 35"/>
            <p:cNvGrpSpPr/>
            <p:nvPr/>
          </p:nvGrpSpPr>
          <p:grpSpPr>
            <a:xfrm>
              <a:off x="6876256" y="1196752"/>
              <a:ext cx="1656184" cy="2376264"/>
              <a:chOff x="539552" y="188640"/>
              <a:chExt cx="1656184" cy="2520280"/>
            </a:xfrm>
            <a:solidFill>
              <a:schemeClr val="bg1"/>
            </a:solidFill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83568" y="836712"/>
                <a:ext cx="1368152" cy="18722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Равнобедренный треугольник 37"/>
              <p:cNvSpPr/>
              <p:nvPr/>
            </p:nvSpPr>
            <p:spPr>
              <a:xfrm>
                <a:off x="539552" y="188640"/>
                <a:ext cx="1656184" cy="648072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3" name="Овал 52"/>
            <p:cNvSpPr/>
            <p:nvPr/>
          </p:nvSpPr>
          <p:spPr>
            <a:xfrm>
              <a:off x="7596336" y="2492896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2643174" y="21429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Помогите, найдите для каждой цифры свой дом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879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7"/>
          <p:cNvGrpSpPr/>
          <p:nvPr/>
        </p:nvGrpSpPr>
        <p:grpSpPr>
          <a:xfrm>
            <a:off x="323528" y="260648"/>
            <a:ext cx="1656184" cy="2376264"/>
            <a:chOff x="539552" y="188640"/>
            <a:chExt cx="1656184" cy="2520280"/>
          </a:xfrm>
          <a:solidFill>
            <a:schemeClr val="bg1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683568" y="836712"/>
              <a:ext cx="1368152" cy="18722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>
              <a:off x="539552" y="188640"/>
              <a:ext cx="1656184" cy="648072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10"/>
          <p:cNvGrpSpPr/>
          <p:nvPr/>
        </p:nvGrpSpPr>
        <p:grpSpPr>
          <a:xfrm>
            <a:off x="1835696" y="836712"/>
            <a:ext cx="1656184" cy="2376264"/>
            <a:chOff x="539552" y="188640"/>
            <a:chExt cx="1656184" cy="2520280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683568" y="836712"/>
              <a:ext cx="1368152" cy="18722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авнобедренный треугольник 12"/>
            <p:cNvSpPr/>
            <p:nvPr/>
          </p:nvSpPr>
          <p:spPr>
            <a:xfrm>
              <a:off x="539552" y="188640"/>
              <a:ext cx="1656184" cy="648072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3"/>
          <p:cNvGrpSpPr/>
          <p:nvPr/>
        </p:nvGrpSpPr>
        <p:grpSpPr>
          <a:xfrm>
            <a:off x="3347864" y="1700808"/>
            <a:ext cx="1656184" cy="2376264"/>
            <a:chOff x="539552" y="188640"/>
            <a:chExt cx="1656184" cy="2520280"/>
          </a:xfrm>
          <a:solidFill>
            <a:schemeClr val="bg1"/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683568" y="836712"/>
              <a:ext cx="1368152" cy="18722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539552" y="188640"/>
              <a:ext cx="1656184" cy="648072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6"/>
          <p:cNvGrpSpPr/>
          <p:nvPr/>
        </p:nvGrpSpPr>
        <p:grpSpPr>
          <a:xfrm>
            <a:off x="4932040" y="620688"/>
            <a:ext cx="1656184" cy="2376264"/>
            <a:chOff x="539552" y="188640"/>
            <a:chExt cx="1656184" cy="2520280"/>
          </a:xfrm>
          <a:solidFill>
            <a:schemeClr val="bg1"/>
          </a:solidFill>
        </p:grpSpPr>
        <p:sp>
          <p:nvSpPr>
            <p:cNvPr id="18" name="Прямоугольник 17"/>
            <p:cNvSpPr/>
            <p:nvPr/>
          </p:nvSpPr>
          <p:spPr>
            <a:xfrm>
              <a:off x="683568" y="836712"/>
              <a:ext cx="1368152" cy="18722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>
              <a:off x="539552" y="188640"/>
              <a:ext cx="1656184" cy="648072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9"/>
          <p:cNvGrpSpPr/>
          <p:nvPr/>
        </p:nvGrpSpPr>
        <p:grpSpPr>
          <a:xfrm>
            <a:off x="6876256" y="1196752"/>
            <a:ext cx="1656184" cy="2376264"/>
            <a:chOff x="539552" y="188640"/>
            <a:chExt cx="1656184" cy="2520280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683568" y="836712"/>
              <a:ext cx="1368152" cy="187220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>
              <a:off x="539552" y="188640"/>
              <a:ext cx="1656184" cy="648072"/>
            </a:xfrm>
            <a:prstGeom prst="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Овал 22"/>
          <p:cNvSpPr/>
          <p:nvPr/>
        </p:nvSpPr>
        <p:spPr>
          <a:xfrm>
            <a:off x="827584" y="126876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187624" y="126876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27584" y="162880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187624" y="162880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339752" y="170080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627784" y="206084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779912" y="278092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355976" y="350100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067944" y="3140968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292080" y="148478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012160" y="22768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652120" y="191683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292080" y="22768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012160" y="155679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596336" y="249289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04248" y="2996952"/>
            <a:ext cx="1800200" cy="2160240"/>
          </a:xfrm>
          <a:prstGeom prst="rect">
            <a:avLst/>
          </a:prstGeom>
          <a:noFill/>
        </p:spPr>
      </p:pic>
      <p:pic>
        <p:nvPicPr>
          <p:cNvPr id="5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1656184" cy="1987420"/>
          </a:xfrm>
          <a:prstGeom prst="rect">
            <a:avLst/>
          </a:prstGeom>
          <a:noFill/>
        </p:spPr>
      </p:pic>
      <p:pic>
        <p:nvPicPr>
          <p:cNvPr id="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5856" y="3645024"/>
            <a:ext cx="1644183" cy="1973020"/>
          </a:xfrm>
          <a:prstGeom prst="rect">
            <a:avLst/>
          </a:prstGeom>
          <a:noFill/>
        </p:spPr>
      </p:pic>
      <p:pic>
        <p:nvPicPr>
          <p:cNvPr id="3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1776197" cy="2131438"/>
          </a:xfrm>
          <a:prstGeom prst="rect">
            <a:avLst/>
          </a:prstGeom>
          <a:noFill/>
        </p:spPr>
      </p:pic>
      <p:pic>
        <p:nvPicPr>
          <p:cNvPr id="6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48064" y="2708920"/>
            <a:ext cx="1584176" cy="19010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58" y="3071810"/>
            <a:ext cx="1800200" cy="2160240"/>
          </a:xfrm>
          <a:prstGeom prst="rect">
            <a:avLst/>
          </a:prstGeom>
          <a:noFill/>
        </p:spPr>
      </p:pic>
      <p:pic>
        <p:nvPicPr>
          <p:cNvPr id="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868" y="3357562"/>
            <a:ext cx="1644183" cy="1973020"/>
          </a:xfrm>
          <a:prstGeom prst="rect">
            <a:avLst/>
          </a:prstGeom>
          <a:noFill/>
        </p:spPr>
      </p:pic>
      <p:pic>
        <p:nvPicPr>
          <p:cNvPr id="5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72066" y="3500438"/>
            <a:ext cx="1656184" cy="1987420"/>
          </a:xfrm>
          <a:prstGeom prst="rect">
            <a:avLst/>
          </a:prstGeom>
          <a:noFill/>
        </p:spPr>
      </p:pic>
      <p:pic>
        <p:nvPicPr>
          <p:cNvPr id="6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58016" y="3500438"/>
            <a:ext cx="1584176" cy="1901011"/>
          </a:xfrm>
          <a:prstGeom prst="rect">
            <a:avLst/>
          </a:prstGeom>
          <a:noFill/>
        </p:spPr>
      </p:pic>
      <p:pic>
        <p:nvPicPr>
          <p:cNvPr id="7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28794" y="3000372"/>
            <a:ext cx="1776197" cy="213143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285852" y="857232"/>
            <a:ext cx="7429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ифры очень рады, что вы помогли им вернуться в свои домики, и хотят, что бы вы поиграли с ними в прятки.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86116" y="1928802"/>
            <a:ext cx="1644183" cy="1973020"/>
          </a:xfrm>
          <a:prstGeom prst="rect">
            <a:avLst/>
          </a:prstGeom>
          <a:noFill/>
        </p:spPr>
      </p:pic>
      <p:pic>
        <p:nvPicPr>
          <p:cNvPr id="5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4876" y="2071678"/>
            <a:ext cx="1656184" cy="1987420"/>
          </a:xfrm>
          <a:prstGeom prst="rect">
            <a:avLst/>
          </a:prstGeom>
          <a:noFill/>
        </p:spPr>
      </p:pic>
      <p:pic>
        <p:nvPicPr>
          <p:cNvPr id="6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43636" y="2071678"/>
            <a:ext cx="1584176" cy="1901011"/>
          </a:xfrm>
          <a:prstGeom prst="rect">
            <a:avLst/>
          </a:prstGeom>
          <a:noFill/>
        </p:spPr>
      </p:pic>
      <p:pic>
        <p:nvPicPr>
          <p:cNvPr id="7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85918" y="1785926"/>
            <a:ext cx="1776197" cy="213143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71736" y="928670"/>
            <a:ext cx="29259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Какое число спряталось?</a:t>
            </a:r>
            <a:endParaRPr lang="ru-RU" sz="20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86116" y="1928802"/>
            <a:ext cx="1644183" cy="1973020"/>
          </a:xfrm>
          <a:prstGeom prst="rect">
            <a:avLst/>
          </a:prstGeom>
          <a:noFill/>
        </p:spPr>
      </p:pic>
      <p:pic>
        <p:nvPicPr>
          <p:cNvPr id="5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4876" y="2071678"/>
            <a:ext cx="1656184" cy="1987420"/>
          </a:xfrm>
          <a:prstGeom prst="rect">
            <a:avLst/>
          </a:prstGeom>
          <a:noFill/>
        </p:spPr>
      </p:pic>
      <p:pic>
        <p:nvPicPr>
          <p:cNvPr id="6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43636" y="2071678"/>
            <a:ext cx="1584176" cy="1901011"/>
          </a:xfrm>
          <a:prstGeom prst="rect">
            <a:avLst/>
          </a:prstGeom>
          <a:noFill/>
        </p:spPr>
      </p:pic>
      <p:pic>
        <p:nvPicPr>
          <p:cNvPr id="7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85918" y="1785926"/>
            <a:ext cx="1776197" cy="213143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71736" y="928670"/>
            <a:ext cx="2492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Правильно, цифра 1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8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034" y="1857364"/>
            <a:ext cx="1800200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00562" y="2071678"/>
            <a:ext cx="1644183" cy="1973020"/>
          </a:xfrm>
          <a:prstGeom prst="rect">
            <a:avLst/>
          </a:prstGeom>
          <a:noFill/>
        </p:spPr>
      </p:pic>
      <p:pic>
        <p:nvPicPr>
          <p:cNvPr id="6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57950" y="2214554"/>
            <a:ext cx="1584176" cy="1901011"/>
          </a:xfrm>
          <a:prstGeom prst="rect">
            <a:avLst/>
          </a:prstGeom>
          <a:noFill/>
        </p:spPr>
      </p:pic>
      <p:pic>
        <p:nvPicPr>
          <p:cNvPr id="7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43174" y="2071678"/>
            <a:ext cx="1776197" cy="213143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71736" y="928670"/>
            <a:ext cx="31540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сейчас какого числа нет?</a:t>
            </a:r>
            <a:endParaRPr lang="ru-RU" sz="2000" dirty="0"/>
          </a:p>
        </p:txBody>
      </p:sp>
      <p:pic>
        <p:nvPicPr>
          <p:cNvPr id="8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42976" y="2071678"/>
            <a:ext cx="1800200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722313"/>
            <a:ext cx="7572428" cy="4778389"/>
          </a:xfrm>
        </p:spPr>
        <p:txBody>
          <a:bodyPr>
            <a:normAutofit/>
          </a:bodyPr>
          <a:lstStyle/>
          <a:p>
            <a:pPr algn="l"/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полученные знания детей.</a:t>
            </a: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закреплять прямой счет в пределах пяти;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продолжать учить соотносить цифру с количеством;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закреплять ориентирование на листе бумаги;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воспитывать чувство дружбы, желание оказать помощь.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260648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86116" y="1928802"/>
            <a:ext cx="1644183" cy="1973020"/>
          </a:xfrm>
          <a:prstGeom prst="rect">
            <a:avLst/>
          </a:prstGeom>
          <a:noFill/>
        </p:spPr>
      </p:pic>
      <p:pic>
        <p:nvPicPr>
          <p:cNvPr id="5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4876" y="2071678"/>
            <a:ext cx="1656184" cy="1987420"/>
          </a:xfrm>
          <a:prstGeom prst="rect">
            <a:avLst/>
          </a:prstGeom>
          <a:noFill/>
        </p:spPr>
      </p:pic>
      <p:pic>
        <p:nvPicPr>
          <p:cNvPr id="6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43636" y="2071678"/>
            <a:ext cx="1584176" cy="1901011"/>
          </a:xfrm>
          <a:prstGeom prst="rect">
            <a:avLst/>
          </a:prstGeom>
          <a:noFill/>
        </p:spPr>
      </p:pic>
      <p:pic>
        <p:nvPicPr>
          <p:cNvPr id="7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85918" y="1785926"/>
            <a:ext cx="1776197" cy="213143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71736" y="928670"/>
            <a:ext cx="24529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Правильно, цифра 4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8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034" y="1857364"/>
            <a:ext cx="1800200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2952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могу считать —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пять. (Прыжки на месте.)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Прибавляю, отнимаю (Наклоны туловища влево-вправо.)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Математику я знаю, (Повороты туловища влево-вправо.)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поэтому с утра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кричу: «Ура! Ура!» (Хлопаем в ладоши.)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42624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214422"/>
            <a:ext cx="42148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Хитрый Ластик не только цифры перепутал, он еще запутал в паутину геометрические фигуры. Надо им помочь попробуем распутать паутину.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Смотрите внимательно.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Какие геометрические фигуры вы видите?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ластик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29124" y="642918"/>
            <a:ext cx="4887355" cy="500843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755576" y="836712"/>
            <a:ext cx="7632848" cy="5040560"/>
            <a:chOff x="755576" y="836712"/>
            <a:chExt cx="7632848" cy="5040560"/>
          </a:xfrm>
          <a:solidFill>
            <a:schemeClr val="accent1">
              <a:alpha val="37000"/>
            </a:schemeClr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755576" y="836712"/>
              <a:ext cx="2952328" cy="3096344"/>
            </a:xfrm>
            <a:prstGeom prst="rect">
              <a:avLst/>
            </a:prstGeom>
            <a:grpFill/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339752" y="908720"/>
              <a:ext cx="3168352" cy="3312368"/>
            </a:xfrm>
            <a:prstGeom prst="ellipse">
              <a:avLst/>
            </a:prstGeom>
            <a:grpFill/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923928" y="1844824"/>
              <a:ext cx="4464496" cy="2520280"/>
            </a:xfrm>
            <a:prstGeom prst="ellipse">
              <a:avLst/>
            </a:prstGeom>
            <a:grpFill/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авнобедренный треугольник 12"/>
            <p:cNvSpPr/>
            <p:nvPr/>
          </p:nvSpPr>
          <p:spPr>
            <a:xfrm>
              <a:off x="1619672" y="2492896"/>
              <a:ext cx="4176464" cy="3384376"/>
            </a:xfrm>
            <a:prstGeom prst="triangle">
              <a:avLst/>
            </a:prstGeom>
            <a:grpFill/>
            <a:ln w="1905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Picture 2" descr="https://openclipart.org/image/2400px/svg_to_png/193475/web.png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24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1357298"/>
            <a:ext cx="216024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4786314" y="1142984"/>
            <a:ext cx="223224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714348" y="4000504"/>
            <a:ext cx="3096344" cy="23762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143636" y="3286124"/>
            <a:ext cx="2232248" cy="3168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2000232" y="1571612"/>
            <a:ext cx="1512168" cy="1512168"/>
          </a:xfrm>
          <a:prstGeom prst="smileyFac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5214942" y="1428736"/>
            <a:ext cx="1512168" cy="1512168"/>
          </a:xfrm>
          <a:prstGeom prst="smileyFac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1500166" y="4786322"/>
            <a:ext cx="1512168" cy="1512168"/>
          </a:xfrm>
          <a:prstGeom prst="smileyFac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6429388" y="3786190"/>
            <a:ext cx="1512168" cy="1512168"/>
          </a:xfrm>
          <a:prstGeom prst="smileyFac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85984" y="500042"/>
            <a:ext cx="4115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Фигуры вас благодарят за спасение.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7092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00034" y="1571612"/>
            <a:ext cx="8143932" cy="4929222"/>
          </a:xfrm>
          <a:prstGeom prst="rect">
            <a:avLst/>
          </a:prstGeom>
        </p:spPr>
      </p:pic>
      <p:pic>
        <p:nvPicPr>
          <p:cNvPr id="7" name="Picture 2" descr="http://publicdomainvectors.org/photos/pap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282155">
            <a:off x="2074909" y="5568777"/>
            <a:ext cx="1412809" cy="106855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714480" y="214290"/>
            <a:ext cx="68580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вот это – комната царевны. Посмотрите какая то записка.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вы думаете, что это?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Скорее всего – это подсказка. Я думаю, если мы сможем разгадать этот узор, мы сможем найти царевну.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71472" y="2000216"/>
            <a:ext cx="8286808" cy="4857784"/>
            <a:chOff x="323528" y="-12118"/>
            <a:chExt cx="8388424" cy="6693964"/>
          </a:xfrm>
        </p:grpSpPr>
        <p:pic>
          <p:nvPicPr>
            <p:cNvPr id="3" name="Picture 2" descr="http://publicdomainvectors.org/photos/paper.pn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-2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-12118"/>
              <a:ext cx="8388424" cy="6693964"/>
            </a:xfrm>
            <a:prstGeom prst="rect">
              <a:avLst/>
            </a:prstGeom>
            <a:noFill/>
          </p:spPr>
        </p:pic>
        <p:pic>
          <p:nvPicPr>
            <p:cNvPr id="4" name="Picture 4" descr="http://free.bridal-shower-themes.com/img/h/o/how-to-draw-people-for-kids_4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1" y="3702992"/>
              <a:ext cx="2520280" cy="2520281"/>
            </a:xfrm>
            <a:prstGeom prst="rect">
              <a:avLst/>
            </a:prstGeom>
            <a:noFill/>
          </p:spPr>
        </p:pic>
        <p:pic>
          <p:nvPicPr>
            <p:cNvPr id="5" name="Picture 8" descr="http://manual-opisanie.ru/upload/blogs/5564659ccf18c9c4da53402474788e78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60648"/>
              <a:ext cx="1666008" cy="1555676"/>
            </a:xfrm>
            <a:prstGeom prst="rect">
              <a:avLst/>
            </a:prstGeom>
            <a:noFill/>
          </p:spPr>
        </p:pic>
        <p:pic>
          <p:nvPicPr>
            <p:cNvPr id="6" name="Picture 10" descr="http://vse-raskraski.ru/images/malish/karandash/karandash-23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5046" y="260648"/>
              <a:ext cx="1400156" cy="1800200"/>
            </a:xfrm>
            <a:prstGeom prst="rect">
              <a:avLst/>
            </a:prstGeom>
            <a:noFill/>
          </p:spPr>
        </p:pic>
        <p:pic>
          <p:nvPicPr>
            <p:cNvPr id="7" name="Picture 12" descr="http://www.best-coloring-pages.com/wp-content/uploads/2012/04/castles-5.jpg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4000"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1916832"/>
              <a:ext cx="2523828" cy="1823188"/>
            </a:xfrm>
            <a:prstGeom prst="rect">
              <a:avLst/>
            </a:prstGeom>
            <a:noFill/>
          </p:spPr>
        </p:pic>
      </p:grpSp>
      <p:sp>
        <p:nvSpPr>
          <p:cNvPr id="8" name="Прямоугольник 7"/>
          <p:cNvSpPr/>
          <p:nvPr/>
        </p:nvSpPr>
        <p:spPr>
          <a:xfrm>
            <a:off x="2000232" y="214290"/>
            <a:ext cx="50720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 правом верхнем углу? (карандаш)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в правом нижнем углу? (цветок)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в левом верхнем углу? (бабочка)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в левом нижнем углу? (дети)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посередине? (замок)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571472" y="1285860"/>
            <a:ext cx="8001056" cy="5384071"/>
            <a:chOff x="557130" y="188640"/>
            <a:chExt cx="7614540" cy="6669931"/>
          </a:xfrm>
        </p:grpSpPr>
        <p:pic>
          <p:nvPicPr>
            <p:cNvPr id="31748" name="Picture 4" descr="http://img-fotki.yandex.ru/get/5815/47407354.315/0_a0dee_dfb36cc1_orig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88640"/>
              <a:ext cx="1871478" cy="2000672"/>
            </a:xfrm>
            <a:prstGeom prst="rect">
              <a:avLst/>
            </a:prstGeom>
            <a:noFill/>
          </p:spPr>
        </p:pic>
        <p:pic>
          <p:nvPicPr>
            <p:cNvPr id="31746" name="Picture 2" descr="http://rhcole.com/sites/default/files/pictures/apps/maze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386" y="831558"/>
              <a:ext cx="6027012" cy="6027013"/>
            </a:xfrm>
            <a:prstGeom prst="rect">
              <a:avLst/>
            </a:prstGeom>
            <a:noFill/>
          </p:spPr>
        </p:pic>
        <p:sp>
          <p:nvSpPr>
            <p:cNvPr id="6" name="Стрелка вправо 5"/>
            <p:cNvSpPr/>
            <p:nvPr/>
          </p:nvSpPr>
          <p:spPr>
            <a:xfrm rot="19590403">
              <a:off x="557130" y="5819125"/>
              <a:ext cx="1224136" cy="432048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071670" y="428604"/>
            <a:ext cx="5929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Ребята, если мы с вами пройдем по этому лабиринту, мы попадем в замок, может быть там наша царевна Цифра.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/>
          <p:nvPr/>
        </p:nvGrpSpPr>
        <p:grpSpPr>
          <a:xfrm>
            <a:off x="3707904" y="857232"/>
            <a:ext cx="4221682" cy="5706656"/>
            <a:chOff x="5556151" y="1678673"/>
            <a:chExt cx="3559451" cy="4916369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556151" y="1678673"/>
              <a:ext cx="3559451" cy="4916369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4" name="Прямоугольник 3"/>
            <p:cNvSpPr/>
            <p:nvPr/>
          </p:nvSpPr>
          <p:spPr>
            <a:xfrm rot="1824048">
              <a:off x="7177364" y="4365217"/>
              <a:ext cx="373820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solidFill>
                    <a:srgbClr val="FF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  <a:endParaRPr lang="ru-RU" sz="2800" b="1" cap="none" spc="50" dirty="0">
                <a:ln w="11430"/>
                <a:solidFill>
                  <a:srgbClr val="FF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 rot="242831">
              <a:off x="6697571" y="4213830"/>
              <a:ext cx="373820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4</a:t>
              </a:r>
              <a:endParaRPr lang="ru-RU" sz="28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 rot="20727387">
              <a:off x="7789410" y="4194798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99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7</a:t>
              </a:r>
              <a:endParaRPr lang="ru-RU" sz="2400" b="1" cap="none" spc="50" dirty="0">
                <a:ln w="11430"/>
                <a:solidFill>
                  <a:srgbClr val="FF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 rot="1793183">
              <a:off x="7749847" y="4716735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00FF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8</a:t>
              </a:r>
              <a:endParaRPr lang="ru-RU" sz="2400" b="1" cap="none" spc="50" dirty="0">
                <a:ln w="11430"/>
                <a:solidFill>
                  <a:srgbClr val="00FF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 rot="20727387">
              <a:off x="6936894" y="3703507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7030A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9</a:t>
              </a:r>
              <a:endParaRPr lang="ru-RU" sz="2400" b="1" cap="none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rot="2257232">
              <a:off x="6179443" y="4221073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D60093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0</a:t>
              </a:r>
              <a:endParaRPr lang="ru-RU" sz="2400" b="1" cap="none" spc="50" dirty="0">
                <a:ln w="11430"/>
                <a:solidFill>
                  <a:srgbClr val="D6009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rot="21395789">
              <a:off x="7349275" y="3906026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00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endParaRPr lang="ru-RU" sz="2400" b="1" cap="none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 rot="21395789">
              <a:off x="6457606" y="5418727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endParaRPr lang="ru-RU" sz="24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 rot="21395789">
              <a:off x="6710709" y="4937301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6</a:t>
              </a:r>
              <a:endParaRPr lang="ru-RU" sz="24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rot="21395789">
              <a:off x="7508868" y="5900153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3</a:t>
              </a:r>
              <a:endParaRPr lang="ru-RU" sz="24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осходящее глиссандо на арфе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Картинки Голубой, океан, горизонт, небо, солнце,воздух,вода,стихия,спокойствие - обои 1600x900"/>
          <p:cNvPicPr>
            <a:picLocks noChangeAspect="1" noChangeArrowheads="1"/>
          </p:cNvPicPr>
          <p:nvPr/>
        </p:nvPicPr>
        <p:blipFill>
          <a:blip r:embed="rId3" cstate="print">
            <a:lum bright="28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sland Floating графика Векторное изображение Island Floating - Страница 1 - 365PSD.com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86446" y="1714488"/>
            <a:ext cx="3112827" cy="245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1"/>
          <p:cNvGrpSpPr/>
          <p:nvPr/>
        </p:nvGrpSpPr>
        <p:grpSpPr>
          <a:xfrm>
            <a:off x="5580112" y="1484784"/>
            <a:ext cx="2880320" cy="576064"/>
            <a:chOff x="5580112" y="1412776"/>
            <a:chExt cx="2880320" cy="576064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grpSp>
          <p:nvGrpSpPr>
            <p:cNvPr id="3" name="Группа 9"/>
            <p:cNvGrpSpPr/>
            <p:nvPr/>
          </p:nvGrpSpPr>
          <p:grpSpPr>
            <a:xfrm>
              <a:off x="5580112" y="1412776"/>
              <a:ext cx="2880320" cy="576064"/>
              <a:chOff x="-1265012" y="1196752"/>
              <a:chExt cx="9077372" cy="2160240"/>
            </a:xfrm>
          </p:grpSpPr>
          <p:pic>
            <p:nvPicPr>
              <p:cNvPr id="6" name="Picture 6" descr="http://img-fotki.yandex.ru/get/6440/36014149.1d9/0_843b1_117335ed_orig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265012" y="1196752"/>
                <a:ext cx="1800199" cy="2160240"/>
              </a:xfrm>
              <a:prstGeom prst="rect">
                <a:avLst/>
              </a:prstGeom>
              <a:noFill/>
            </p:spPr>
          </p:pic>
          <p:pic>
            <p:nvPicPr>
              <p:cNvPr id="7" name="Picture 12" descr="http://img-fotki.yandex.ru/get/5634/36014149.1d9/0_843b3_11604142_orig.jpg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5736" y="1196752"/>
                <a:ext cx="1644183" cy="1973020"/>
              </a:xfrm>
              <a:prstGeom prst="rect">
                <a:avLst/>
              </a:prstGeom>
              <a:noFill/>
            </p:spPr>
          </p:pic>
          <p:pic>
            <p:nvPicPr>
              <p:cNvPr id="8" name="Picture 8" descr="http://img-fotki.yandex.ru/get/4120/36014149.1d9/0_843b4_848b5338_orig.jpg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7944" y="1196752"/>
                <a:ext cx="1656184" cy="1987420"/>
              </a:xfrm>
              <a:prstGeom prst="rect">
                <a:avLst/>
              </a:prstGeom>
              <a:noFill/>
            </p:spPr>
          </p:pic>
          <p:pic>
            <p:nvPicPr>
              <p:cNvPr id="9" name="Picture 14" descr="http://img-fotki.yandex.ru/get/5636/36014149.1d9/0_843b5_8171c6b0_orig.jpg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28184" y="1340768"/>
                <a:ext cx="1584176" cy="1901011"/>
              </a:xfrm>
              <a:prstGeom prst="rect">
                <a:avLst/>
              </a:prstGeom>
              <a:noFill/>
            </p:spPr>
          </p:pic>
        </p:grpSp>
        <p:pic>
          <p:nvPicPr>
            <p:cNvPr id="11" name="Picture 10" descr="http://img-fotki.yandex.ru/get/6446/36014149.1d9/0_843b2_3d5bce43_orig.jpg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1412776"/>
              <a:ext cx="456051" cy="547261"/>
            </a:xfrm>
            <a:prstGeom prst="rect">
              <a:avLst/>
            </a:prstGeom>
            <a:noFill/>
          </p:spPr>
        </p:pic>
      </p:grpSp>
      <p:pic>
        <p:nvPicPr>
          <p:cNvPr id="15" name="c2c1fff8fee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357158" y="3357562"/>
            <a:ext cx="3593957" cy="32149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85786" y="642918"/>
            <a:ext cx="50006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хорошо, что эта история так радостно закончилась, царевна Цифра свободна, и на математическом острове вновь царит порядок. А нам друзья пора возвращаться, ведь сказка закончилась.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вот и  наш волшебный плот. 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52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71480"/>
            <a:ext cx="8001056" cy="150019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пришло письмо. Давайте посмотрим от кого оно.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29694" y="2227844"/>
            <a:ext cx="5931394" cy="38884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авнобедренный треугольник 7"/>
          <p:cNvSpPr/>
          <p:nvPr/>
        </p:nvSpPr>
        <p:spPr>
          <a:xfrm flipV="1">
            <a:off x="1639530" y="2227844"/>
            <a:ext cx="5921558" cy="2425292"/>
          </a:xfrm>
          <a:prstGeom prst="triangle">
            <a:avLst>
              <a:gd name="adj" fmla="val 4983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71700" y="3366196"/>
            <a:ext cx="1116124" cy="1339349"/>
          </a:xfrm>
          <a:prstGeom prst="rect">
            <a:avLst/>
          </a:prstGeom>
          <a:noFill/>
        </p:spPr>
      </p:pic>
      <p:pic>
        <p:nvPicPr>
          <p:cNvPr id="10" name="Picture 10" descr="http://img-fotki.yandex.ru/get/6446/36014149.1d9/0_843b2_3d5bce43_or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91306" y="5112937"/>
            <a:ext cx="816712" cy="980055"/>
          </a:xfrm>
          <a:prstGeom prst="rect">
            <a:avLst/>
          </a:prstGeom>
          <a:noFill/>
        </p:spPr>
      </p:pic>
      <p:pic>
        <p:nvPicPr>
          <p:cNvPr id="11" name="Picture 8" descr="http://img-fotki.yandex.ru/get/4120/36014149.1d9/0_843b4_848b5338_or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24026" y="5006334"/>
            <a:ext cx="828092" cy="993710"/>
          </a:xfrm>
          <a:prstGeom prst="rect">
            <a:avLst/>
          </a:prstGeom>
          <a:noFill/>
        </p:spPr>
      </p:pic>
      <p:pic>
        <p:nvPicPr>
          <p:cNvPr id="12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72200" y="3894148"/>
            <a:ext cx="926822" cy="1112186"/>
          </a:xfrm>
          <a:prstGeom prst="rect">
            <a:avLst/>
          </a:prstGeom>
          <a:noFill/>
        </p:spPr>
      </p:pic>
      <p:pic>
        <p:nvPicPr>
          <p:cNvPr id="13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2118" y="4172060"/>
            <a:ext cx="564063" cy="676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2878" y="500042"/>
            <a:ext cx="7929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00B0F0"/>
              </a:solidFill>
              <a:latin typeface="Arial Black" pitchFamily="34" charset="0"/>
            </a:endParaRPr>
          </a:p>
          <a:p>
            <a:pPr algn="ctr"/>
            <a:endParaRPr lang="ru-RU" sz="2800" dirty="0" smtClean="0">
              <a:solidFill>
                <a:srgbClr val="00B0F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1571612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571480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642918"/>
            <a:ext cx="685804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Вопросы для закрепления пройденного материала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Вам понравилось наше путешествие?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Где мы с вами побывали?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(математический остров)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Что мы делали на этом острове?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Какие фигуры мы спасли?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(квадрат, круг, треугольник, овал)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все хорошо справились с заданием.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28604"/>
            <a:ext cx="8001056" cy="150019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472" y="285728"/>
            <a:ext cx="7687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Picture 2" descr="Island Floating графика Векторное изображение Island Floating - Страница 1 - 365PSD.com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00232" y="2500306"/>
            <a:ext cx="5688632" cy="413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42976" y="285728"/>
            <a:ext cx="66437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Есть в Океане Знаний один сказочный остров, где живут числа, цифры, геометрические фигуры.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правительница того острова царица Математика. Она очень справедлива и добра со своими подданными.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царицы Математики, есть любимая дочь – царевна «Цифра».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 всего она любит считать и решать задачки.</a:t>
            </a:r>
            <a:endParaRPr lang="ru-RU" sz="20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214290"/>
            <a:ext cx="82868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/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259472" y="1696818"/>
            <a:ext cx="2884528" cy="516118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http://cs2.petshop.ru/upload/files/9c/5d/ad/122602_1600x1600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14744" y="428604"/>
            <a:ext cx="3024336" cy="302433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1342120" cy="1610544"/>
          </a:xfrm>
          <a:prstGeom prst="rect">
            <a:avLst/>
          </a:prstGeom>
          <a:noFill/>
        </p:spPr>
      </p:pic>
      <p:pic>
        <p:nvPicPr>
          <p:cNvPr id="12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71604" y="357166"/>
            <a:ext cx="1183060" cy="1419672"/>
          </a:xfrm>
          <a:prstGeom prst="rect">
            <a:avLst/>
          </a:prstGeom>
          <a:noFill/>
        </p:spPr>
      </p:pic>
      <p:grpSp>
        <p:nvGrpSpPr>
          <p:cNvPr id="13" name="Группа 16"/>
          <p:cNvGrpSpPr/>
          <p:nvPr/>
        </p:nvGrpSpPr>
        <p:grpSpPr>
          <a:xfrm>
            <a:off x="1643042" y="2500306"/>
            <a:ext cx="2928958" cy="4357694"/>
            <a:chOff x="5556151" y="1678673"/>
            <a:chExt cx="3559451" cy="491636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556151" y="1678673"/>
              <a:ext cx="3559451" cy="4916369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5" name="Прямоугольник 14"/>
            <p:cNvSpPr/>
            <p:nvPr/>
          </p:nvSpPr>
          <p:spPr>
            <a:xfrm rot="1824048">
              <a:off x="7177364" y="4365217"/>
              <a:ext cx="373820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solidFill>
                    <a:srgbClr val="FF66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  <a:endParaRPr lang="ru-RU" sz="2800" b="1" cap="none" spc="50" dirty="0">
                <a:ln w="11430"/>
                <a:solidFill>
                  <a:srgbClr val="FF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rot="242831">
              <a:off x="6697571" y="4213830"/>
              <a:ext cx="373820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4</a:t>
              </a:r>
              <a:endParaRPr lang="ru-RU" sz="28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 rot="20727387">
              <a:off x="7789410" y="4194798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99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7</a:t>
              </a:r>
              <a:endParaRPr lang="ru-RU" sz="2400" b="1" cap="none" spc="50" dirty="0">
                <a:ln w="11430"/>
                <a:solidFill>
                  <a:srgbClr val="FF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 rot="1793183">
              <a:off x="7749847" y="4716735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00FF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8</a:t>
              </a:r>
              <a:endParaRPr lang="ru-RU" sz="2400" b="1" cap="none" spc="50" dirty="0">
                <a:ln w="11430"/>
                <a:solidFill>
                  <a:srgbClr val="00FF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 rot="20727387">
              <a:off x="6936894" y="3703507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7030A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9</a:t>
              </a:r>
              <a:endParaRPr lang="ru-RU" sz="2400" b="1" cap="none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 rot="2257232">
              <a:off x="6179443" y="4221073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D60093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0</a:t>
              </a:r>
              <a:endParaRPr lang="ru-RU" sz="2400" b="1" cap="none" spc="50" dirty="0">
                <a:ln w="11430"/>
                <a:solidFill>
                  <a:srgbClr val="D6009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 rot="21395789">
              <a:off x="7349275" y="3906026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00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endParaRPr lang="ru-RU" sz="2400" b="1" cap="none" spc="50" dirty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 rot="21395789">
              <a:off x="6457606" y="5418727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endParaRPr lang="ru-RU" sz="24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 rot="21395789">
              <a:off x="6710709" y="4937301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6</a:t>
              </a:r>
              <a:endParaRPr lang="ru-RU" sz="2400" b="1" cap="none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 rot="21395789">
              <a:off x="7508868" y="5900153"/>
              <a:ext cx="34656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400" b="1" cap="none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3</a:t>
              </a:r>
              <a:endParaRPr lang="ru-RU" sz="2400" b="1" cap="none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8286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однажды случилась беда, на математический остров пробрался хитрый разбойник Ластик. И тут началось твориться ужасное. Первое, что он сделал – стёр память у чисел. И они никак не могут вспомнить свои дома. Затем он расставил сети и в них запутались геометрические фигуры. Но и этого ему было мало. Как-то раз тёмной ночью, когда царевна, не подозревавшая ни о чём, спала в своей кроватке, хитрый ластик пробрался в её комнату…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произошло, я не знаю, но на утро царевна пропала…</a:t>
            </a:r>
            <a:endParaRPr lang="ru-RU" sz="2000" dirty="0"/>
          </a:p>
        </p:txBody>
      </p:sp>
      <p:pic>
        <p:nvPicPr>
          <p:cNvPr id="3" name="Рисунок 2" descr="ластик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29256" y="2809371"/>
            <a:ext cx="3950750" cy="404862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214290"/>
            <a:ext cx="82868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/>
          </a:p>
          <a:p>
            <a:pPr algn="ctr"/>
            <a:endParaRPr lang="ru-RU" dirty="0"/>
          </a:p>
        </p:txBody>
      </p:sp>
      <p:pic>
        <p:nvPicPr>
          <p:cNvPr id="9" name="Picture 2" descr="http://cs2.petshop.ru/upload/files/9c/5d/ad/122602_1600x16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14744" y="428604"/>
            <a:ext cx="3024336" cy="302433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14" descr="http://img-fotki.yandex.ru/get/5636/36014149.1d9/0_843b5_8171c6b0_orig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1342120" cy="1610544"/>
          </a:xfrm>
          <a:prstGeom prst="rect">
            <a:avLst/>
          </a:prstGeom>
          <a:noFill/>
        </p:spPr>
      </p:pic>
      <p:pic>
        <p:nvPicPr>
          <p:cNvPr id="12" name="Picture 6" descr="http://img-fotki.yandex.ru/get/6440/36014149.1d9/0_843b1_117335ed_orig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71604" y="357166"/>
            <a:ext cx="1183060" cy="1419672"/>
          </a:xfrm>
          <a:prstGeom prst="rect">
            <a:avLst/>
          </a:prstGeom>
          <a:noFill/>
        </p:spPr>
      </p:pic>
      <p:pic>
        <p:nvPicPr>
          <p:cNvPr id="25" name="Рисунок 24" descr="ластик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93250" y="2809371"/>
            <a:ext cx="3950750" cy="4048629"/>
          </a:xfrm>
          <a:prstGeom prst="rect">
            <a:avLst/>
          </a:prstGeom>
        </p:spPr>
      </p:pic>
      <p:pic>
        <p:nvPicPr>
          <p:cNvPr id="26" name="Picture 12" descr="http://img-fotki.yandex.ru/get/5634/36014149.1d9/0_843b3_11604142_orig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57422" y="2714620"/>
            <a:ext cx="1282113" cy="1538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214290"/>
            <a:ext cx="82868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/>
          </a:p>
          <a:p>
            <a:pPr algn="ctr"/>
            <a:endParaRPr lang="ru-RU" dirty="0"/>
          </a:p>
        </p:txBody>
      </p:sp>
      <p:pic>
        <p:nvPicPr>
          <p:cNvPr id="9" name="Picture 2" descr="http://cs2.petshop.ru/upload/files/9c/5d/ad/122602_1600x16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71802" y="642918"/>
            <a:ext cx="3024336" cy="302433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5" name="Рисунок 24" descr="ластик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93250" y="2809371"/>
            <a:ext cx="3950750" cy="404862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214290"/>
            <a:ext cx="82868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/>
          </a:p>
          <a:p>
            <a:pPr algn="ctr"/>
            <a:endParaRPr lang="ru-RU" dirty="0"/>
          </a:p>
        </p:txBody>
      </p:sp>
      <p:pic>
        <p:nvPicPr>
          <p:cNvPr id="9" name="Picture 2" descr="http://cs2.petshop.ru/upload/files/9c/5d/ad/122602_1600x16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14744" y="428604"/>
            <a:ext cx="3024336" cy="302433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4" name="Picture 2" descr="https://openclipart.org/image/2400px/svg_to_png/193475/web.png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5" name="Рисунок 14" descr="ластик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86050" y="785794"/>
            <a:ext cx="6142152" cy="629432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9936</TotalTime>
  <Words>457</Words>
  <Application>Microsoft Office PowerPoint</Application>
  <PresentationFormat>Экран (4:3)</PresentationFormat>
  <Paragraphs>84</Paragraphs>
  <Slides>30</Slides>
  <Notes>4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Путешествие на математический остров средняя группа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Физкультминутка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Буева</cp:lastModifiedBy>
  <cp:revision>232</cp:revision>
  <dcterms:created xsi:type="dcterms:W3CDTF">2013-03-13T14:30:18Z</dcterms:created>
  <dcterms:modified xsi:type="dcterms:W3CDTF">2020-05-27T12:32:28Z</dcterms:modified>
</cp:coreProperties>
</file>