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6" r:id="rId4"/>
    <p:sldId id="257" r:id="rId5"/>
    <p:sldId id="259" r:id="rId6"/>
    <p:sldId id="260" r:id="rId7"/>
    <p:sldId id="258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D4EC4-ED0B-4AE8-A59C-546C3A278FDF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54108-ABF8-4891-9480-D65BCEFBCA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54108-ABF8-4891-9480-D65BCEFBCAB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80729"/>
            <a:ext cx="9036496" cy="261972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Gabriola" panose="04040605051002020D02" pitchFamily="82" charset="0"/>
              </a:rPr>
              <a:t>Математика в театрализованной  </a:t>
            </a:r>
            <a:br>
              <a:rPr lang="ru-RU" sz="4800" b="1" dirty="0" smtClean="0">
                <a:latin typeface="Gabriola" panose="04040605051002020D02" pitchFamily="82" charset="0"/>
              </a:rPr>
            </a:br>
            <a:r>
              <a:rPr lang="ru-RU" sz="4800" b="1" dirty="0" smtClean="0">
                <a:latin typeface="Gabriola" panose="04040605051002020D02" pitchFamily="82" charset="0"/>
              </a:rPr>
              <a:t>деятельности :   </a:t>
            </a:r>
            <a:r>
              <a:rPr lang="ru-RU" sz="6600" b="1" dirty="0" smtClean="0">
                <a:latin typeface="Gabriola" panose="04040605051002020D02" pitchFamily="82" charset="0"/>
              </a:rPr>
              <a:t/>
            </a:r>
            <a:br>
              <a:rPr lang="ru-RU" sz="6600" b="1" dirty="0" smtClean="0">
                <a:latin typeface="Gabriola" panose="04040605051002020D02" pitchFamily="82" charset="0"/>
              </a:rPr>
            </a:br>
            <a:r>
              <a:rPr lang="ru-RU" sz="6600" b="1" dirty="0" smtClean="0">
                <a:latin typeface="Gabriola" panose="04040605051002020D02" pitchFamily="82" charset="0"/>
              </a:rPr>
              <a:t>«Ах, какая сказка!»</a:t>
            </a:r>
            <a:endParaRPr lang="ru-RU" sz="6600" b="1" dirty="0">
              <a:latin typeface="Gabriola" panose="04040605051002020D02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одготовительной к школе группы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Безбородова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 Н.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8572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«Детский сад №3 п. Тёплое»</a:t>
            </a:r>
          </a:p>
        </p:txBody>
      </p:sp>
    </p:spTree>
    <p:extLst>
      <p:ext uri="{BB962C8B-B14F-4D97-AF65-F5344CB8AC3E}">
        <p14:creationId xmlns:p14="http://schemas.microsoft.com/office/powerpoint/2010/main" xmlns="" val="4212713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-171400"/>
            <a:ext cx="7272808" cy="72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852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 loop="1">
            <p:snd r:embed="rId4" name="applause.wav"/>
          </p:stSnd>
        </p:sndAc>
      </p:transition>
    </mc:Choice>
    <mc:Fallback>
      <p:transition spd="slow">
        <p:fade/>
        <p:sndAc>
          <p:stSnd loop="1"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Наши сказки:</a:t>
            </a:r>
            <a:endParaRPr lang="ru-RU" sz="6000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AutoNum type="arabicPeriod"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2" action="ppaction://hlinksldjump"/>
              </a:rPr>
              <a:t>Красная шапочка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514350" indent="-514350" algn="ctr">
              <a:buAutoNum type="arabicPeriod"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3" action="ppaction://hlinksldjump"/>
              </a:rPr>
              <a:t>Теремок 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514350" indent="-514350" algn="ctr">
              <a:buAutoNum type="arabicPeriod"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4" action="ppaction://hlinksldjump"/>
              </a:rPr>
              <a:t>Колобок 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514350" indent="-514350" algn="ctr">
              <a:buAutoNum type="arabicPeriod"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5" action="ppaction://hlinksldjump"/>
              </a:rPr>
              <a:t>Лиса и заяц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514350" indent="-514350" algn="ctr">
              <a:buAutoNum type="arabicPeriod"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6" action="ppaction://hlinksldjump"/>
              </a:rPr>
              <a:t>Три медведя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514350" indent="-514350" algn="ctr">
              <a:buAutoNum type="arabicPeriod"/>
            </a:pPr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  <a:hlinkClick r:id="rId7" action="ppaction://hlinksldjump"/>
              </a:rPr>
              <a:t>Волк и семеро козлят</a:t>
            </a:r>
            <a:endParaRPr lang="ru-RU" sz="3600" b="1" dirty="0" smtClean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759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Цель: </a:t>
            </a: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Используя театрализованную постановку , закрепить элементарные математические представления о числах, геометрических фигурах через тесную связь восприятия и познания окружающего мира.</a:t>
            </a: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Задачи:</a:t>
            </a: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Развитие умственных, познавательных способностей средствами эстетического восприятия</a:t>
            </a:r>
          </a:p>
          <a:p>
            <a:pPr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Воспитывать дружеские взаимоотношения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По какой дорожке Красная Шапочка донесёт пирожки бабушке?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9120"/>
            <a:ext cx="1416276" cy="205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±Ð°Ð±ÑÑÐºÐ° Ð¿ÑÐ¾Ð·ÑÐ°ÑÐ½ÑÐ¹ Ñ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836712"/>
            <a:ext cx="1726728" cy="218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5536220"/>
            <a:ext cx="2196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3146910" y="4880553"/>
            <a:ext cx="1548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95680" y="4242207"/>
            <a:ext cx="2160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5465687" y="3558207"/>
            <a:ext cx="1620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32394" y="2634730"/>
            <a:ext cx="1224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899680" y="3989312"/>
            <a:ext cx="1548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78910" y="3341312"/>
            <a:ext cx="1008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319680" y="3315190"/>
            <a:ext cx="1008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4367687" y="5196207"/>
            <a:ext cx="1656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69687" y="5889539"/>
            <a:ext cx="2160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 rot="5400000">
            <a:off x="6689687" y="5491876"/>
            <a:ext cx="828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2304" y="4615066"/>
            <a:ext cx="184340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799680" y="4969587"/>
            <a:ext cx="1296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5400000">
            <a:off x="2195680" y="4285587"/>
            <a:ext cx="1548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2195680" y="3068888"/>
            <a:ext cx="1548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987680" y="2420888"/>
            <a:ext cx="1296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3599680" y="3068888"/>
            <a:ext cx="1548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5400000">
            <a:off x="4157680" y="3861256"/>
            <a:ext cx="432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37563" y="5120094"/>
            <a:ext cx="2772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5972200" y="4491260"/>
            <a:ext cx="1224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458312" y="3818826"/>
            <a:ext cx="1044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71127" y="3332057"/>
            <a:ext cx="1625758" cy="95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лилиния 19"/>
          <p:cNvSpPr/>
          <p:nvPr/>
        </p:nvSpPr>
        <p:spPr>
          <a:xfrm>
            <a:off x="1712039" y="2642127"/>
            <a:ext cx="5864772" cy="3153413"/>
          </a:xfrm>
          <a:custGeom>
            <a:avLst/>
            <a:gdLst>
              <a:gd name="connsiteX0" fmla="*/ 0 w 5864772"/>
              <a:gd name="connsiteY0" fmla="*/ 3033459 h 3153413"/>
              <a:gd name="connsiteX1" fmla="*/ 2175641 w 5864772"/>
              <a:gd name="connsiteY1" fmla="*/ 3017694 h 3153413"/>
              <a:gd name="connsiteX2" fmla="*/ 2222938 w 5864772"/>
              <a:gd name="connsiteY2" fmla="*/ 1661859 h 3153413"/>
              <a:gd name="connsiteX3" fmla="*/ 4572000 w 5864772"/>
              <a:gd name="connsiteY3" fmla="*/ 1646094 h 3153413"/>
              <a:gd name="connsiteX4" fmla="*/ 4587765 w 5864772"/>
              <a:gd name="connsiteY4" fmla="*/ 116839 h 3153413"/>
              <a:gd name="connsiteX5" fmla="*/ 5754414 w 5864772"/>
              <a:gd name="connsiteY5" fmla="*/ 101073 h 3153413"/>
              <a:gd name="connsiteX6" fmla="*/ 5785945 w 5864772"/>
              <a:gd name="connsiteY6" fmla="*/ 69542 h 3153413"/>
              <a:gd name="connsiteX7" fmla="*/ 5864772 w 5864772"/>
              <a:gd name="connsiteY7" fmla="*/ 85307 h 315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64772" h="3153413">
                <a:moveTo>
                  <a:pt x="0" y="3033459"/>
                </a:moveTo>
                <a:cubicBezTo>
                  <a:pt x="902575" y="3139876"/>
                  <a:pt x="1805151" y="3246294"/>
                  <a:pt x="2175641" y="3017694"/>
                </a:cubicBezTo>
                <a:cubicBezTo>
                  <a:pt x="2546131" y="2789094"/>
                  <a:pt x="1823545" y="1890459"/>
                  <a:pt x="2222938" y="1661859"/>
                </a:cubicBezTo>
                <a:cubicBezTo>
                  <a:pt x="2622331" y="1433259"/>
                  <a:pt x="4177862" y="1903597"/>
                  <a:pt x="4572000" y="1646094"/>
                </a:cubicBezTo>
                <a:cubicBezTo>
                  <a:pt x="4966138" y="1388591"/>
                  <a:pt x="4390696" y="374342"/>
                  <a:pt x="4587765" y="116839"/>
                </a:cubicBezTo>
                <a:cubicBezTo>
                  <a:pt x="4784834" y="-140664"/>
                  <a:pt x="5554717" y="108956"/>
                  <a:pt x="5754414" y="101073"/>
                </a:cubicBezTo>
                <a:cubicBezTo>
                  <a:pt x="5954111" y="93190"/>
                  <a:pt x="5767552" y="72170"/>
                  <a:pt x="5785945" y="69542"/>
                </a:cubicBezTo>
                <a:cubicBezTo>
                  <a:pt x="5804338" y="66914"/>
                  <a:pt x="5834555" y="76110"/>
                  <a:pt x="5864772" y="8530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204919" y="3315190"/>
            <a:ext cx="900000" cy="252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43703" y="342900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17598" y="394992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0331" y="583357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Стрелка влево 10">
            <a:hlinkClick r:id="rId7" action="ppaction://hlinksldjump"/>
          </p:cNvPr>
          <p:cNvSpPr/>
          <p:nvPr/>
        </p:nvSpPr>
        <p:spPr>
          <a:xfrm>
            <a:off x="0" y="1196752"/>
            <a:ext cx="1214770" cy="734426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4191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348" y="0"/>
            <a:ext cx="5090365" cy="6852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13995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Посели всех жителей теремка в свои окошки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3080" name="Picture 8" descr="ÐÐ°ÑÑÐ¸Ð½ÐºÐ¸ Ð¿Ð¾ Ð·Ð°Ð¿ÑÐ¾ÑÑ Ð¼ÑÑÐºÐ° Ð¿ÑÐ¾Ð·ÑÐ°ÑÐ½ÑÐ¹ ÑÐ¾Ð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2347" y="1628799"/>
            <a:ext cx="1104365" cy="128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03512"/>
            <a:ext cx="938062" cy="106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ÐÐ°ÑÑÐ¸Ð½ÐºÐ¸ Ð¿Ð¾ Ð·Ð°Ð¿ÑÐ¾ÑÑ Ð»Ð¸ÑÐ° Ð¼ÑÐ»ÑÑÑÑÐ½Ð°Ñ Ð¿ÑÐ¾Ð·ÑÐ°ÑÐ½ÑÐ¹ ÑÐ¾Ð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6838" y="5243242"/>
            <a:ext cx="1462509" cy="161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ÐÐ°ÑÑÐ¸Ð½ÐºÐ¸ Ð¿Ð¾ Ð·Ð°Ð¿ÑÐ¾ÑÑ Ð²Ð¾Ð»Ðº Ð¼ÑÐ»ÑÑÑÑÐ½Ð°Ñ Ð¿ÑÐ¾Ð·ÑÐ°ÑÐ½ÑÐ¹ ÑÐ¾Ð½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7577" y="5425874"/>
            <a:ext cx="1909500" cy="143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283968" y="219733"/>
            <a:ext cx="922911" cy="134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ÐÐ°ÑÑÐ¸Ð½ÐºÐ¸ Ð¿Ð¾ Ð·Ð°Ð¿ÑÐ¾ÑÑ Ð¼ÐµÐ´Ð²ÐµÐ´Ñ Ð¼ÑÐ»ÑÑÑÑÐ½Ð°Ñ Ð¿ÑÐ¾Ð·ÑÐ°ÑÐ½ÑÐ¹ ÑÐ¾Ð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2488" y="5243241"/>
            <a:ext cx="1294349" cy="157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8233" y="1340769"/>
            <a:ext cx="40675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anose="04040605051002020D02" pitchFamily="82" charset="0"/>
              </a:rPr>
              <a:t>В самом верхнем окошке уже поселилась мышка-норушка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Gabriola" panose="04040605051002020D02" pitchFamily="82" charset="0"/>
              </a:rPr>
              <a:t>В самом нижнем правом окошке живет лягушка-квакушка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Gabriola" panose="04040605051002020D02" pitchFamily="82" charset="0"/>
              </a:rPr>
              <a:t>Под мышкой слева поселилась лисичка-сестричка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Gabriola" panose="04040605051002020D02" pitchFamily="82" charset="0"/>
              </a:rPr>
              <a:t>Справа от лисички  должен быть вол 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Gabriola" panose="04040605051002020D02" pitchFamily="82" charset="0"/>
              </a:rPr>
              <a:t>А под лисичкой должен жить зайчишка-трусишка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Gabriola" panose="04040605051002020D02" pitchFamily="82" charset="0"/>
              </a:rPr>
              <a:t>А куда же мы поселим мишутку?</a:t>
            </a:r>
            <a:endParaRPr lang="ru-RU" sz="2000" dirty="0">
              <a:latin typeface="Gabriola" panose="04040605051002020D02" pitchFamily="82" charset="0"/>
            </a:endParaRPr>
          </a:p>
        </p:txBody>
      </p:sp>
      <p:sp>
        <p:nvSpPr>
          <p:cNvPr id="16" name="Стрелка влево 15">
            <a:hlinkClick r:id="rId9" action="ppaction://hlinksldjump"/>
          </p:cNvPr>
          <p:cNvSpPr/>
          <p:nvPr/>
        </p:nvSpPr>
        <p:spPr>
          <a:xfrm>
            <a:off x="-18233" y="4466469"/>
            <a:ext cx="1214770" cy="734426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2935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5005E-6 L 0.27916 -0.28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14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8659E-6 L -0.10642 0.7074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0" y="35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9.80574E-7 L 0.11493 0.673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336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58E-6 L 0.74427 -0.321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-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765E-6 L 0.50834 -0.777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-38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На какую фигуру похож колобок?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7645" y="3151705"/>
            <a:ext cx="2880320" cy="370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521076"/>
            <a:ext cx="1080000" cy="1080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621092" y="1521076"/>
            <a:ext cx="1080000" cy="108000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41249" y="1587893"/>
            <a:ext cx="1080000" cy="10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102225" y="1587893"/>
            <a:ext cx="1800000" cy="10800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2749434">
            <a:off x="6307765" y="1521077"/>
            <a:ext cx="1080000" cy="108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5400000">
            <a:off x="7458678" y="1521076"/>
            <a:ext cx="1800000" cy="1080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>
            <a:hlinkClick r:id="rId4" action="ppaction://hlinksldjump"/>
          </p:cNvPr>
          <p:cNvSpPr/>
          <p:nvPr/>
        </p:nvSpPr>
        <p:spPr>
          <a:xfrm>
            <a:off x="0" y="5661248"/>
            <a:ext cx="1214770" cy="734426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870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Сколько было помощников у зайчика, когда лиса заняла его лубяную избушку?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2050" name="Picture 2" descr="ÐÐ°ÑÑÐ¸Ð½ÐºÐ¸ Ð¿Ð¾ Ð·Ð°Ð¿ÑÐ¾ÑÑ ÑÐ¾Ð±Ð°ÐºÐ°ÑÐ¸ÑÑÐ½Ð¾Ðº Ð¿ÑÐ¾Ð·ÑÐ°ÑÐ½ÑÐ¹ ÑÐ¾Ð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17821"/>
            <a:ext cx="141372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¼ÐµÐ´Ð²ÐµÐ´Ñ ÑÐ¸ÑÑÐ½Ð¾Ðº Ð¿ÑÐ¾Ð·ÑÐ°ÑÐ½ÑÐ¹ ÑÐ¾Ð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96894"/>
            <a:ext cx="1654712" cy="199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Ð±ÑÐº ÑÐ¸ÑÑÐ½Ð¾Ðº Ð¿ÑÐ¾Ð·ÑÐ°ÑÐ½ÑÐ¹ ÑÐ¾Ð½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8360" y="1517821"/>
            <a:ext cx="1845237" cy="188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3597" y="1458736"/>
            <a:ext cx="1823801" cy="245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23" r="7125" b="12469"/>
          <a:stretch/>
        </p:blipFill>
        <p:spPr bwMode="auto">
          <a:xfrm>
            <a:off x="5364088" y="2596116"/>
            <a:ext cx="3657082" cy="413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лево 7">
            <a:hlinkClick r:id="rId8" action="ppaction://hlinksldjump"/>
          </p:cNvPr>
          <p:cNvSpPr/>
          <p:nvPr/>
        </p:nvSpPr>
        <p:spPr>
          <a:xfrm>
            <a:off x="0" y="5517232"/>
            <a:ext cx="1214770" cy="734426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489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8" y="274638"/>
            <a:ext cx="3419872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Подбери каждому медведю стульчик по размеру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4102" name="Picture 6" descr="https://cf.ppt-online.org/files/slide/b/bwNzmHQ9tYxRXT8JVrGnag741jdFBskplZ36oD/slid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73" t="11278" r="57315" b="23704"/>
          <a:stretch/>
        </p:blipFill>
        <p:spPr bwMode="auto">
          <a:xfrm>
            <a:off x="-28888" y="0"/>
            <a:ext cx="2411759" cy="3247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f.ppt-online.org/files/slide/b/bwNzmHQ9tYxRXT8JVrGnag741jdFBskplZ36oD/slid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185" t="15692" r="30070" b="23557"/>
          <a:stretch/>
        </p:blipFill>
        <p:spPr bwMode="auto">
          <a:xfrm>
            <a:off x="317587" y="3639604"/>
            <a:ext cx="1718807" cy="2632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cf.ppt-online.org/files/slide/b/bwNzmHQ9tYxRXT8JVrGnag741jdFBskplZ36oD/slide-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376" t="26842" r="8671" b="27469"/>
          <a:stretch/>
        </p:blipFill>
        <p:spPr bwMode="auto">
          <a:xfrm>
            <a:off x="7236296" y="2226400"/>
            <a:ext cx="1368152" cy="2042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0982" y="1568344"/>
            <a:ext cx="2639692" cy="297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1456" y="4538887"/>
            <a:ext cx="2060816" cy="231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4684"/>
            <a:ext cx="1287760" cy="144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лево 12">
            <a:hlinkClick r:id="rId6" action="ppaction://hlinksldjump"/>
          </p:cNvPr>
          <p:cNvSpPr/>
          <p:nvPr/>
        </p:nvSpPr>
        <p:spPr>
          <a:xfrm>
            <a:off x="65339" y="6123574"/>
            <a:ext cx="1214770" cy="734426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339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12864 -0.2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1" y="-1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48148E-6 L 0.15782 1.48148E-6 C 0.22848 1.48148E-6 0.31563 0.18287 0.31563 0.33148 L 0.31563 0.66296 " pathEditMode="relative" rAng="0" ptsTypes="FfFF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81" y="3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3351 -0.120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4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Gabriola" panose="04040605051002020D02" pitchFamily="82" charset="0"/>
              </a:rPr>
              <a:t>Найди 8 отличий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5128" name="Picture 8" descr="ÐÐ°ÑÑÐ¸Ð½ÐºÐ¸ Ð¿Ð¾ Ð·Ð°Ð¿ÑÐ¾ÑÑ Ð½Ð°Ð¹Ð´Ð¸ ÐºÐ¾Ð·Ð»ÑÑ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 bwMode="auto">
          <a:xfrm>
            <a:off x="-22068" y="2636912"/>
            <a:ext cx="4604823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ÐÐ°ÑÑÐ¸Ð½ÐºÐ¸ Ð¿Ð¾ Ð·Ð°Ð¿ÑÐ¾ÑÑ Ð½Ð°Ð¹Ð´Ð¸ ÐºÐ¾Ð·Ð»ÑÑ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4588379" y="2636912"/>
            <a:ext cx="4584145" cy="420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827584" y="3284984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364088" y="3284984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72968" y="5013176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11734" y="5013176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16247" y="6031693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16355" y="6031693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674305" y="3073372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28184" y="3089639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72968" y="4601868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711734" y="4601868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615619" y="5014178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308304" y="4982648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-36512" y="4804082"/>
            <a:ext cx="864096" cy="1941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716016" y="4804082"/>
            <a:ext cx="864096" cy="19728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412032" y="5410222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016355" y="5410222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лево 28">
            <a:hlinkClick r:id="rId3" action="ppaction://hlinksldjump"/>
          </p:cNvPr>
          <p:cNvSpPr/>
          <p:nvPr/>
        </p:nvSpPr>
        <p:spPr>
          <a:xfrm>
            <a:off x="3675" y="1484784"/>
            <a:ext cx="1214770" cy="734426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>
            <a:hlinkClick r:id="rId4" action="ppaction://hlinksldjump"/>
          </p:cNvPr>
          <p:cNvSpPr/>
          <p:nvPr/>
        </p:nvSpPr>
        <p:spPr>
          <a:xfrm flipH="1">
            <a:off x="7859272" y="1484784"/>
            <a:ext cx="1214770" cy="734426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599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168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Математика в театрализованной   деятельности :    «Ах, какая сказка!»</vt:lpstr>
      <vt:lpstr>Наши сказки:</vt:lpstr>
      <vt:lpstr>Слайд 3</vt:lpstr>
      <vt:lpstr>По какой дорожке Красная Шапочка донесёт пирожки бабушке?</vt:lpstr>
      <vt:lpstr>Посели всех жителей теремка в свои окошки</vt:lpstr>
      <vt:lpstr>На какую фигуру похож колобок?</vt:lpstr>
      <vt:lpstr>Сколько было помощников у зайчика, когда лиса заняла его лубяную избушку?</vt:lpstr>
      <vt:lpstr>Подбери каждому медведю стульчик по размеру</vt:lpstr>
      <vt:lpstr>Найди 8 отличий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на тему: «Ах, какая сказка!»</dc:title>
  <dc:creator>User</dc:creator>
  <cp:lastModifiedBy>Буева</cp:lastModifiedBy>
  <cp:revision>29</cp:revision>
  <dcterms:created xsi:type="dcterms:W3CDTF">2018-10-30T16:09:45Z</dcterms:created>
  <dcterms:modified xsi:type="dcterms:W3CDTF">2020-05-21T12:32:29Z</dcterms:modified>
</cp:coreProperties>
</file>