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5" r:id="rId2"/>
    <p:sldId id="283" r:id="rId3"/>
    <p:sldId id="285" r:id="rId4"/>
    <p:sldId id="271" r:id="rId5"/>
    <p:sldId id="256" r:id="rId6"/>
    <p:sldId id="270" r:id="rId7"/>
    <p:sldId id="261" r:id="rId8"/>
    <p:sldId id="257" r:id="rId9"/>
    <p:sldId id="284" r:id="rId10"/>
    <p:sldId id="260" r:id="rId11"/>
    <p:sldId id="264" r:id="rId12"/>
    <p:sldId id="272" r:id="rId13"/>
    <p:sldId id="273" r:id="rId14"/>
    <p:sldId id="274" r:id="rId15"/>
    <p:sldId id="278" r:id="rId16"/>
    <p:sldId id="28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07" autoAdjust="0"/>
  </p:normalViewPr>
  <p:slideViewPr>
    <p:cSldViewPr>
      <p:cViewPr>
        <p:scale>
          <a:sx n="70" d="100"/>
          <a:sy n="70" d="100"/>
        </p:scale>
        <p:origin x="-1980" y="-3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57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4.xml"/><Relationship Id="rId1" Type="http://schemas.openxmlformats.org/officeDocument/2006/relationships/audio" Target="file:///C:\Users\&#1057;&#1077;&#1088;&#1075;&#1077;&#1081;\Desktop\zvuki-prirody-muzyka-vesny(muzofon.com).mp3" TargetMode="Externa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92D050"/>
                </a:solidFill>
              </a:rPr>
              <a:t>Ознакомление с окружающим миром</a:t>
            </a:r>
            <a:br>
              <a:rPr lang="ru-RU" b="1" i="1" dirty="0" smtClean="0">
                <a:solidFill>
                  <a:srgbClr val="92D050"/>
                </a:solidFill>
              </a:rPr>
            </a:br>
            <a:r>
              <a:rPr lang="ru-RU" sz="8000" b="1" i="1" dirty="0" smtClean="0">
                <a:solidFill>
                  <a:srgbClr val="00B050"/>
                </a:solidFill>
                <a:latin typeface="Monotype Corsiva" pitchFamily="66" charset="0"/>
              </a:rPr>
              <a:t>«</a:t>
            </a:r>
            <a:r>
              <a:rPr lang="ru-RU" sz="8000" b="1" dirty="0" smtClean="0">
                <a:solidFill>
                  <a:srgbClr val="00B050"/>
                </a:solidFill>
                <a:latin typeface="Monotype Corsiva" pitchFamily="66" charset="0"/>
              </a:rPr>
              <a:t>Признаки</a:t>
            </a:r>
            <a:r>
              <a:rPr lang="ru-RU" sz="8000" b="1" i="1" dirty="0" smtClean="0">
                <a:solidFill>
                  <a:srgbClr val="00B050"/>
                </a:solidFill>
                <a:latin typeface="Monotype Corsiva" pitchFamily="66" charset="0"/>
              </a:rPr>
              <a:t> Весны»</a:t>
            </a:r>
            <a:endParaRPr lang="ru-RU" sz="8000" b="1" i="1" dirty="0">
              <a:solidFill>
                <a:srgbClr val="00B050"/>
              </a:solidFill>
              <a:latin typeface="Monotype Corsiva" pitchFamily="66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endParaRPr lang="ru-RU" sz="2000" dirty="0" smtClean="0">
              <a:solidFill>
                <a:schemeClr val="tx1"/>
              </a:solidFill>
            </a:endParaRPr>
          </a:p>
          <a:p>
            <a:endParaRPr lang="ru-RU" sz="2000" dirty="0">
              <a:solidFill>
                <a:schemeClr val="tx1"/>
              </a:solidFill>
            </a:endParaRPr>
          </a:p>
          <a:p>
            <a:endParaRPr lang="ru-RU" sz="2000" dirty="0" smtClean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    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Monotype Corsiva" pitchFamily="66" charset="0"/>
              </a:rPr>
              <a:t>Подготовила: </a:t>
            </a:r>
            <a:r>
              <a:rPr lang="ru-RU" sz="2000" b="1" dirty="0" smtClean="0">
                <a:solidFill>
                  <a:schemeClr val="tx1"/>
                </a:solidFill>
                <a:latin typeface="Monotype Corsiva" pitchFamily="66" charset="0"/>
              </a:rPr>
              <a:t>воспитатель старшей группы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Monotype Corsiva" pitchFamily="66" charset="0"/>
              </a:rPr>
              <a:t>Мысик С.Н</a:t>
            </a:r>
            <a:endParaRPr lang="ru-RU" sz="20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6013" y="116633"/>
            <a:ext cx="4371975" cy="648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43042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latin typeface="Monotype Corsiva" pitchFamily="66" charset="0"/>
              </a:rPr>
              <a:t>Прилетают перелётные птицы</a:t>
            </a:r>
            <a:endParaRPr lang="ru-RU" b="1" i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8" name="Содержимое 7" descr="птица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806062" y="1600200"/>
            <a:ext cx="3340875" cy="4525963"/>
          </a:xfrm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643438" y="1571612"/>
            <a:ext cx="4038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i="1" dirty="0" smtClean="0">
                <a:latin typeface="Monotype Corsiva" pitchFamily="66" charset="0"/>
              </a:rPr>
              <a:t>Хорошо весной в апреле, </a:t>
            </a:r>
          </a:p>
          <a:p>
            <a:pPr>
              <a:buNone/>
            </a:pPr>
            <a:r>
              <a:rPr lang="ru-RU" sz="2400" i="1" dirty="0" smtClean="0">
                <a:latin typeface="Monotype Corsiva" pitchFamily="66" charset="0"/>
              </a:rPr>
              <a:t>Пахнет лиственною прелью</a:t>
            </a:r>
          </a:p>
          <a:p>
            <a:pPr>
              <a:buNone/>
            </a:pPr>
            <a:r>
              <a:rPr lang="ru-RU" sz="2400" i="1" dirty="0" smtClean="0">
                <a:latin typeface="Monotype Corsiva" pitchFamily="66" charset="0"/>
              </a:rPr>
              <a:t>Птицы разные поют,</a:t>
            </a:r>
          </a:p>
          <a:p>
            <a:pPr>
              <a:buNone/>
            </a:pPr>
            <a:r>
              <a:rPr lang="ru-RU" sz="2400" i="1" dirty="0" smtClean="0">
                <a:latin typeface="Monotype Corsiva" pitchFamily="66" charset="0"/>
              </a:rPr>
              <a:t>На деревьях гнезда вьют.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Monotype Corsiva" pitchFamily="66" charset="0"/>
              </a:rPr>
              <a:t>Весной просыпаются насекомые</a:t>
            </a:r>
            <a:endParaRPr lang="ru-RU" b="1" i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2000" i="1" dirty="0" smtClean="0"/>
              <a:t>      </a:t>
            </a:r>
            <a:r>
              <a:rPr lang="ru-RU" sz="2000" i="1" dirty="0" smtClean="0">
                <a:latin typeface="Monotype Corsiva" pitchFamily="66" charset="0"/>
              </a:rPr>
              <a:t>На </a:t>
            </a:r>
            <a:r>
              <a:rPr lang="ru-RU" sz="2000" i="1" dirty="0">
                <a:latin typeface="Monotype Corsiva" pitchFamily="66" charset="0"/>
              </a:rPr>
              <a:t>лугу трещит кузнечик,</a:t>
            </a:r>
            <a:r>
              <a:rPr lang="ru-RU" sz="2000" i="1" dirty="0" smtClean="0">
                <a:latin typeface="Monotype Corsiva" pitchFamily="66" charset="0"/>
              </a:rPr>
              <a:t/>
            </a:r>
            <a:br>
              <a:rPr lang="ru-RU" sz="2000" i="1" dirty="0" smtClean="0">
                <a:latin typeface="Monotype Corsiva" pitchFamily="66" charset="0"/>
              </a:rPr>
            </a:br>
            <a:r>
              <a:rPr lang="ru-RU" sz="2000" i="1" dirty="0">
                <a:latin typeface="Monotype Corsiva" pitchFamily="66" charset="0"/>
              </a:rPr>
              <a:t>В небе бабочка парит,</a:t>
            </a:r>
            <a:r>
              <a:rPr lang="ru-RU" sz="2000" i="1" dirty="0" smtClean="0">
                <a:latin typeface="Monotype Corsiva" pitchFamily="66" charset="0"/>
              </a:rPr>
              <a:t/>
            </a:r>
            <a:br>
              <a:rPr lang="ru-RU" sz="2000" i="1" dirty="0" smtClean="0">
                <a:latin typeface="Monotype Corsiva" pitchFamily="66" charset="0"/>
              </a:rPr>
            </a:br>
            <a:r>
              <a:rPr lang="ru-RU" sz="2000" i="1" dirty="0">
                <a:latin typeface="Monotype Corsiva" pitchFamily="66" charset="0"/>
              </a:rPr>
              <a:t>На цветке мохнатый, громкий,</a:t>
            </a:r>
            <a:r>
              <a:rPr lang="ru-RU" sz="2000" i="1" dirty="0" smtClean="0">
                <a:latin typeface="Monotype Corsiva" pitchFamily="66" charset="0"/>
              </a:rPr>
              <a:t/>
            </a:r>
            <a:br>
              <a:rPr lang="ru-RU" sz="2000" i="1" dirty="0" smtClean="0">
                <a:latin typeface="Monotype Corsiva" pitchFamily="66" charset="0"/>
              </a:rPr>
            </a:br>
            <a:r>
              <a:rPr lang="ru-RU" sz="2000" i="1" dirty="0">
                <a:latin typeface="Monotype Corsiva" pitchFamily="66" charset="0"/>
              </a:rPr>
              <a:t>Полосатый шмель жужжит.</a:t>
            </a:r>
            <a:r>
              <a:rPr lang="ru-RU" sz="2000" i="1" dirty="0" smtClean="0">
                <a:latin typeface="Monotype Corsiva" pitchFamily="66" charset="0"/>
              </a:rPr>
              <a:t/>
            </a:r>
            <a:br>
              <a:rPr lang="ru-RU" sz="2000" i="1" dirty="0" smtClean="0">
                <a:latin typeface="Monotype Corsiva" pitchFamily="66" charset="0"/>
              </a:rPr>
            </a:br>
            <a:r>
              <a:rPr lang="ru-RU" sz="2000" i="1" dirty="0" smtClean="0">
                <a:latin typeface="Monotype Corsiva" pitchFamily="66" charset="0"/>
              </a:rPr>
              <a:t/>
            </a:r>
            <a:br>
              <a:rPr lang="ru-RU" sz="2000" i="1" dirty="0" smtClean="0">
                <a:latin typeface="Monotype Corsiva" pitchFamily="66" charset="0"/>
              </a:rPr>
            </a:br>
            <a:r>
              <a:rPr lang="ru-RU" sz="2000" i="1" dirty="0">
                <a:latin typeface="Monotype Corsiva" pitchFamily="66" charset="0"/>
              </a:rPr>
              <a:t>Насекомые летают,</a:t>
            </a:r>
            <a:r>
              <a:rPr lang="ru-RU" sz="2000" i="1" dirty="0" smtClean="0">
                <a:latin typeface="Monotype Corsiva" pitchFamily="66" charset="0"/>
              </a:rPr>
              <a:t/>
            </a:r>
            <a:br>
              <a:rPr lang="ru-RU" sz="2000" i="1" dirty="0" smtClean="0">
                <a:latin typeface="Monotype Corsiva" pitchFamily="66" charset="0"/>
              </a:rPr>
            </a:br>
            <a:r>
              <a:rPr lang="ru-RU" sz="2000" i="1" dirty="0">
                <a:latin typeface="Monotype Corsiva" pitchFamily="66" charset="0"/>
              </a:rPr>
              <a:t>Скачут, ползают, парят,</a:t>
            </a:r>
            <a:r>
              <a:rPr lang="ru-RU" sz="2000" i="1" dirty="0" smtClean="0">
                <a:latin typeface="Monotype Corsiva" pitchFamily="66" charset="0"/>
              </a:rPr>
              <a:t/>
            </a:r>
            <a:br>
              <a:rPr lang="ru-RU" sz="2000" i="1" dirty="0" smtClean="0">
                <a:latin typeface="Monotype Corsiva" pitchFamily="66" charset="0"/>
              </a:rPr>
            </a:br>
            <a:r>
              <a:rPr lang="ru-RU" sz="2000" i="1" dirty="0">
                <a:latin typeface="Monotype Corsiva" pitchFamily="66" charset="0"/>
              </a:rPr>
              <a:t>Красотой нас удивляют,</a:t>
            </a:r>
            <a:r>
              <a:rPr lang="ru-RU" sz="2000" i="1" dirty="0" smtClean="0">
                <a:latin typeface="Monotype Corsiva" pitchFamily="66" charset="0"/>
              </a:rPr>
              <a:t/>
            </a:r>
            <a:br>
              <a:rPr lang="ru-RU" sz="2000" i="1" dirty="0" smtClean="0">
                <a:latin typeface="Monotype Corsiva" pitchFamily="66" charset="0"/>
              </a:rPr>
            </a:br>
            <a:r>
              <a:rPr lang="ru-RU" sz="2000" i="1" dirty="0">
                <a:latin typeface="Monotype Corsiva" pitchFamily="66" charset="0"/>
              </a:rPr>
              <a:t>Пользу так же принося!</a:t>
            </a:r>
            <a:r>
              <a:rPr lang="ru-RU" sz="2000" i="1" dirty="0" smtClean="0">
                <a:latin typeface="Monotype Corsiva" pitchFamily="66" charset="0"/>
              </a:rPr>
              <a:t/>
            </a:r>
            <a:br>
              <a:rPr lang="ru-RU" sz="2000" i="1" dirty="0" smtClean="0">
                <a:latin typeface="Monotype Corsiva" pitchFamily="66" charset="0"/>
              </a:rPr>
            </a:br>
            <a:endParaRPr lang="ru-RU" sz="2000" i="1" dirty="0">
              <a:latin typeface="Monotype Corsiva" pitchFamily="66" charset="0"/>
            </a:endParaRPr>
          </a:p>
        </p:txBody>
      </p:sp>
      <p:pic>
        <p:nvPicPr>
          <p:cNvPr id="9" name="Содержимое 8" descr="пчела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714348" y="1571612"/>
            <a:ext cx="3357586" cy="4500594"/>
          </a:xfr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Monotype Corsiva" pitchFamily="66" charset="0"/>
              </a:rPr>
              <a:t>Зайцы и белки меняют шубки</a:t>
            </a:r>
            <a:endParaRPr lang="ru-RU" b="1" i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14" name="Содержимое 13" descr="заяц2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571472" y="3000372"/>
            <a:ext cx="3967162" cy="2857520"/>
          </a:xfrm>
        </p:spPr>
      </p:pic>
      <p:pic>
        <p:nvPicPr>
          <p:cNvPr id="12" name="Содержимое 11" descr="белка.jpg"/>
          <p:cNvPicPr>
            <a:picLocks noGrp="1" noChangeAspect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>
          <a:xfrm>
            <a:off x="4786314" y="1785926"/>
            <a:ext cx="3900486" cy="2928958"/>
          </a:xfr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500034" y="274638"/>
            <a:ext cx="8286808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Monotype Corsiva" pitchFamily="66" charset="0"/>
              </a:rPr>
              <a:t>Весной   просыпаются   медведи, барсуки и ежи</a:t>
            </a:r>
            <a:endParaRPr lang="ru-RU" b="1" i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23" name="Содержимое 22" descr="миша3.jpg"/>
          <p:cNvPicPr>
            <a:picLocks noGrp="1" noChangeAspect="1"/>
          </p:cNvPicPr>
          <p:nvPr>
            <p:ph sz="half" idx="4294967295"/>
          </p:nvPr>
        </p:nvPicPr>
        <p:blipFill>
          <a:blip r:embed="rId2" cstate="email"/>
          <a:stretch>
            <a:fillRect/>
          </a:stretch>
        </p:blipFill>
        <p:spPr>
          <a:xfrm>
            <a:off x="714348" y="4143380"/>
            <a:ext cx="3467129" cy="2428875"/>
          </a:xfrm>
        </p:spPr>
      </p:pic>
      <p:pic>
        <p:nvPicPr>
          <p:cNvPr id="8194" name="Picture 2" descr="http://lookw.ru/1/270/1380319035-yogik----3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1785926"/>
            <a:ext cx="3500462" cy="2071702"/>
          </a:xfrm>
          <a:prstGeom prst="rect">
            <a:avLst/>
          </a:prstGeom>
          <a:noFill/>
        </p:spPr>
      </p:pic>
      <p:pic>
        <p:nvPicPr>
          <p:cNvPr id="8198" name="Picture 6" descr="http://www.oxotarus.ru/images/calendar_march__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14348" y="1785926"/>
            <a:ext cx="3490911" cy="2085974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4429124" y="4071942"/>
            <a:ext cx="37147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Monotype Corsiva" pitchFamily="66" charset="0"/>
              </a:rPr>
              <a:t>Спит медведь в своей берлоге,</a:t>
            </a:r>
          </a:p>
          <a:p>
            <a:r>
              <a:rPr lang="ru-RU" dirty="0" smtClean="0">
                <a:latin typeface="Monotype Corsiva" pitchFamily="66" charset="0"/>
              </a:rPr>
              <a:t>Не будите по тревоге,</a:t>
            </a:r>
          </a:p>
          <a:p>
            <a:r>
              <a:rPr lang="ru-RU" dirty="0" smtClean="0">
                <a:latin typeface="Monotype Corsiva" pitchFamily="66" charset="0"/>
              </a:rPr>
              <a:t>Коль проснется рано он,</a:t>
            </a:r>
          </a:p>
          <a:p>
            <a:r>
              <a:rPr lang="ru-RU" dirty="0" smtClean="0">
                <a:latin typeface="Monotype Corsiva" pitchFamily="66" charset="0"/>
              </a:rPr>
              <a:t>Будет очень, очень зол.</a:t>
            </a:r>
          </a:p>
          <a:p>
            <a:r>
              <a:rPr lang="ru-RU" dirty="0" smtClean="0">
                <a:latin typeface="Monotype Corsiva" pitchFamily="66" charset="0"/>
              </a:rPr>
              <a:t>Ведь зимой привык он спать,</a:t>
            </a:r>
          </a:p>
          <a:p>
            <a:r>
              <a:rPr lang="ru-RU" dirty="0" smtClean="0">
                <a:latin typeface="Monotype Corsiva" pitchFamily="66" charset="0"/>
              </a:rPr>
              <a:t>Лапу  теплую сосать,</a:t>
            </a:r>
          </a:p>
          <a:p>
            <a:r>
              <a:rPr lang="ru-RU" dirty="0" smtClean="0">
                <a:latin typeface="Monotype Corsiva" pitchFamily="66" charset="0"/>
              </a:rPr>
              <a:t>Лишь когда придет весна,</a:t>
            </a:r>
          </a:p>
          <a:p>
            <a:r>
              <a:rPr lang="ru-RU" dirty="0" smtClean="0">
                <a:latin typeface="Monotype Corsiva" pitchFamily="66" charset="0"/>
              </a:rPr>
              <a:t>Мишке будет не до сна.</a:t>
            </a:r>
            <a:endParaRPr lang="ru-RU" dirty="0"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Monotype Corsiva" pitchFamily="66" charset="0"/>
              </a:rPr>
              <a:t>Люди меняют зимнюю одежду на более  лёгкую</a:t>
            </a:r>
            <a:endParaRPr lang="ru-RU" b="1" i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24" name="Содержимое 23" descr="одежда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457200" y="1857364"/>
            <a:ext cx="4038600" cy="4357718"/>
          </a:xfrm>
        </p:spPr>
      </p:pic>
      <p:pic>
        <p:nvPicPr>
          <p:cNvPr id="25" name="Содержимое 24" descr="плащ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429256" y="1571612"/>
            <a:ext cx="2190750" cy="3162300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72000" y="4500570"/>
            <a:ext cx="2357454" cy="147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latin typeface="Monotype Corsiva" pitchFamily="66" charset="0"/>
              </a:rPr>
              <a:t>22 апреля – День Земли</a:t>
            </a:r>
            <a:endParaRPr lang="ru-RU" b="1" i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257559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i="1" dirty="0" smtClean="0"/>
              <a:t>     </a:t>
            </a:r>
            <a:r>
              <a:rPr lang="ru-RU" sz="2100" i="1" dirty="0" smtClean="0">
                <a:latin typeface="Monotype Corsiva" pitchFamily="66" charset="0"/>
              </a:rPr>
              <a:t>Наша Земля – голубая планета,                            Воздухом свежим и солнцем одета.</a:t>
            </a:r>
            <a:br>
              <a:rPr lang="ru-RU" sz="2100" i="1" dirty="0" smtClean="0">
                <a:latin typeface="Monotype Corsiva" pitchFamily="66" charset="0"/>
              </a:rPr>
            </a:br>
            <a:r>
              <a:rPr lang="ru-RU" sz="2100" i="1" dirty="0" smtClean="0">
                <a:latin typeface="Monotype Corsiva" pitchFamily="66" charset="0"/>
              </a:rPr>
              <a:t>Нет, вы поверьте,                    Земли голубей</a:t>
            </a:r>
            <a:br>
              <a:rPr lang="ru-RU" sz="2100" i="1" dirty="0" smtClean="0">
                <a:latin typeface="Monotype Corsiva" pitchFamily="66" charset="0"/>
              </a:rPr>
            </a:br>
            <a:r>
              <a:rPr lang="ru-RU" sz="2100" i="1" dirty="0" smtClean="0">
                <a:latin typeface="Monotype Corsiva" pitchFamily="66" charset="0"/>
              </a:rPr>
              <a:t>От синевы рек, озёр и морей.</a:t>
            </a:r>
            <a:br>
              <a:rPr lang="ru-RU" sz="2100" i="1" dirty="0" smtClean="0">
                <a:latin typeface="Monotype Corsiva" pitchFamily="66" charset="0"/>
              </a:rPr>
            </a:br>
            <a:r>
              <a:rPr lang="ru-RU" sz="2100" i="1" dirty="0" smtClean="0">
                <a:latin typeface="Monotype Corsiva" pitchFamily="66" charset="0"/>
              </a:rPr>
              <a:t>Горы, равнины, леса и поля –</a:t>
            </a:r>
            <a:br>
              <a:rPr lang="ru-RU" sz="2100" i="1" dirty="0" smtClean="0">
                <a:latin typeface="Monotype Corsiva" pitchFamily="66" charset="0"/>
              </a:rPr>
            </a:br>
            <a:r>
              <a:rPr lang="ru-RU" sz="2100" i="1" dirty="0" smtClean="0">
                <a:latin typeface="Monotype Corsiva" pitchFamily="66" charset="0"/>
              </a:rPr>
              <a:t>Всё это наша планета Земля.</a:t>
            </a:r>
            <a:br>
              <a:rPr lang="ru-RU" sz="2100" i="1" dirty="0" smtClean="0">
                <a:latin typeface="Monotype Corsiva" pitchFamily="66" charset="0"/>
              </a:rPr>
            </a:br>
            <a:r>
              <a:rPr lang="ru-RU" sz="2100" i="1" dirty="0" smtClean="0">
                <a:latin typeface="Monotype Corsiva" pitchFamily="66" charset="0"/>
              </a:rPr>
              <a:t>Ветры поют, с облаками играя,</a:t>
            </a:r>
            <a:br>
              <a:rPr lang="ru-RU" sz="2100" i="1" dirty="0" smtClean="0">
                <a:latin typeface="Monotype Corsiva" pitchFamily="66" charset="0"/>
              </a:rPr>
            </a:br>
            <a:r>
              <a:rPr lang="ru-RU" sz="2100" i="1" dirty="0" smtClean="0">
                <a:latin typeface="Monotype Corsiva" pitchFamily="66" charset="0"/>
              </a:rPr>
              <a:t>Ливни шумят...</a:t>
            </a:r>
            <a:br>
              <a:rPr lang="ru-RU" sz="2100" i="1" dirty="0" smtClean="0">
                <a:latin typeface="Monotype Corsiva" pitchFamily="66" charset="0"/>
              </a:rPr>
            </a:br>
            <a:r>
              <a:rPr lang="ru-RU" sz="2100" i="1" dirty="0" smtClean="0">
                <a:latin typeface="Monotype Corsiva" pitchFamily="66" charset="0"/>
              </a:rPr>
              <a:t>И от края до края</a:t>
            </a:r>
            <a:br>
              <a:rPr lang="ru-RU" sz="2100" i="1" dirty="0" smtClean="0">
                <a:latin typeface="Monotype Corsiva" pitchFamily="66" charset="0"/>
              </a:rPr>
            </a:br>
            <a:r>
              <a:rPr lang="ru-RU" sz="2100" i="1" dirty="0" smtClean="0">
                <a:latin typeface="Monotype Corsiva" pitchFamily="66" charset="0"/>
              </a:rPr>
              <a:t>Вы не найдёте чудесней на свете</a:t>
            </a:r>
            <a:br>
              <a:rPr lang="ru-RU" sz="2100" i="1" dirty="0" smtClean="0">
                <a:latin typeface="Monotype Corsiva" pitchFamily="66" charset="0"/>
              </a:rPr>
            </a:br>
            <a:r>
              <a:rPr lang="ru-RU" sz="2100" i="1" dirty="0" smtClean="0">
                <a:latin typeface="Monotype Corsiva" pitchFamily="66" charset="0"/>
              </a:rPr>
              <a:t>Нашей прекрасной и доброй планеты!!!</a:t>
            </a:r>
            <a:endParaRPr lang="ru-RU" sz="2100" i="1" dirty="0">
              <a:latin typeface="Monotype Corsiva" pitchFamily="66" charset="0"/>
            </a:endParaRPr>
          </a:p>
        </p:txBody>
      </p:sp>
      <p:pic>
        <p:nvPicPr>
          <p:cNvPr id="9" name="Содержимое 8" descr="земля2.pn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857224" y="1714488"/>
            <a:ext cx="3714776" cy="3868800"/>
          </a:xfr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latin typeface="Monotype Corsiva" pitchFamily="66" charset="0"/>
              </a:rPr>
              <a:t>Спасибо за внимание!</a:t>
            </a:r>
            <a:endParaRPr lang="ru-RU" b="1" i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593254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6600" i="1" dirty="0" smtClean="0">
                <a:solidFill>
                  <a:srgbClr val="00B050"/>
                </a:solidFill>
              </a:rPr>
              <a:t>  </a:t>
            </a:r>
            <a:r>
              <a:rPr lang="ru-RU" sz="8000" b="1" dirty="0">
                <a:solidFill>
                  <a:srgbClr val="FF0000"/>
                </a:solidFill>
                <a:latin typeface="Monotype Corsiva" pitchFamily="66" charset="0"/>
              </a:rPr>
              <a:t>Цель:  </a:t>
            </a:r>
            <a:r>
              <a:rPr lang="ru-RU" sz="8000" i="1" dirty="0">
                <a:solidFill>
                  <a:srgbClr val="00B050"/>
                </a:solidFill>
                <a:latin typeface="Monotype Corsiva" pitchFamily="66" charset="0"/>
              </a:rPr>
              <a:t>Обогащать и уточнять словарь по теме (изменения в жизни растений: набухание почек, распускание листьев, цветение растений); закреплять названия весенних месяцев; развивать непроизвольную память, мышление; воспитывать бережное отношение к природе.</a:t>
            </a:r>
          </a:p>
          <a:p>
            <a:pPr>
              <a:buNone/>
            </a:pPr>
            <a:r>
              <a:rPr lang="ru-RU" sz="8000" b="1" i="1" dirty="0" smtClean="0">
                <a:solidFill>
                  <a:srgbClr val="FF0000"/>
                </a:solidFill>
                <a:latin typeface="Monotype Corsiva" pitchFamily="66" charset="0"/>
              </a:rPr>
              <a:t>Интегрируемые </a:t>
            </a:r>
            <a:r>
              <a:rPr lang="ru-RU" sz="8000" b="1" i="1" dirty="0">
                <a:solidFill>
                  <a:srgbClr val="FF0000"/>
                </a:solidFill>
                <a:latin typeface="Monotype Corsiva" pitchFamily="66" charset="0"/>
              </a:rPr>
              <a:t>образовательные области:</a:t>
            </a:r>
          </a:p>
          <a:p>
            <a:pPr>
              <a:buNone/>
            </a:pPr>
            <a:r>
              <a:rPr lang="ru-RU" sz="8000" i="1" dirty="0" smtClean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ru-RU" sz="8000" i="1" dirty="0">
                <a:solidFill>
                  <a:srgbClr val="00B050"/>
                </a:solidFill>
                <a:latin typeface="Monotype Corsiva" pitchFamily="66" charset="0"/>
              </a:rPr>
              <a:t>« </a:t>
            </a:r>
            <a:r>
              <a:rPr lang="ru-RU" sz="8000" i="1" dirty="0" smtClean="0">
                <a:solidFill>
                  <a:srgbClr val="00B050"/>
                </a:solidFill>
                <a:latin typeface="Monotype Corsiva" pitchFamily="66" charset="0"/>
              </a:rPr>
              <a:t>Социально </a:t>
            </a:r>
            <a:r>
              <a:rPr lang="ru-RU" sz="8000" i="1" dirty="0">
                <a:solidFill>
                  <a:srgbClr val="00B050"/>
                </a:solidFill>
                <a:latin typeface="Monotype Corsiva" pitchFamily="66" charset="0"/>
              </a:rPr>
              <a:t>– коммуникативное развитие»,  « познавательно – речевое развитие»,  « художественно – эстетическое развитие», «физическое развитие».</a:t>
            </a:r>
          </a:p>
          <a:p>
            <a:pPr>
              <a:buNone/>
            </a:pPr>
            <a:r>
              <a:rPr lang="ru-RU" sz="8000" b="1" dirty="0">
                <a:solidFill>
                  <a:srgbClr val="FF0000"/>
                </a:solidFill>
                <a:latin typeface="Monotype Corsiva" pitchFamily="66" charset="0"/>
              </a:rPr>
              <a:t>З</a:t>
            </a:r>
            <a:r>
              <a:rPr lang="ru-RU" sz="8000" b="1" dirty="0" smtClean="0">
                <a:solidFill>
                  <a:srgbClr val="FF0000"/>
                </a:solidFill>
                <a:latin typeface="Monotype Corsiva" pitchFamily="66" charset="0"/>
              </a:rPr>
              <a:t>адачи</a:t>
            </a:r>
            <a:r>
              <a:rPr lang="ru-RU" sz="8000" b="1" dirty="0">
                <a:solidFill>
                  <a:srgbClr val="FF0000"/>
                </a:solidFill>
                <a:latin typeface="Monotype Corsiva" pitchFamily="66" charset="0"/>
              </a:rPr>
              <a:t>:</a:t>
            </a:r>
          </a:p>
          <a:p>
            <a:pPr>
              <a:buNone/>
            </a:pPr>
            <a:r>
              <a:rPr lang="ru-RU" sz="8000" b="1" dirty="0" smtClean="0">
                <a:solidFill>
                  <a:srgbClr val="FF0000"/>
                </a:solidFill>
                <a:latin typeface="Monotype Corsiva" pitchFamily="66" charset="0"/>
              </a:rPr>
              <a:t>Образовательные</a:t>
            </a:r>
            <a:r>
              <a:rPr lang="ru-RU" sz="8000" i="1" dirty="0" smtClean="0">
                <a:solidFill>
                  <a:srgbClr val="00B050"/>
                </a:solidFill>
                <a:latin typeface="Monotype Corsiva" pitchFamily="66" charset="0"/>
              </a:rPr>
              <a:t>  </a:t>
            </a:r>
            <a:r>
              <a:rPr lang="ru-RU" sz="8000" i="1" dirty="0">
                <a:solidFill>
                  <a:srgbClr val="00B050"/>
                </a:solidFill>
                <a:latin typeface="Monotype Corsiva" pitchFamily="66" charset="0"/>
              </a:rPr>
              <a:t>– расширять представление детей о весне. Приобщать к словесному искусству, обогащать активный и пассивный словарь детей. Развивать связную речь  - закрепить навыки составления рассказа с опорой на схематический план, использовать в речи простые распространённые предложения с указанием причинно – следственных связей.</a:t>
            </a:r>
          </a:p>
          <a:p>
            <a:pPr>
              <a:buNone/>
            </a:pPr>
            <a:r>
              <a:rPr lang="ru-RU" sz="8000" b="1" dirty="0" smtClean="0">
                <a:solidFill>
                  <a:srgbClr val="FF0000"/>
                </a:solidFill>
                <a:latin typeface="Monotype Corsiva" pitchFamily="66" charset="0"/>
              </a:rPr>
              <a:t>Развивающие</a:t>
            </a:r>
            <a:r>
              <a:rPr lang="ru-RU" sz="8000" i="1" dirty="0" smtClean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ru-RU" sz="8000" i="1" dirty="0">
                <a:solidFill>
                  <a:srgbClr val="00B050"/>
                </a:solidFill>
                <a:latin typeface="Monotype Corsiva" pitchFamily="66" charset="0"/>
              </a:rPr>
              <a:t>– развивать процессы зрительной и слуховой произвольной памяти; логического и ассоциативного мышления; мелкой и общей моторики, комбинаторных способностей; анализа и синтеза, художественного  и эстетического восприятия; развивать образность  движений.</a:t>
            </a:r>
          </a:p>
          <a:p>
            <a:pPr>
              <a:buNone/>
            </a:pPr>
            <a:r>
              <a:rPr lang="ru-RU" sz="8000" b="1" dirty="0" smtClean="0">
                <a:solidFill>
                  <a:srgbClr val="FF0000"/>
                </a:solidFill>
                <a:latin typeface="Monotype Corsiva" pitchFamily="66" charset="0"/>
              </a:rPr>
              <a:t>Воспитательные</a:t>
            </a:r>
            <a:r>
              <a:rPr lang="ru-RU" sz="8000" b="1" dirty="0" smtClean="0"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ru-RU" sz="8000" i="1" dirty="0">
                <a:solidFill>
                  <a:srgbClr val="00B050"/>
                </a:solidFill>
                <a:latin typeface="Monotype Corsiva" pitchFamily="66" charset="0"/>
              </a:rPr>
              <a:t>– воспитывать любовь к родной природе; культуру общения во время  совместной деятельности ( внимательно слушать воспитателя и ответы других детей, не перебивать товарища).</a:t>
            </a:r>
          </a:p>
          <a:p>
            <a:pPr>
              <a:buNone/>
            </a:pPr>
            <a:r>
              <a:rPr lang="ru-RU" sz="8000" b="1" dirty="0" smtClean="0">
                <a:solidFill>
                  <a:srgbClr val="FF0000"/>
                </a:solidFill>
                <a:latin typeface="Monotype Corsiva" pitchFamily="66" charset="0"/>
              </a:rPr>
              <a:t>Виды </a:t>
            </a:r>
            <a:r>
              <a:rPr lang="ru-RU" sz="8000" b="1" dirty="0">
                <a:solidFill>
                  <a:srgbClr val="FF0000"/>
                </a:solidFill>
                <a:latin typeface="Monotype Corsiva" pitchFamily="66" charset="0"/>
              </a:rPr>
              <a:t>деятельности </a:t>
            </a:r>
            <a:r>
              <a:rPr lang="ru-RU" sz="8000" i="1" dirty="0">
                <a:solidFill>
                  <a:srgbClr val="00B050"/>
                </a:solidFill>
                <a:latin typeface="Monotype Corsiva" pitchFamily="66" charset="0"/>
              </a:rPr>
              <a:t>- игровая, коммуникативная, двигательная, речевая, продуктивная.</a:t>
            </a:r>
          </a:p>
          <a:p>
            <a:pPr>
              <a:buNone/>
            </a:pPr>
            <a:endParaRPr lang="ru-RU" sz="6600" i="1" dirty="0">
              <a:solidFill>
                <a:srgbClr val="00B050"/>
              </a:solidFill>
            </a:endParaRPr>
          </a:p>
          <a:p>
            <a:pPr>
              <a:buNone/>
            </a:pPr>
            <a:endParaRPr lang="ru-RU" sz="6600" i="1" dirty="0" smtClean="0">
              <a:solidFill>
                <a:srgbClr val="FF0000"/>
              </a:solidFill>
            </a:endParaRPr>
          </a:p>
          <a:p>
            <a:endParaRPr lang="ru-RU" sz="5400" i="1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FF0000"/>
                </a:solidFill>
                <a:latin typeface="Monotype Corsiva" pitchFamily="66" charset="0"/>
              </a:rPr>
              <a:t>Весенние месяцы</a:t>
            </a:r>
            <a:endParaRPr lang="ru-RU" i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214974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6600" i="1" dirty="0" smtClean="0">
                <a:solidFill>
                  <a:srgbClr val="00B050"/>
                </a:solidFill>
              </a:rPr>
              <a:t>  </a:t>
            </a:r>
            <a:r>
              <a:rPr lang="ru-RU" sz="6600" i="1" dirty="0" smtClean="0">
                <a:solidFill>
                  <a:srgbClr val="00B050"/>
                </a:solidFill>
                <a:latin typeface="Monotype Corsiva" pitchFamily="66" charset="0"/>
              </a:rPr>
              <a:t>Март</a:t>
            </a:r>
          </a:p>
          <a:p>
            <a:pPr>
              <a:buNone/>
            </a:pPr>
            <a:r>
              <a:rPr lang="ru-RU" sz="4200" dirty="0" smtClean="0">
                <a:latin typeface="Monotype Corsiva" pitchFamily="66" charset="0"/>
              </a:rPr>
              <a:t>Рыхлый снег темнеет в марте,</a:t>
            </a:r>
          </a:p>
          <a:p>
            <a:pPr>
              <a:buNone/>
            </a:pPr>
            <a:r>
              <a:rPr lang="ru-RU" sz="4200" dirty="0" smtClean="0">
                <a:latin typeface="Monotype Corsiva" pitchFamily="66" charset="0"/>
              </a:rPr>
              <a:t>Тают льдинки на окне.</a:t>
            </a:r>
          </a:p>
          <a:p>
            <a:pPr>
              <a:buNone/>
            </a:pPr>
            <a:r>
              <a:rPr lang="ru-RU" sz="4200" dirty="0" smtClean="0">
                <a:latin typeface="Monotype Corsiva" pitchFamily="66" charset="0"/>
              </a:rPr>
              <a:t>Зайчик бегает по парте</a:t>
            </a:r>
          </a:p>
          <a:p>
            <a:pPr>
              <a:buNone/>
            </a:pPr>
            <a:r>
              <a:rPr lang="ru-RU" sz="4200" dirty="0" smtClean="0">
                <a:latin typeface="Monotype Corsiva" pitchFamily="66" charset="0"/>
              </a:rPr>
              <a:t>И по карте на стене.</a:t>
            </a:r>
          </a:p>
          <a:p>
            <a:pPr>
              <a:buNone/>
            </a:pPr>
            <a:r>
              <a:rPr lang="ru-RU" sz="6600" i="1" dirty="0" smtClean="0">
                <a:solidFill>
                  <a:srgbClr val="7030A0"/>
                </a:solidFill>
                <a:latin typeface="Monotype Corsiva" pitchFamily="66" charset="0"/>
              </a:rPr>
              <a:t>            Апрель</a:t>
            </a:r>
          </a:p>
          <a:p>
            <a:pPr>
              <a:buNone/>
            </a:pPr>
            <a:r>
              <a:rPr lang="ru-RU" sz="3600" i="1" dirty="0" smtClean="0">
                <a:latin typeface="Monotype Corsiva" pitchFamily="66" charset="0"/>
              </a:rPr>
              <a:t>                   </a:t>
            </a:r>
            <a:r>
              <a:rPr lang="ru-RU" sz="4200" dirty="0" smtClean="0">
                <a:latin typeface="Monotype Corsiva" pitchFamily="66" charset="0"/>
              </a:rPr>
              <a:t>В апреле, в апреле луга запестрели.</a:t>
            </a:r>
          </a:p>
          <a:p>
            <a:pPr>
              <a:buNone/>
            </a:pPr>
            <a:r>
              <a:rPr lang="ru-RU" sz="4200" dirty="0" smtClean="0">
                <a:latin typeface="Monotype Corsiva" pitchFamily="66" charset="0"/>
              </a:rPr>
              <a:t>                С прогулки букеты приносим в апреле.</a:t>
            </a:r>
          </a:p>
          <a:p>
            <a:pPr>
              <a:buNone/>
            </a:pPr>
            <a:r>
              <a:rPr lang="ru-RU" sz="4200" dirty="0" smtClean="0">
                <a:latin typeface="Monotype Corsiva" pitchFamily="66" charset="0"/>
              </a:rPr>
              <a:t>                Крапивы немного домой притащи,</a:t>
            </a:r>
          </a:p>
          <a:p>
            <a:pPr>
              <a:buNone/>
            </a:pPr>
            <a:r>
              <a:rPr lang="ru-RU" sz="3600" dirty="0" smtClean="0">
                <a:latin typeface="Monotype Corsiva" pitchFamily="66" charset="0"/>
              </a:rPr>
              <a:t>                   </a:t>
            </a:r>
            <a:r>
              <a:rPr lang="ru-RU" sz="4200" dirty="0" smtClean="0">
                <a:latin typeface="Monotype Corsiva" pitchFamily="66" charset="0"/>
              </a:rPr>
              <a:t>Пусть бабушка сварит зеленые щи.</a:t>
            </a:r>
          </a:p>
          <a:p>
            <a:pPr>
              <a:buNone/>
            </a:pPr>
            <a:r>
              <a:rPr lang="ru-RU" sz="5400" i="1" dirty="0" smtClean="0">
                <a:latin typeface="Monotype Corsiva" pitchFamily="66" charset="0"/>
              </a:rPr>
              <a:t>                                 </a:t>
            </a:r>
            <a:r>
              <a:rPr lang="ru-RU" sz="6600" i="1" dirty="0" smtClean="0">
                <a:solidFill>
                  <a:srgbClr val="FF0000"/>
                </a:solidFill>
                <a:latin typeface="Monotype Corsiva" pitchFamily="66" charset="0"/>
              </a:rPr>
              <a:t>Май</a:t>
            </a:r>
          </a:p>
          <a:p>
            <a:pPr>
              <a:buNone/>
            </a:pPr>
            <a:r>
              <a:rPr lang="ru-RU" sz="4200" dirty="0" smtClean="0">
                <a:latin typeface="Monotype Corsiva" pitchFamily="66" charset="0"/>
              </a:rPr>
              <a:t>                                    Фиалки, ландыши припас</a:t>
            </a:r>
          </a:p>
          <a:p>
            <a:pPr>
              <a:buNone/>
            </a:pPr>
            <a:r>
              <a:rPr lang="ru-RU" sz="4200" dirty="0" smtClean="0">
                <a:latin typeface="Monotype Corsiva" pitchFamily="66" charset="0"/>
              </a:rPr>
              <a:t>                                    Веселый май в тиши для нас.</a:t>
            </a:r>
          </a:p>
          <a:p>
            <a:pPr>
              <a:buNone/>
            </a:pPr>
            <a:r>
              <a:rPr lang="ru-RU" sz="4200" dirty="0" smtClean="0">
                <a:latin typeface="Monotype Corsiva" pitchFamily="66" charset="0"/>
              </a:rPr>
              <a:t>                                    Но мы их обрывать не будем,</a:t>
            </a:r>
          </a:p>
          <a:p>
            <a:pPr>
              <a:buNone/>
            </a:pPr>
            <a:r>
              <a:rPr lang="ru-RU" sz="4200" dirty="0" smtClean="0">
                <a:latin typeface="Monotype Corsiva" pitchFamily="66" charset="0"/>
              </a:rPr>
              <a:t>                                    Пускай цветут на радость людям!</a:t>
            </a:r>
          </a:p>
          <a:p>
            <a:pPr>
              <a:buNone/>
            </a:pPr>
            <a:endParaRPr lang="ru-RU" sz="6600" i="1" dirty="0" smtClean="0">
              <a:solidFill>
                <a:srgbClr val="FF0000"/>
              </a:solidFill>
            </a:endParaRPr>
          </a:p>
          <a:p>
            <a:endParaRPr lang="ru-RU" sz="5400" i="1" dirty="0"/>
          </a:p>
        </p:txBody>
      </p:sp>
    </p:spTree>
    <p:extLst>
      <p:ext uri="{BB962C8B-B14F-4D97-AF65-F5344CB8AC3E}">
        <p14:creationId xmlns:p14="http://schemas.microsoft.com/office/powerpoint/2010/main" xmlns="" val="294885802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Весной солнышко светит ярче и становится теплее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15" name="Содержимое 14" descr="солнце0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1118710" y="1600200"/>
            <a:ext cx="3310413" cy="4525963"/>
          </a:xfrm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714876" y="1600200"/>
            <a:ext cx="328614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i="1" dirty="0" smtClean="0"/>
              <a:t>     </a:t>
            </a:r>
            <a:r>
              <a:rPr lang="ru-RU" sz="2400" i="1" dirty="0" smtClean="0">
                <a:latin typeface="Monotype Corsiva" pitchFamily="66" charset="0"/>
              </a:rPr>
              <a:t>Солнце </a:t>
            </a:r>
            <a:r>
              <a:rPr lang="ru-RU" sz="2400" i="1" dirty="0">
                <a:latin typeface="Monotype Corsiva" pitchFamily="66" charset="0"/>
              </a:rPr>
              <a:t>проснулось, и </a:t>
            </a:r>
            <a:r>
              <a:rPr lang="ru-RU" sz="2400" i="1" dirty="0" smtClean="0">
                <a:latin typeface="Monotype Corsiva" pitchFamily="66" charset="0"/>
              </a:rPr>
              <a:t>потянулось,</a:t>
            </a:r>
            <a:r>
              <a:rPr lang="ru-RU" sz="2400" i="1" dirty="0">
                <a:latin typeface="Monotype Corsiva" pitchFamily="66" charset="0"/>
              </a:rPr>
              <a:t> </a:t>
            </a:r>
            <a:r>
              <a:rPr lang="ru-RU" sz="2400" i="1" dirty="0" smtClean="0">
                <a:latin typeface="Monotype Corsiva" pitchFamily="66" charset="0"/>
              </a:rPr>
              <a:t>                      И </a:t>
            </a:r>
            <a:r>
              <a:rPr lang="ru-RU" sz="2400" i="1" dirty="0">
                <a:latin typeface="Monotype Corsiva" pitchFamily="66" charset="0"/>
              </a:rPr>
              <a:t>покатилось оно по делам.</a:t>
            </a:r>
            <a:r>
              <a:rPr lang="ru-RU" sz="2400" i="1" dirty="0" smtClean="0">
                <a:latin typeface="Monotype Corsiva" pitchFamily="66" charset="0"/>
              </a:rPr>
              <a:t/>
            </a:r>
            <a:br>
              <a:rPr lang="ru-RU" sz="2400" i="1" dirty="0" smtClean="0">
                <a:latin typeface="Monotype Corsiva" pitchFamily="66" charset="0"/>
              </a:rPr>
            </a:br>
            <a:r>
              <a:rPr lang="ru-RU" sz="2400" i="1" dirty="0">
                <a:latin typeface="Monotype Corsiva" pitchFamily="66" charset="0"/>
              </a:rPr>
              <a:t>Луже посветит, деток погреет,</a:t>
            </a:r>
            <a:r>
              <a:rPr lang="ru-RU" sz="2400" i="1" dirty="0" smtClean="0">
                <a:latin typeface="Monotype Corsiva" pitchFamily="66" charset="0"/>
              </a:rPr>
              <a:t/>
            </a:r>
            <a:br>
              <a:rPr lang="ru-RU" sz="2400" i="1" dirty="0" smtClean="0">
                <a:latin typeface="Monotype Corsiva" pitchFamily="66" charset="0"/>
              </a:rPr>
            </a:br>
            <a:r>
              <a:rPr lang="ru-RU" sz="2400" i="1" dirty="0">
                <a:latin typeface="Monotype Corsiva" pitchFamily="66" charset="0"/>
              </a:rPr>
              <a:t>Тихо в оконце заглянет и к нам.</a:t>
            </a:r>
            <a:r>
              <a:rPr lang="ru-RU" sz="2400" i="1" dirty="0" smtClean="0">
                <a:latin typeface="Monotype Corsiva" pitchFamily="66" charset="0"/>
              </a:rPr>
              <a:t/>
            </a:r>
            <a:br>
              <a:rPr lang="ru-RU" sz="2400" i="1" dirty="0" smtClean="0">
                <a:latin typeface="Monotype Corsiva" pitchFamily="66" charset="0"/>
              </a:rPr>
            </a:br>
            <a:r>
              <a:rPr lang="ru-RU" sz="2400" i="1" dirty="0">
                <a:latin typeface="Monotype Corsiva" pitchFamily="66" charset="0"/>
              </a:rPr>
              <a:t>Вот подкатило к родимой березке,</a:t>
            </a:r>
            <a:r>
              <a:rPr lang="ru-RU" sz="2400" dirty="0" smtClean="0">
                <a:latin typeface="Monotype Corsiva" pitchFamily="66" charset="0"/>
              </a:rPr>
              <a:t/>
            </a:r>
            <a:br>
              <a:rPr lang="ru-RU" sz="2400" dirty="0" smtClean="0">
                <a:latin typeface="Monotype Corsiva" pitchFamily="66" charset="0"/>
              </a:rPr>
            </a:br>
            <a:r>
              <a:rPr lang="ru-RU" sz="2400" i="1" dirty="0">
                <a:latin typeface="Monotype Corsiva" pitchFamily="66" charset="0"/>
              </a:rPr>
              <a:t>Нежно ее согревая</a:t>
            </a:r>
            <a:r>
              <a:rPr lang="ru-RU" sz="2400" dirty="0" smtClean="0">
                <a:latin typeface="Monotype Corsiva" pitchFamily="66" charset="0"/>
              </a:rPr>
              <a:t>.</a:t>
            </a:r>
            <a:r>
              <a:rPr lang="ru-RU" sz="2400" dirty="0" smtClean="0"/>
              <a:t>   </a:t>
            </a:r>
            <a:endParaRPr lang="ru-RU" sz="2400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Monotype Corsiva" pitchFamily="66" charset="0"/>
              </a:rPr>
              <a:t>Весной снег тает и появляются </a:t>
            </a:r>
            <a:r>
              <a:rPr lang="ru-RU" sz="3200" b="1" i="1" dirty="0">
                <a:solidFill>
                  <a:srgbClr val="FF0000"/>
                </a:solidFill>
                <a:latin typeface="Monotype Corsiva" pitchFamily="66" charset="0"/>
              </a:rPr>
              <a:t>ручьи</a:t>
            </a:r>
            <a:r>
              <a:rPr lang="ru-RU" sz="3200" b="1" i="1" dirty="0" smtClean="0">
                <a:solidFill>
                  <a:srgbClr val="FF0000"/>
                </a:solidFill>
                <a:latin typeface="Monotype Corsiva" pitchFamily="66" charset="0"/>
              </a:rPr>
              <a:t>.</a:t>
            </a:r>
            <a:br>
              <a:rPr lang="ru-RU" sz="3200" b="1" i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3200" b="1" i="1" dirty="0">
                <a:solidFill>
                  <a:srgbClr val="FF0000"/>
                </a:solidFill>
                <a:latin typeface="Monotype Corsiva" pitchFamily="66" charset="0"/>
              </a:rPr>
              <a:t>Весной  на земле появляются </a:t>
            </a:r>
            <a:r>
              <a:rPr lang="ru-RU" sz="3200" b="1" i="1" dirty="0" smtClean="0">
                <a:solidFill>
                  <a:srgbClr val="FF0000"/>
                </a:solidFill>
                <a:latin typeface="Monotype Corsiva" pitchFamily="66" charset="0"/>
              </a:rPr>
              <a:t>проталины.</a:t>
            </a:r>
            <a:endParaRPr lang="ru-RU" sz="3200" b="1" i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8" name="Содержимое 7" descr="ручьи 2.jpg"/>
          <p:cNvPicPr>
            <a:picLocks noGrp="1" noChangeAspect="1"/>
          </p:cNvPicPr>
          <p:nvPr>
            <p:ph sz="half" idx="1"/>
          </p:nvPr>
        </p:nvPicPr>
        <p:blipFill>
          <a:blip r:embed="rId3" cstate="email"/>
          <a:stretch>
            <a:fillRect/>
          </a:stretch>
        </p:blipFill>
        <p:spPr>
          <a:xfrm>
            <a:off x="1115616" y="1440897"/>
            <a:ext cx="1979472" cy="2618568"/>
          </a:xfrm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395536" y="4221088"/>
            <a:ext cx="2808312" cy="234166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400" i="1" dirty="0" smtClean="0">
                <a:solidFill>
                  <a:srgbClr val="7030A0"/>
                </a:solidFill>
              </a:rPr>
              <a:t>     </a:t>
            </a:r>
            <a:r>
              <a:rPr lang="ru-RU" sz="2400" i="1" dirty="0" smtClean="0">
                <a:latin typeface="Monotype Corsiva" pitchFamily="66" charset="0"/>
              </a:rPr>
              <a:t>Песню </a:t>
            </a:r>
            <a:r>
              <a:rPr lang="ru-RU" sz="2400" i="1" dirty="0">
                <a:latin typeface="Monotype Corsiva" pitchFamily="66" charset="0"/>
              </a:rPr>
              <a:t>звонкую поёт</a:t>
            </a:r>
            <a:r>
              <a:rPr lang="ru-RU" sz="2400" i="1" dirty="0" smtClean="0">
                <a:latin typeface="Monotype Corsiva" pitchFamily="66" charset="0"/>
              </a:rPr>
              <a:t/>
            </a:r>
            <a:br>
              <a:rPr lang="ru-RU" sz="2400" i="1" dirty="0" smtClean="0">
                <a:latin typeface="Monotype Corsiva" pitchFamily="66" charset="0"/>
              </a:rPr>
            </a:br>
            <a:r>
              <a:rPr lang="ru-RU" sz="2400" i="1" dirty="0">
                <a:latin typeface="Monotype Corsiva" pitchFamily="66" charset="0"/>
              </a:rPr>
              <a:t>Ручеёк в проталинке.</a:t>
            </a:r>
            <a:r>
              <a:rPr lang="ru-RU" sz="2400" i="1" dirty="0" smtClean="0">
                <a:latin typeface="Monotype Corsiva" pitchFamily="66" charset="0"/>
              </a:rPr>
              <a:t/>
            </a:r>
            <a:br>
              <a:rPr lang="ru-RU" sz="2400" i="1" dirty="0" smtClean="0">
                <a:latin typeface="Monotype Corsiva" pitchFamily="66" charset="0"/>
              </a:rPr>
            </a:br>
            <a:r>
              <a:rPr lang="ru-RU" sz="2400" i="1" dirty="0">
                <a:latin typeface="Monotype Corsiva" pitchFamily="66" charset="0"/>
              </a:rPr>
              <a:t>Реку до краёв нальёт,</a:t>
            </a:r>
            <a:r>
              <a:rPr lang="ru-RU" sz="2400" i="1" dirty="0" smtClean="0">
                <a:latin typeface="Monotype Corsiva" pitchFamily="66" charset="0"/>
              </a:rPr>
              <a:t/>
            </a:r>
            <a:br>
              <a:rPr lang="ru-RU" sz="2400" i="1" dirty="0" smtClean="0">
                <a:latin typeface="Monotype Corsiva" pitchFamily="66" charset="0"/>
              </a:rPr>
            </a:br>
            <a:r>
              <a:rPr lang="ru-RU" sz="2400" i="1" dirty="0">
                <a:latin typeface="Monotype Corsiva" pitchFamily="66" charset="0"/>
              </a:rPr>
              <a:t>Не смотри. что маленький!</a:t>
            </a:r>
          </a:p>
        </p:txBody>
      </p:sp>
      <p:pic>
        <p:nvPicPr>
          <p:cNvPr id="7" name="zvuki-prirody-muzyka-vesny(muzofon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email"/>
          <a:stretch>
            <a:fillRect/>
          </a:stretch>
        </p:blipFill>
        <p:spPr>
          <a:xfrm>
            <a:off x="8501090" y="6410348"/>
            <a:ext cx="304800" cy="3048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412776"/>
            <a:ext cx="1951037" cy="25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29670" y="3979763"/>
            <a:ext cx="3268836" cy="3653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 advTm="5000">
    <p:fade thruBlk="1"/>
  </p:transition>
  <p:timing>
    <p:tnLst>
      <p:par>
        <p:cTn id="1" dur="indefinite" restart="never" nodeType="tmRoot">
          <p:childTnLst>
            <p:audio>
              <p:cMediaNode numSld="10">
                <p:cTn id="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сосулька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539552" y="1304980"/>
            <a:ext cx="2062692" cy="2656676"/>
          </a:xfrm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67544" y="4149080"/>
            <a:ext cx="2592288" cy="197708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i="1" dirty="0" smtClean="0">
                <a:latin typeface="Monotype Corsiva" pitchFamily="66" charset="0"/>
              </a:rPr>
              <a:t>Сосульки, сосульки</a:t>
            </a:r>
            <a:br>
              <a:rPr lang="ru-RU" i="1" dirty="0" smtClean="0">
                <a:latin typeface="Monotype Corsiva" pitchFamily="66" charset="0"/>
              </a:rPr>
            </a:br>
            <a:r>
              <a:rPr lang="ru-RU" i="1" dirty="0" smtClean="0">
                <a:latin typeface="Monotype Corsiva" pitchFamily="66" charset="0"/>
              </a:rPr>
              <a:t>Под солнышком струйки...</a:t>
            </a:r>
            <a:br>
              <a:rPr lang="ru-RU" i="1" dirty="0" smtClean="0">
                <a:latin typeface="Monotype Corsiva" pitchFamily="66" charset="0"/>
              </a:rPr>
            </a:br>
            <a:r>
              <a:rPr lang="ru-RU" i="1" dirty="0" smtClean="0">
                <a:latin typeface="Monotype Corsiva" pitchFamily="66" charset="0"/>
              </a:rPr>
              <a:t>Сосульки всё тают</a:t>
            </a:r>
            <a:br>
              <a:rPr lang="ru-RU" i="1" dirty="0" smtClean="0">
                <a:latin typeface="Monotype Corsiva" pitchFamily="66" charset="0"/>
              </a:rPr>
            </a:br>
            <a:r>
              <a:rPr lang="ru-RU" i="1" dirty="0" smtClean="0">
                <a:latin typeface="Monotype Corsiva" pitchFamily="66" charset="0"/>
              </a:rPr>
              <a:t>Землицу питают.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С крыш свисают сосульки и капает </a:t>
            </a:r>
            <a:r>
              <a:rPr lang="ru-RU" b="1" dirty="0">
                <a:solidFill>
                  <a:srgbClr val="FF0000"/>
                </a:solidFill>
                <a:latin typeface="Monotype Corsiva" pitchFamily="66" charset="0"/>
              </a:rPr>
              <a:t>капель. Появляются первые цветы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56792"/>
            <a:ext cx="2302983" cy="290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40423" y="3606554"/>
            <a:ext cx="2847801" cy="324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Monotype Corsiva" pitchFamily="66" charset="0"/>
              </a:rPr>
              <a:t>Весной появляется первая </a:t>
            </a:r>
            <a:r>
              <a:rPr lang="ru-RU" b="1" i="1" dirty="0">
                <a:solidFill>
                  <a:srgbClr val="FF0000"/>
                </a:solidFill>
                <a:latin typeface="Monotype Corsiva" pitchFamily="66" charset="0"/>
              </a:rPr>
              <a:t>травка. На деревьях распускаются почки и появляются листочки</a:t>
            </a:r>
          </a:p>
        </p:txBody>
      </p:sp>
      <p:pic>
        <p:nvPicPr>
          <p:cNvPr id="8" name="Содержимое 7" descr="травка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107504" y="1628799"/>
            <a:ext cx="1832989" cy="2453107"/>
          </a:xfrm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323528" y="4077072"/>
            <a:ext cx="3672408" cy="237626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i="1" dirty="0" smtClean="0">
                <a:latin typeface="Monotype Corsiva" pitchFamily="66" charset="0"/>
              </a:rPr>
              <a:t>      </a:t>
            </a:r>
            <a:r>
              <a:rPr lang="ru-RU" sz="1600" i="1" dirty="0" smtClean="0">
                <a:latin typeface="Monotype Corsiva" pitchFamily="66" charset="0"/>
              </a:rPr>
              <a:t>Здравствуй , весенняя первая травка!      Как распустилась?                           Ты рада теплу?                            Знаю, у вас там веселье и давка,                                      Дружно работают в каждом углу.                                   Высунуть листик, иль синий цветочек                                     Каждый спешит молодой корешок                               Раньше, чем ива из ласковых почек                                      Первый покажет зелёный листок</a:t>
            </a:r>
            <a:r>
              <a:rPr lang="ru-RU" sz="1600" i="1" dirty="0" smtClean="0"/>
              <a:t>! </a:t>
            </a:r>
            <a:endParaRPr lang="ru-RU" sz="1600" i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1824" y="2132856"/>
            <a:ext cx="2186610" cy="2913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732331"/>
            <a:ext cx="2448271" cy="3985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Monotype Corsiva" pitchFamily="66" charset="0"/>
              </a:rPr>
              <a:t>Весной цветут деревья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8" name="Содержимое 7" descr="дерево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666115" y="1600200"/>
            <a:ext cx="3620770" cy="4525963"/>
          </a:xfrm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i="1" dirty="0" smtClean="0"/>
              <a:t>      </a:t>
            </a:r>
            <a:r>
              <a:rPr lang="ru-RU" sz="2000" i="1" dirty="0" smtClean="0">
                <a:latin typeface="Monotype Corsiva" pitchFamily="66" charset="0"/>
              </a:rPr>
              <a:t>Деревья расцвели весной,                   Манят дивной красотой.</a:t>
            </a:r>
            <a:br>
              <a:rPr lang="ru-RU" sz="2000" i="1" dirty="0" smtClean="0">
                <a:latin typeface="Monotype Corsiva" pitchFamily="66" charset="0"/>
              </a:rPr>
            </a:br>
            <a:r>
              <a:rPr lang="ru-RU" sz="2000" i="1" dirty="0" smtClean="0">
                <a:latin typeface="Monotype Corsiva" pitchFamily="66" charset="0"/>
              </a:rPr>
              <a:t>Хочу войти в цветущий сад,                            Вдохнуть цветочный аромат.</a:t>
            </a:r>
            <a:br>
              <a:rPr lang="ru-RU" sz="2000" i="1" dirty="0" smtClean="0">
                <a:latin typeface="Monotype Corsiva" pitchFamily="66" charset="0"/>
              </a:rPr>
            </a:br>
            <a:r>
              <a:rPr lang="ru-RU" sz="2000" i="1" dirty="0" smtClean="0">
                <a:latin typeface="Monotype Corsiva" pitchFamily="66" charset="0"/>
              </a:rPr>
              <a:t>Нежный запах голову кружит,                                 А на цветах уже пчела жужжит,</a:t>
            </a:r>
            <a:br>
              <a:rPr lang="ru-RU" sz="2000" i="1" dirty="0" smtClean="0">
                <a:latin typeface="Monotype Corsiva" pitchFamily="66" charset="0"/>
              </a:rPr>
            </a:br>
            <a:r>
              <a:rPr lang="ru-RU" sz="2000" i="1" dirty="0" smtClean="0">
                <a:latin typeface="Monotype Corsiva" pitchFamily="66" charset="0"/>
              </a:rPr>
              <a:t>Нежным солнечным теплом согреты: сад и я, и дом.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Monotype Corsiva" pitchFamily="66" charset="0"/>
              </a:rPr>
              <a:t>Весной дни становятся длиннее, а ночи короче.</a:t>
            </a:r>
            <a:endParaRPr lang="ru-RU" i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17" name="Содержимое 16"/>
          <p:cNvSpPr>
            <a:spLocks noGrp="1"/>
          </p:cNvSpPr>
          <p:nvPr>
            <p:ph sz="half" idx="2"/>
          </p:nvPr>
        </p:nvSpPr>
        <p:spPr>
          <a:xfrm>
            <a:off x="4572000" y="1643050"/>
            <a:ext cx="3857652" cy="442915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latin typeface="Monotype Corsiva" pitchFamily="66" charset="0"/>
              </a:rPr>
              <a:t>Я сочиняю про весну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Свое стихотворение.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Весна- когда звенит капель,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И слышно птичье пение.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Весной становится тепло.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И снег повсюду тает.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А над зеленою травой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Подснежник расцветает.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Весною стали дни длинней,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А ночи все короче.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И листья новые растут 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Из липких клейких почек.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Весной уходит от меня 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Плохое настроение,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И я дарю весенним дням 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Свое стихотворение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21" name="Содержимое 20" descr="2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785786" y="2000240"/>
            <a:ext cx="3643338" cy="3658972"/>
          </a:xfr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643</TotalTime>
  <Words>521</Words>
  <Application>Microsoft Office PowerPoint</Application>
  <PresentationFormat>Экран (4:3)</PresentationFormat>
  <Paragraphs>65</Paragraphs>
  <Slides>16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Ознакомление с окружающим миром «Признаки Весны»</vt:lpstr>
      <vt:lpstr>Слайд 2</vt:lpstr>
      <vt:lpstr>Весенние месяцы</vt:lpstr>
      <vt:lpstr>Весной солнышко светит ярче и становится теплее</vt:lpstr>
      <vt:lpstr>Весной снег тает и появляются ручьи.  Весной  на земле появляются проталины.</vt:lpstr>
      <vt:lpstr>С крыш свисают сосульки и капает капель. Появляются первые цветы</vt:lpstr>
      <vt:lpstr>Весной появляется первая травка. На деревьях распускаются почки и появляются листочки</vt:lpstr>
      <vt:lpstr>Весной цветут деревья  </vt:lpstr>
      <vt:lpstr>Весной дни становятся длиннее, а ночи короче.</vt:lpstr>
      <vt:lpstr>Прилетают перелётные птицы</vt:lpstr>
      <vt:lpstr>Весной просыпаются насекомые</vt:lpstr>
      <vt:lpstr>Зайцы и белки меняют шубки</vt:lpstr>
      <vt:lpstr>Весной   просыпаются   медведи, барсуки и ежи</vt:lpstr>
      <vt:lpstr>Люди меняют зимнюю одежду на более  лёгкую</vt:lpstr>
      <vt:lpstr>22 апреля – День Земли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</dc:creator>
  <cp:lastModifiedBy>Буева</cp:lastModifiedBy>
  <cp:revision>88</cp:revision>
  <dcterms:created xsi:type="dcterms:W3CDTF">2016-04-03T18:18:56Z</dcterms:created>
  <dcterms:modified xsi:type="dcterms:W3CDTF">2020-05-18T12:52:01Z</dcterms:modified>
</cp:coreProperties>
</file>