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6" r:id="rId2"/>
    <p:sldId id="259" r:id="rId3"/>
    <p:sldId id="261" r:id="rId4"/>
    <p:sldId id="263" r:id="rId5"/>
    <p:sldId id="265" r:id="rId6"/>
    <p:sldId id="267" r:id="rId7"/>
    <p:sldId id="284" r:id="rId8"/>
    <p:sldId id="268" r:id="rId9"/>
    <p:sldId id="269" r:id="rId10"/>
    <p:sldId id="271" r:id="rId11"/>
    <p:sldId id="275" r:id="rId12"/>
    <p:sldId id="281" r:id="rId13"/>
    <p:sldId id="273" r:id="rId14"/>
    <p:sldId id="28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08450-FC20-4CB5-B94F-739FF2FB69DF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CCC74-1992-4BB8-9C31-95EE32A23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119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Здесь вы услышите звучание дудочки и флейты.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CCC74-1992-4BB8-9C31-95EE32A23D2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665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CCC74-1992-4BB8-9C31-95EE32A23D2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05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227FDFD-82A1-4108-81DE-955EEA8CE2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8812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1769A5E-7392-40E6-9FBC-A78EA906256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85D7D68-874F-4BAC-9860-67E2FC66E3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11" Type="http://schemas.microsoft.com/office/2007/relationships/media" Target="../media/media4.mp3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11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6" Type="http://schemas.microsoft.com/office/2007/relationships/media" Target="../media/media6.mp3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eg"/><Relationship Id="rId12" Type="http://schemas.microsoft.com/office/2007/relationships/media" Target="../media/media4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media" Target="../media/media3.mp3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Админ\Desktop\s12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95007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4549580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0_4eb55_e1964741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2691170" y="2691171"/>
            <a:ext cx="6857999" cy="1475659"/>
          </a:xfrm>
          <a:prstGeom prst="rect">
            <a:avLst/>
          </a:prstGeom>
        </p:spPr>
      </p:pic>
      <p:pic>
        <p:nvPicPr>
          <p:cNvPr id="3" name="Рисунок 2" descr="0_4eb55_e1964741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977173" y="2691171"/>
            <a:ext cx="6858000" cy="14756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63888" y="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Свистульки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прежние времена, наши Предки пользовались свистулькой, как магическим инструментом. В настоящее время, свистулька из магического инструмента превратилась в оригинальный музыкальный инструмент.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384517975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7006" y="5356741"/>
            <a:ext cx="1676400" cy="142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 (11).jpg"/>
          <p:cNvPicPr>
            <a:picLocks noChangeAspect="1"/>
          </p:cNvPicPr>
          <p:nvPr/>
        </p:nvPicPr>
        <p:blipFill>
          <a:blip r:embed="rId7" cstate="print"/>
          <a:srcRect l="7143" r="14286"/>
          <a:stretch>
            <a:fillRect/>
          </a:stretch>
        </p:blipFill>
        <p:spPr>
          <a:xfrm>
            <a:off x="6660232" y="3124199"/>
            <a:ext cx="1584176" cy="204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grushechnye-muzykalnye-instrumenty.jpg"/>
          <p:cNvPicPr>
            <a:picLocks noChangeAspect="1"/>
          </p:cNvPicPr>
          <p:nvPr/>
        </p:nvPicPr>
        <p:blipFill>
          <a:blip r:embed="rId8" cstate="print"/>
          <a:srcRect l="12757" t="5567" b="6548"/>
          <a:stretch>
            <a:fillRect/>
          </a:stretch>
        </p:blipFill>
        <p:spPr>
          <a:xfrm>
            <a:off x="3491880" y="3394237"/>
            <a:ext cx="2384538" cy="2835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свистулька.jpg"/>
          <p:cNvPicPr>
            <a:picLocks noChangeAspect="1"/>
          </p:cNvPicPr>
          <p:nvPr/>
        </p:nvPicPr>
        <p:blipFill>
          <a:blip r:embed="rId9" cstate="print"/>
          <a:srcRect l="7670" t="4851" r="9644" b="4851"/>
          <a:stretch>
            <a:fillRect/>
          </a:stretch>
        </p:blipFill>
        <p:spPr>
          <a:xfrm>
            <a:off x="1547664" y="764704"/>
            <a:ext cx="2016224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Игрушки-детей-мира-2-768x450.png"/>
          <p:cNvPicPr>
            <a:picLocks noChangeAspect="1"/>
          </p:cNvPicPr>
          <p:nvPr/>
        </p:nvPicPr>
        <p:blipFill>
          <a:blip r:embed="rId10" cstate="print"/>
          <a:srcRect l="1767" t="25200" r="66734" b="17681"/>
          <a:stretch>
            <a:fillRect/>
          </a:stretch>
        </p:blipFill>
        <p:spPr>
          <a:xfrm>
            <a:off x="1043608" y="3573016"/>
            <a:ext cx="1944216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v151657094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635305" y="3538537"/>
            <a:ext cx="609600" cy="6096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59632" y="6413873"/>
            <a:ext cx="4270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 В записи звучит наигрыш на свистульке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87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Губная гармошка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Ее изобрел Христиан Фридрих Людвиг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Бушман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1821 году. Первоначально инструмент называли «аура». На ней можно издавать звуки, как на выдохе, так и на вдохе. Это очень компактный музыкальный инструмент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 descr="0_4eb55_e1964741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691169" y="2691169"/>
            <a:ext cx="6857999" cy="1475659"/>
          </a:xfrm>
          <a:prstGeom prst="rect">
            <a:avLst/>
          </a:prstGeom>
        </p:spPr>
      </p:pic>
      <p:pic>
        <p:nvPicPr>
          <p:cNvPr id="4" name="Рисунок 3" descr="0_4eb55_e1964741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977173" y="2691171"/>
            <a:ext cx="6858000" cy="1475657"/>
          </a:xfrm>
          <a:prstGeom prst="rect">
            <a:avLst/>
          </a:prstGeom>
        </p:spPr>
      </p:pic>
      <p:pic>
        <p:nvPicPr>
          <p:cNvPr id="7" name="Рисунок 6" descr="imc_toys_160422_images_74648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6700" y="2640980"/>
            <a:ext cx="3528392" cy="1879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238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6380" y="3717032"/>
            <a:ext cx="2880320" cy="2360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m151657099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36096" y="5068366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0700" y="60770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А вот так звучит губная гармошка. Правда, здорово!</a:t>
            </a:r>
          </a:p>
        </p:txBody>
      </p:sp>
    </p:spTree>
    <p:extLst>
      <p:ext uri="{BB962C8B-B14F-4D97-AF65-F5344CB8AC3E}">
        <p14:creationId xmlns:p14="http://schemas.microsoft.com/office/powerpoint/2010/main" xmlns="" val="410779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лайд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59340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085266"/>
            <a:ext cx="7772400" cy="1780108"/>
          </a:xfrm>
        </p:spPr>
        <p:txBody>
          <a:bodyPr>
            <a:noAutofit/>
          </a:bodyPr>
          <a:lstStyle/>
          <a:p>
            <a:r>
              <a:rPr lang="ru-RU" sz="1600" dirty="0" smtClean="0"/>
              <a:t>А </a:t>
            </a:r>
            <a:r>
              <a:rPr lang="ru-RU" sz="1600" dirty="0" err="1" smtClean="0"/>
              <a:t>ААААаА</a:t>
            </a:r>
            <a:r>
              <a:rPr lang="ru-RU" sz="1600" dirty="0" err="1" smtClean="0">
                <a:solidFill>
                  <a:schemeClr val="tx1"/>
                </a:solidFill>
              </a:rPr>
              <a:t>этот</a:t>
            </a:r>
            <a:r>
              <a:rPr lang="ru-RU" sz="1600" dirty="0" smtClean="0">
                <a:solidFill>
                  <a:schemeClr val="tx1"/>
                </a:solidFill>
              </a:rPr>
              <a:t>  инструмент </a:t>
            </a:r>
            <a:r>
              <a:rPr lang="ru-RU" sz="1600" dirty="0">
                <a:solidFill>
                  <a:schemeClr val="tx1"/>
                </a:solidFill>
              </a:rPr>
              <a:t>вам хорошо знаком,  у кого есть такой инструмент, поиграйте, запомните, как звучит </a:t>
            </a:r>
            <a:r>
              <a:rPr lang="ru-RU" sz="1600" dirty="0" err="1">
                <a:solidFill>
                  <a:schemeClr val="tx1"/>
                </a:solidFill>
              </a:rPr>
              <a:t>Т</a:t>
            </a:r>
            <a:r>
              <a:rPr lang="ru-RU" sz="1600" dirty="0" err="1" smtClean="0">
                <a:solidFill>
                  <a:schemeClr val="tx1"/>
                </a:solidFill>
              </a:rPr>
              <a:t>риола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 smtClean="0"/>
              <a:t>струнным</a:t>
            </a:r>
            <a:r>
              <a:rPr lang="ru-RU" sz="1600" dirty="0"/>
              <a:t>, ударным или духовым?</a:t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5445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700808"/>
            <a:ext cx="64442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0000"/>
                </a:solidFill>
                <a:effectLst/>
                <a:latin typeface="Verdana"/>
              </a:rPr>
              <a:t>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Verdana"/>
              </a:rPr>
              <a:t>Молодцы! Сегодня, путешествуя в стану музыкальных инструментов, мы узнали какие инструменты относятся к духовым, на следующем занятие нас ожидает новое путешествие, где мы познакомимся с ударными инструментами. А теперь нам пора прощаться.</a:t>
            </a:r>
          </a:p>
          <a:p>
            <a:r>
              <a:rPr lang="ru-RU" dirty="0" smtClean="0">
                <a:solidFill>
                  <a:srgbClr val="000000"/>
                </a:solidFill>
                <a:latin typeface="Verdana"/>
              </a:rPr>
              <a:t>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6429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0_4eb55_e1964741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691170" y="2691171"/>
            <a:ext cx="6857999" cy="1475659"/>
          </a:xfrm>
          <a:prstGeom prst="rect">
            <a:avLst/>
          </a:prstGeom>
        </p:spPr>
      </p:pic>
      <p:pic>
        <p:nvPicPr>
          <p:cNvPr id="4" name="Рисунок 3" descr="0_4eb55_e1964741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977171" y="2691171"/>
            <a:ext cx="6858000" cy="1475657"/>
          </a:xfrm>
          <a:prstGeom prst="rect">
            <a:avLst/>
          </a:prstGeom>
        </p:spPr>
      </p:pic>
      <p:pic>
        <p:nvPicPr>
          <p:cNvPr id="5" name="Рисунок 4" descr="Detskie-muzykalnye-instrument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348880"/>
            <a:ext cx="6336704" cy="422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55776" y="90872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 СКОРОЙ ВСТРЕЧИ, ДРУЗЬЯ.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2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70000" lnSpcReduction="20000"/>
          </a:bodyPr>
          <a:lstStyle/>
          <a:p>
            <a:pPr indent="-338138" algn="ctr">
              <a:lnSpc>
                <a:spcPct val="90000"/>
              </a:lnSpc>
              <a:spcBef>
                <a:spcPts val="9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>
                <a:latin typeface="Times New Roman" pitchFamily="16" charset="0"/>
              </a:rPr>
              <a:t/>
            </a:r>
            <a:br>
              <a:rPr lang="ru-RU" altLang="ru-RU" sz="2800" b="1" dirty="0">
                <a:latin typeface="Times New Roman" pitchFamily="16" charset="0"/>
              </a:rPr>
            </a:br>
            <a:r>
              <a:rPr lang="ru-RU" altLang="ru-RU" sz="2800" b="1" dirty="0">
                <a:solidFill>
                  <a:srgbClr val="009999"/>
                </a:solidFill>
                <a:latin typeface="Times New Roman" pitchFamily="16" charset="0"/>
              </a:rPr>
              <a:t/>
            </a:r>
            <a:br>
              <a:rPr lang="ru-RU" altLang="ru-RU" sz="2800" b="1" dirty="0">
                <a:solidFill>
                  <a:srgbClr val="009999"/>
                </a:solidFill>
                <a:latin typeface="Times New Roman" pitchFamily="16" charset="0"/>
              </a:rPr>
            </a:br>
            <a:r>
              <a:rPr lang="ru-RU" altLang="ru-RU" sz="2800" b="1" dirty="0">
                <a:latin typeface="Times New Roman" pitchFamily="16" charset="0"/>
              </a:rPr>
              <a:t> </a:t>
            </a:r>
            <a:r>
              <a:rPr lang="ru-RU" altLang="ru-RU" sz="3600" b="1" dirty="0" smtClean="0">
                <a:solidFill>
                  <a:srgbClr val="006600"/>
                </a:solidFill>
                <a:latin typeface="Times New Roman" pitchFamily="16" charset="0"/>
              </a:rPr>
              <a:t>«Путешествие в страну музыкальных инструментов»</a:t>
            </a:r>
            <a:r>
              <a:rPr lang="ru-RU" altLang="ru-RU" sz="3600" b="1" dirty="0">
                <a:solidFill>
                  <a:srgbClr val="006600"/>
                </a:solidFill>
                <a:latin typeface="Times New Roman" pitchFamily="16" charset="0"/>
              </a:rPr>
              <a:t/>
            </a:r>
            <a:br>
              <a:rPr lang="ru-RU" altLang="ru-RU" sz="3600" b="1" dirty="0">
                <a:solidFill>
                  <a:srgbClr val="006600"/>
                </a:solidFill>
                <a:latin typeface="Times New Roman" pitchFamily="16" charset="0"/>
              </a:rPr>
            </a:br>
            <a:r>
              <a:rPr lang="ru-RU" altLang="ru-RU" sz="3600" b="1" dirty="0" smtClean="0">
                <a:solidFill>
                  <a:srgbClr val="009999"/>
                </a:solidFill>
                <a:latin typeface="Times New Roman" pitchFamily="16" charset="0"/>
              </a:rPr>
              <a:t>(старшая </a:t>
            </a:r>
            <a:r>
              <a:rPr lang="ru-RU" altLang="ru-RU" sz="3600" b="1" dirty="0">
                <a:solidFill>
                  <a:srgbClr val="009999"/>
                </a:solidFill>
                <a:latin typeface="Times New Roman" pitchFamily="16" charset="0"/>
              </a:rPr>
              <a:t>группа)</a:t>
            </a:r>
            <a:br>
              <a:rPr lang="ru-RU" altLang="ru-RU" sz="3600" b="1" dirty="0">
                <a:solidFill>
                  <a:srgbClr val="009999"/>
                </a:solidFill>
                <a:latin typeface="Times New Roman" pitchFamily="16" charset="0"/>
              </a:rPr>
            </a:br>
            <a:r>
              <a:rPr lang="ru-RU" altLang="ru-RU" sz="3600" b="1" dirty="0">
                <a:solidFill>
                  <a:srgbClr val="009999"/>
                </a:solidFill>
                <a:latin typeface="Times New Roman" pitchFamily="16" charset="0"/>
              </a:rPr>
              <a:t/>
            </a:r>
            <a:br>
              <a:rPr lang="ru-RU" altLang="ru-RU" sz="3600" b="1" dirty="0">
                <a:solidFill>
                  <a:srgbClr val="009999"/>
                </a:solidFill>
                <a:latin typeface="Times New Roman" pitchFamily="16" charset="0"/>
              </a:rPr>
            </a:br>
            <a:r>
              <a:rPr lang="ru-RU" altLang="ru-RU" sz="3600" b="1" dirty="0">
                <a:solidFill>
                  <a:srgbClr val="FF3300"/>
                </a:solidFill>
                <a:latin typeface="Times New Roman" pitchFamily="16" charset="0"/>
              </a:rPr>
              <a:t>Образовательная область «Художественно-эстетическое развитие</a:t>
            </a:r>
            <a:r>
              <a:rPr lang="ru-RU" altLang="ru-RU" sz="3600" b="1" dirty="0" smtClean="0">
                <a:solidFill>
                  <a:srgbClr val="FF3300"/>
                </a:solidFill>
                <a:latin typeface="Times New Roman" pitchFamily="16" charset="0"/>
              </a:rPr>
              <a:t>»</a:t>
            </a:r>
          </a:p>
          <a:p>
            <a:pPr indent="-338138" algn="ctr">
              <a:lnSpc>
                <a:spcPct val="90000"/>
              </a:lnSpc>
              <a:spcBef>
                <a:spcPts val="9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000" b="1" smtClean="0">
                <a:solidFill>
                  <a:schemeClr val="accent2"/>
                </a:solidFill>
                <a:latin typeface="Times New Roman" pitchFamily="16" charset="0"/>
              </a:rPr>
              <a:t>Подготовил: </a:t>
            </a:r>
            <a:r>
              <a:rPr lang="ru-RU" altLang="ru-RU" sz="3000" b="1" dirty="0" smtClean="0">
                <a:solidFill>
                  <a:schemeClr val="accent2"/>
                </a:solidFill>
                <a:latin typeface="Times New Roman" pitchFamily="16" charset="0"/>
              </a:rPr>
              <a:t>музыкальный руководитель  </a:t>
            </a:r>
            <a:r>
              <a:rPr lang="ru-RU" altLang="ru-RU" sz="3000" b="1" dirty="0" err="1" smtClean="0">
                <a:solidFill>
                  <a:schemeClr val="accent2"/>
                </a:solidFill>
                <a:latin typeface="Times New Roman" pitchFamily="16" charset="0"/>
              </a:rPr>
              <a:t>Ноянова</a:t>
            </a:r>
            <a:r>
              <a:rPr lang="ru-RU" altLang="ru-RU" sz="3000" b="1" dirty="0" smtClean="0">
                <a:solidFill>
                  <a:schemeClr val="accent2"/>
                </a:solidFill>
                <a:latin typeface="Times New Roman" pitchFamily="16" charset="0"/>
              </a:rPr>
              <a:t> О.В.</a:t>
            </a:r>
          </a:p>
          <a:p>
            <a:pPr indent="-338138" algn="ctr">
              <a:lnSpc>
                <a:spcPct val="90000"/>
              </a:lnSpc>
              <a:spcBef>
                <a:spcPts val="9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000" b="1" dirty="0" smtClean="0">
                <a:solidFill>
                  <a:srgbClr val="00B050"/>
                </a:solidFill>
                <a:latin typeface="Times New Roman" pitchFamily="16" charset="0"/>
              </a:rPr>
              <a:t>МКДОУ «Детский сад3 п. Теплое»</a:t>
            </a:r>
            <a:r>
              <a:rPr lang="ru-RU" altLang="ru-RU" sz="3600" b="1" dirty="0">
                <a:solidFill>
                  <a:schemeClr val="accent5"/>
                </a:solidFill>
                <a:latin typeface="Times New Roman" pitchFamily="16" charset="0"/>
              </a:rPr>
              <a:t/>
            </a:r>
            <a:br>
              <a:rPr lang="ru-RU" altLang="ru-RU" sz="3600" b="1" dirty="0">
                <a:solidFill>
                  <a:schemeClr val="accent5"/>
                </a:solidFill>
                <a:latin typeface="Times New Roman" pitchFamily="16" charset="0"/>
              </a:rPr>
            </a:br>
            <a:endParaRPr lang="ru-RU" altLang="ru-RU" sz="3600" b="1" dirty="0">
              <a:solidFill>
                <a:schemeClr val="accent5"/>
              </a:solidFill>
              <a:latin typeface="Times New Roman" pitchFamily="16" charset="0"/>
            </a:endParaRPr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846138"/>
            <a:ext cx="8229600" cy="33861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>
                <a:solidFill>
                  <a:srgbClr val="008000"/>
                </a:solidFill>
                <a:latin typeface="Times New Roman" pitchFamily="16" charset="0"/>
              </a:rPr>
              <a:t/>
            </a:r>
            <a:br>
              <a:rPr lang="ru-RU" altLang="ru-RU" sz="3600" b="1" dirty="0">
                <a:solidFill>
                  <a:srgbClr val="008000"/>
                </a:solidFill>
                <a:latin typeface="Times New Roman" pitchFamily="16" charset="0"/>
              </a:rPr>
            </a:br>
            <a:r>
              <a:rPr lang="ru-RU" altLang="ru-RU" sz="3600" b="1" dirty="0">
                <a:solidFill>
                  <a:srgbClr val="008000"/>
                </a:solidFill>
                <a:latin typeface="Times New Roman" pitchFamily="16" charset="0"/>
              </a:rPr>
              <a:t/>
            </a:r>
            <a:br>
              <a:rPr lang="ru-RU" altLang="ru-RU" sz="3600" b="1" dirty="0">
                <a:solidFill>
                  <a:srgbClr val="008000"/>
                </a:solidFill>
                <a:latin typeface="Times New Roman" pitchFamily="16" charset="0"/>
              </a:rPr>
            </a:br>
            <a:r>
              <a:rPr lang="ru-RU" altLang="ru-RU" sz="3600" b="1" dirty="0">
                <a:solidFill>
                  <a:srgbClr val="008000"/>
                </a:solidFill>
                <a:latin typeface="Times New Roman" pitchFamily="16" charset="0"/>
              </a:rPr>
              <a:t/>
            </a:r>
            <a:br>
              <a:rPr lang="ru-RU" altLang="ru-RU" sz="3600" b="1" dirty="0">
                <a:solidFill>
                  <a:srgbClr val="008000"/>
                </a:solidFill>
                <a:latin typeface="Times New Roman" pitchFamily="16" charset="0"/>
              </a:rPr>
            </a:br>
            <a:r>
              <a:rPr lang="ru-RU" alt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Непосредственно-образовательная деятельность</a:t>
            </a:r>
            <a:br>
              <a:rPr lang="ru-RU" alt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</a:br>
            <a:endParaRPr lang="ru-RU" altLang="ru-RU" sz="3600" b="1" dirty="0">
              <a:solidFill>
                <a:schemeClr val="tx2">
                  <a:lumMod val="50000"/>
                </a:schemeClr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092101"/>
      </p:ext>
    </p:extLst>
  </p:cSld>
  <p:clrMapOvr>
    <a:masterClrMapping/>
  </p:clrMapOvr>
  <p:transition spd="med" advTm="512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549275"/>
            <a:ext cx="8229600" cy="5576888"/>
          </a:xfrm>
          <a:ln/>
        </p:spPr>
        <p:txBody>
          <a:bodyPr>
            <a:normAutofit fontScale="25000" lnSpcReduction="20000"/>
          </a:bodyPr>
          <a:lstStyle/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Формировать основы музыкальной культуры дошкольников. Привлечь внимание детей к музыкальным инструментам.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Задачи: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rgbClr val="6600CC"/>
                </a:solidFill>
              </a:rPr>
              <a:t>Образовательные: 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1200" dirty="0" smtClean="0">
              <a:solidFill>
                <a:srgbClr val="6600CC"/>
              </a:solidFill>
            </a:endParaRP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rgbClr val="6600CC"/>
                </a:solidFill>
              </a:rPr>
              <a:t>Формировать элементарные представления о духовых музыкальных инструментах;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rgbClr val="6600CC"/>
                </a:solidFill>
              </a:rPr>
              <a:t>Закреплять названия инструментов. 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1200" dirty="0" smtClean="0">
              <a:solidFill>
                <a:srgbClr val="6600CC"/>
              </a:solidFill>
            </a:endParaRP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rgbClr val="6600CC"/>
                </a:solidFill>
              </a:rPr>
              <a:t>Развивающие: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rgbClr val="6600CC"/>
                </a:solidFill>
              </a:rPr>
              <a:t> 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rgbClr val="6600CC"/>
                </a:solidFill>
              </a:rPr>
              <a:t>Развивать внимание, музыкальную память и </a:t>
            </a:r>
            <a:r>
              <a:rPr lang="ru-RU" altLang="ru-RU" sz="11200" dirty="0" err="1" smtClean="0">
                <a:solidFill>
                  <a:srgbClr val="6600CC"/>
                </a:solidFill>
              </a:rPr>
              <a:t>звуковысотный</a:t>
            </a:r>
            <a:r>
              <a:rPr lang="ru-RU" altLang="ru-RU" sz="11200" dirty="0" smtClean="0">
                <a:solidFill>
                  <a:srgbClr val="6600CC"/>
                </a:solidFill>
              </a:rPr>
              <a:t> слух. 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rgbClr val="6600CC"/>
                </a:solidFill>
              </a:rPr>
              <a:t>Воспитательные: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200" dirty="0" smtClean="0">
                <a:solidFill>
                  <a:srgbClr val="6600CC"/>
                </a:solidFill>
              </a:rPr>
              <a:t>Воспитание интереса и любви к музыке, к игре на простейших музыкальных инструментов. </a:t>
            </a:r>
          </a:p>
          <a:p>
            <a:pPr indent="-338138" algn="ctr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1200" dirty="0" smtClean="0">
              <a:solidFill>
                <a:srgbClr val="6600CC"/>
              </a:solidFill>
            </a:endParaRPr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23813"/>
            <a:ext cx="8002587" cy="703262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Цель:</a:t>
            </a:r>
            <a:endParaRPr lang="ru-RU" altLang="ru-RU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10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5120">
        <p:dissolve/>
      </p:transition>
    </mc:Choice>
    <mc:Fallback>
      <p:transition spd="slow" advTm="512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iceimage.ru-14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Детские музыкальные инструменты и игрушки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etskie_pesni_iz_multfilmov_bolshoj_sobachij_sekr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628800"/>
            <a:ext cx="6365507" cy="4896544"/>
          </a:xfrm>
          <a:prstGeom prst="rect">
            <a:avLst/>
          </a:prstGeom>
        </p:spPr>
      </p:pic>
      <p:pic>
        <p:nvPicPr>
          <p:cNvPr id="7" name="Рисунок 6" descr="0_4eb55_e1964741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709118" y="2709117"/>
            <a:ext cx="6749873" cy="1331641"/>
          </a:xfrm>
          <a:prstGeom prst="rect">
            <a:avLst/>
          </a:prstGeom>
        </p:spPr>
      </p:pic>
      <p:pic>
        <p:nvPicPr>
          <p:cNvPr id="8" name="Рисунок 7" descr="0_4eb55_e1964741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103243" y="2817243"/>
            <a:ext cx="6749873" cy="13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557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3633" y="287354"/>
            <a:ext cx="8532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r>
              <a:rPr lang="ru-RU" sz="2000" dirty="0" smtClean="0">
                <a:solidFill>
                  <a:schemeClr val="bg1"/>
                </a:solidFill>
              </a:rPr>
              <a:t>Здравствуйте, </a:t>
            </a:r>
            <a:r>
              <a:rPr lang="ru-RU" sz="2000" dirty="0">
                <a:solidFill>
                  <a:schemeClr val="bg1"/>
                </a:solidFill>
              </a:rPr>
              <a:t>ребята. Сегодня </a:t>
            </a:r>
            <a:r>
              <a:rPr lang="ru-RU" sz="2000" dirty="0" smtClean="0">
                <a:solidFill>
                  <a:schemeClr val="bg1"/>
                </a:solidFill>
              </a:rPr>
              <a:t>мы с вами отправимся в путешествие </a:t>
            </a:r>
            <a:r>
              <a:rPr lang="ru-RU" sz="2000" dirty="0">
                <a:solidFill>
                  <a:schemeClr val="bg1"/>
                </a:solidFill>
              </a:rPr>
              <a:t>по стране музыкальных инструментов. Мы с вами уже с некоторыми инструментами знакомы, а с некоторыми познакомимся только сегодня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1600" b="1" dirty="0" smtClean="0">
                <a:solidFill>
                  <a:srgbClr val="FFFF00"/>
                </a:solidFill>
              </a:rPr>
              <a:t>ВСТАНЬТЕ, СОГНИТЕ РУКИ В ЛОКТЯХ….ПОЕХАЛИ НА ПАРОВОЗИКЕ</a:t>
            </a:r>
            <a:r>
              <a:rPr lang="ru-RU" sz="1600" b="1" dirty="0" smtClean="0"/>
              <a:t>.</a:t>
            </a:r>
          </a:p>
          <a:p>
            <a:r>
              <a:rPr lang="ru-RU" sz="1600" b="1" dirty="0"/>
              <a:t> </a:t>
            </a:r>
            <a:r>
              <a:rPr lang="ru-RU" sz="2000" b="1" i="1" u="sng" dirty="0" smtClean="0"/>
              <a:t>Звучит </a:t>
            </a:r>
            <a:r>
              <a:rPr lang="ru-RU" sz="2000" b="1" i="1" u="sng" dirty="0"/>
              <a:t>песня «Паровоз букашка</a:t>
            </a:r>
            <a:r>
              <a:rPr lang="ru-RU" sz="2000" b="1" i="1" u="sng" dirty="0" smtClean="0"/>
              <a:t>»</a:t>
            </a:r>
            <a:endParaRPr lang="ru-RU" sz="2000" i="1" u="sng" dirty="0"/>
          </a:p>
        </p:txBody>
      </p:sp>
      <p:pic>
        <p:nvPicPr>
          <p:cNvPr id="6" name="l151657024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771800" y="1912910"/>
            <a:ext cx="609600" cy="609600"/>
          </a:xfrm>
          <a:prstGeom prst="rect">
            <a:avLst/>
          </a:prstGeom>
        </p:spPr>
      </p:pic>
      <p:pic>
        <p:nvPicPr>
          <p:cNvPr id="1026" name="Picture 2" descr="D:\Кутняк\резюме\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375" y="2564904"/>
            <a:ext cx="707136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7357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905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924944"/>
            <a:ext cx="5312106" cy="3933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63367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Музыкальные инструменты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это такие инструменты, с помощью которых музыкант-исполнитель может издавать музыкальные звуки (это называется игрой на музыкальных инструментах).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Музыкальные инструменты делают из разных материалов, но главным образом – из дерева и металла. Инструменты делятся на несколько групп, в зависимости от материала, из которого они сделаны, и от способа игры на них: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струнные, духовые и ударные.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_4eb55_e1964741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691174" y="2691171"/>
            <a:ext cx="6857999" cy="1475659"/>
          </a:xfrm>
          <a:prstGeom prst="rect">
            <a:avLst/>
          </a:prstGeom>
        </p:spPr>
      </p:pic>
      <p:pic>
        <p:nvPicPr>
          <p:cNvPr id="5" name="Рисунок 4" descr="0_4eb55_e1964741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977173" y="2691171"/>
            <a:ext cx="6858000" cy="14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83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Юлия\AppData\Local\Microsoft\Windows\INetCache\Content.Word\Слайд4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84253"/>
            <a:ext cx="59340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Духовой оркестр Молодечненской ДМШ - Детский марш_(Inkompmusic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7544" y="2387993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58772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Нажимайте на значок…. </a:t>
            </a:r>
            <a:r>
              <a:rPr lang="ru-RU" dirty="0">
                <a:solidFill>
                  <a:srgbClr val="C00000"/>
                </a:solidFill>
              </a:rPr>
              <a:t>так звучит духовой </a:t>
            </a:r>
            <a:r>
              <a:rPr lang="ru-RU" dirty="0" smtClean="0">
                <a:solidFill>
                  <a:srgbClr val="C00000"/>
                </a:solidFill>
              </a:rPr>
              <a:t>оркестр, можете пошагать на месте.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1730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603448"/>
            <a:ext cx="9144000" cy="6858000"/>
          </a:xfrm>
          <a:prstGeom prst="rect">
            <a:avLst/>
          </a:prstGeom>
        </p:spPr>
      </p:pic>
      <p:pic>
        <p:nvPicPr>
          <p:cNvPr id="3" name="Рисунок 2" descr="0_4eb55_e1964741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2691170" y="2691171"/>
            <a:ext cx="6857999" cy="1475659"/>
          </a:xfrm>
          <a:prstGeom prst="rect">
            <a:avLst/>
          </a:prstGeom>
        </p:spPr>
      </p:pic>
      <p:pic>
        <p:nvPicPr>
          <p:cNvPr id="4" name="Рисунок 3" descr="0_4eb55_e1964741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977173" y="2691171"/>
            <a:ext cx="6858000" cy="1475657"/>
          </a:xfrm>
          <a:prstGeom prst="rect">
            <a:avLst/>
          </a:prstGeom>
        </p:spPr>
      </p:pic>
      <p:pic>
        <p:nvPicPr>
          <p:cNvPr id="6" name="Рисунок 5" descr="9c491e0df126bef8fb2669782cb9f3fc.jpg"/>
          <p:cNvPicPr>
            <a:picLocks noChangeAspect="1"/>
          </p:cNvPicPr>
          <p:nvPr/>
        </p:nvPicPr>
        <p:blipFill>
          <a:blip r:embed="rId6" cstate="print"/>
          <a:srcRect l="4516" t="6027" r="2910" b="8173"/>
          <a:stretch>
            <a:fillRect/>
          </a:stretch>
        </p:blipFill>
        <p:spPr>
          <a:xfrm>
            <a:off x="3707904" y="3785652"/>
            <a:ext cx="2304256" cy="2135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1600.jpg"/>
          <p:cNvPicPr>
            <a:picLocks noChangeAspect="1"/>
          </p:cNvPicPr>
          <p:nvPr/>
        </p:nvPicPr>
        <p:blipFill>
          <a:blip r:embed="rId7" cstate="print"/>
          <a:srcRect t="12263" b="14162"/>
          <a:stretch>
            <a:fillRect/>
          </a:stretch>
        </p:blipFill>
        <p:spPr>
          <a:xfrm rot="5400000">
            <a:off x="5868144" y="4022304"/>
            <a:ext cx="2736304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94517f6fe66ad3fa89b8bbe76df6858c.jpg"/>
          <p:cNvPicPr>
            <a:picLocks noChangeAspect="1"/>
          </p:cNvPicPr>
          <p:nvPr/>
        </p:nvPicPr>
        <p:blipFill>
          <a:blip r:embed="rId8" cstate="print"/>
          <a:srcRect l="3883" t="6346" r="6797" b="4816"/>
          <a:stretch>
            <a:fillRect/>
          </a:stretch>
        </p:blipFill>
        <p:spPr>
          <a:xfrm rot="16200000">
            <a:off x="1098449" y="3899622"/>
            <a:ext cx="2741446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1468090304_0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47664" y="476672"/>
            <a:ext cx="3643216" cy="28083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2080" y="0"/>
            <a:ext cx="23762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Дудочка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старинный музыкальный инструмент. Обычно ее делали пастухи, чтобы развлечь себя при монотонной работе.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чание музыкальных инструментов - Флейта_(Inkompmusic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190880" y="3284984"/>
            <a:ext cx="609600" cy="609600"/>
          </a:xfrm>
          <a:prstGeom prst="rect">
            <a:avLst/>
          </a:prstGeom>
        </p:spPr>
      </p:pic>
      <p:pic>
        <p:nvPicPr>
          <p:cNvPr id="11" name="v151657094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48996" y="3402838"/>
            <a:ext cx="609600" cy="6096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12054" y="61704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Здесь вы услышите звучание дудочки и флейты</a:t>
            </a:r>
            <a:r>
              <a:rPr lang="ru-RU" dirty="0" smtClean="0"/>
              <a:t>.    (жми на значок.)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2004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57152" y="474345"/>
            <a:ext cx="4572000" cy="63401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Лене купили дудочку дуду,</a:t>
            </a:r>
          </a:p>
          <a:p>
            <a:r>
              <a:rPr lang="ru-RU" dirty="0"/>
              <a:t>Лена играет дома и в саду.</a:t>
            </a:r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/>
              <a:t>Все просят Лену: "Помолчи хоть час!</a:t>
            </a:r>
          </a:p>
          <a:p>
            <a:r>
              <a:rPr lang="ru-RU" dirty="0"/>
              <a:t>Леночка, хватит, пожалей всех нас!"</a:t>
            </a:r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ду</a:t>
            </a:r>
            <a:endParaRPr lang="ru-RU" dirty="0"/>
          </a:p>
          <a:p>
            <a:r>
              <a:rPr lang="ru-RU" dirty="0"/>
              <a:t>Куплеты дети подпевают, а на «</a:t>
            </a:r>
            <a:r>
              <a:rPr lang="ru-RU" dirty="0" err="1"/>
              <a:t>ду,ду,ду,ду</a:t>
            </a:r>
            <a:r>
              <a:rPr lang="ru-RU" dirty="0"/>
              <a:t>….» играют на дудочке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C00000"/>
                </a:solidFill>
              </a:rPr>
              <a:t>Дружней подпевайте эту песенку.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/>
              <a:t> </a:t>
            </a:r>
            <a:r>
              <a:rPr lang="ru-RU" dirty="0"/>
              <a:t>А посмотрите, какие яркие и красочные бывают свистульки.</a:t>
            </a:r>
          </a:p>
        </p:txBody>
      </p:sp>
      <p:pic>
        <p:nvPicPr>
          <p:cNvPr id="4" name="l151657089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716016" y="3567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1086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416</TotalTime>
  <Words>369</Words>
  <Application>Microsoft Office PowerPoint</Application>
  <PresentationFormat>Экран (4:3)</PresentationFormat>
  <Paragraphs>62</Paragraphs>
  <Slides>14</Slides>
  <Notes>4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Слайд 1</vt:lpstr>
      <vt:lpstr>   Непосредственно-образовательная деятельность </vt:lpstr>
      <vt:lpstr>Цель:</vt:lpstr>
      <vt:lpstr>Детские музыкальные инструменты и игрушки</vt:lpstr>
      <vt:lpstr>Слайд 5</vt:lpstr>
      <vt:lpstr>Слайд 6</vt:lpstr>
      <vt:lpstr>  </vt:lpstr>
      <vt:lpstr>Слайд 8</vt:lpstr>
      <vt:lpstr>Слайд 9</vt:lpstr>
      <vt:lpstr>Слайд 10</vt:lpstr>
      <vt:lpstr>Слайд 11</vt:lpstr>
      <vt:lpstr>А ААААаАэтот  инструмент вам хорошо знаком,  у кого есть такой инструмент, поиграйте, запомните, как звучит Триола. струнным, ударным или духовым? 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Буева</cp:lastModifiedBy>
  <cp:revision>44</cp:revision>
  <dcterms:created xsi:type="dcterms:W3CDTF">2020-05-12T18:32:42Z</dcterms:created>
  <dcterms:modified xsi:type="dcterms:W3CDTF">2020-05-18T12:52:33Z</dcterms:modified>
</cp:coreProperties>
</file>