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2" r:id="rId3"/>
    <p:sldId id="260" r:id="rId4"/>
    <p:sldId id="269" r:id="rId5"/>
    <p:sldId id="272" r:id="rId6"/>
    <p:sldId id="271" r:id="rId7"/>
    <p:sldId id="274" r:id="rId8"/>
    <p:sldId id="275" r:id="rId9"/>
    <p:sldId id="277" r:id="rId10"/>
    <p:sldId id="265" r:id="rId11"/>
    <p:sldId id="279" r:id="rId12"/>
    <p:sldId id="280" r:id="rId13"/>
    <p:sldId id="284" r:id="rId14"/>
    <p:sldId id="281" r:id="rId15"/>
    <p:sldId id="285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14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E02C5-AAEF-45D3-8B8A-0E9A3230DD5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36D9-71B1-41F6-A0D4-CA9683870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 баснях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904" y="660758"/>
            <a:ext cx="8181528" cy="33443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260648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          Великий русский баснописец.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47663" y="4077072"/>
            <a:ext cx="43406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1769 – 1844 г. г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Прожил  </a:t>
            </a:r>
            <a:r>
              <a:rPr lang="ru-RU" sz="2800" b="1" dirty="0"/>
              <a:t>75 лет</a:t>
            </a:r>
          </a:p>
          <a:p>
            <a:r>
              <a:rPr lang="ru-RU" sz="2800" b="1" dirty="0" smtClean="0"/>
              <a:t>  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4941168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Речевое </a:t>
            </a:r>
            <a:r>
              <a:rPr lang="ru-RU" b="1" dirty="0" err="1" smtClean="0"/>
              <a:t>развтие</a:t>
            </a:r>
            <a:endParaRPr lang="ru-RU" b="1" dirty="0" smtClean="0"/>
          </a:p>
          <a:p>
            <a:pPr algn="ctr"/>
            <a:r>
              <a:rPr lang="ru-RU" b="1" dirty="0" smtClean="0"/>
              <a:t>Чтение </a:t>
            </a:r>
            <a:r>
              <a:rPr lang="ru-RU" b="1" dirty="0"/>
              <a:t>басни И</a:t>
            </a:r>
            <a:r>
              <a:rPr lang="ru-RU" b="1" dirty="0" smtClean="0"/>
              <a:t>. А. Крылова </a:t>
            </a:r>
            <a:r>
              <a:rPr lang="ru-RU" b="1" dirty="0"/>
              <a:t>«Стрекоза и Муравей</a:t>
            </a:r>
            <a:r>
              <a:rPr lang="ru-RU" b="1" dirty="0" smtClean="0"/>
              <a:t>»</a:t>
            </a:r>
          </a:p>
          <a:p>
            <a:pPr algn="ctr"/>
            <a:r>
              <a:rPr lang="ru-RU" b="1" dirty="0" smtClean="0"/>
              <a:t>Подготовила</a:t>
            </a:r>
            <a:r>
              <a:rPr lang="ru-RU" b="1" dirty="0" smtClean="0"/>
              <a:t>: </a:t>
            </a:r>
            <a:r>
              <a:rPr lang="en-US" b="1" dirty="0" smtClean="0"/>
              <a:t> </a:t>
            </a:r>
            <a:r>
              <a:rPr lang="ru-RU" b="1" dirty="0" smtClean="0"/>
              <a:t>воспитатель старшей группы Мысик </a:t>
            </a:r>
            <a:r>
              <a:rPr lang="ru-RU" b="1" dirty="0" smtClean="0"/>
              <a:t>С.Н</a:t>
            </a:r>
            <a:endParaRPr lang="ru-RU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ораль.jpg"/>
          <p:cNvPicPr>
            <a:picLocks noChangeAspect="1"/>
          </p:cNvPicPr>
          <p:nvPr/>
        </p:nvPicPr>
        <p:blipFill>
          <a:blip r:embed="rId2" cstate="print"/>
          <a:srcRect l="5113" t="11151" r="11413"/>
          <a:stretch>
            <a:fillRect/>
          </a:stretch>
        </p:blipFill>
        <p:spPr>
          <a:xfrm>
            <a:off x="611560" y="260648"/>
            <a:ext cx="7632848" cy="60932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260648"/>
            <a:ext cx="223009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Вопросы.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1052736"/>
            <a:ext cx="4495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Что делала Стрекоза летом?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700808"/>
            <a:ext cx="66616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Пела, играла, веселилась,</a:t>
            </a:r>
          </a:p>
          <a:p>
            <a:r>
              <a:rPr lang="ru-RU" sz="3600" dirty="0" smtClean="0"/>
              <a:t>не думала о зиме, не трудилась.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267744" y="3645024"/>
            <a:ext cx="4325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Что делал Муравей летом?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4509120"/>
            <a:ext cx="76861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Работал, строил дом,</a:t>
            </a:r>
          </a:p>
          <a:p>
            <a:r>
              <a:rPr lang="ru-RU" sz="3600" dirty="0" smtClean="0"/>
              <a:t>готовился к зиме, запасал дрова, еду.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404664"/>
            <a:ext cx="3266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Стрекоза какая?</a:t>
            </a:r>
            <a:endParaRPr lang="ru-RU" sz="32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052736"/>
            <a:ext cx="56331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Красивая, легкомысленная,</a:t>
            </a:r>
          </a:p>
          <a:p>
            <a:r>
              <a:rPr lang="ru-RU" sz="3600" dirty="0" smtClean="0"/>
              <a:t>ветреная,  ленивая.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3501008"/>
            <a:ext cx="3045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u="sng" dirty="0" smtClean="0"/>
              <a:t>Муравей какой?</a:t>
            </a:r>
            <a:endParaRPr lang="ru-RU" sz="3200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4077072"/>
            <a:ext cx="6200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Умный,  трудолюбивый,</a:t>
            </a:r>
          </a:p>
          <a:p>
            <a:r>
              <a:rPr lang="ru-RU" sz="3600" dirty="0" smtClean="0"/>
              <a:t>серьёзный,  справедливый.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2276872"/>
            <a:ext cx="55820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Бывают и люди такие.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Крылов осуждает ленивых людей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5517232"/>
            <a:ext cx="4916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Муравей вызывает уважение.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8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681" y="2005298"/>
            <a:ext cx="248126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8" y="836712"/>
            <a:ext cx="101123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052736"/>
            <a:ext cx="101123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89248"/>
            <a:ext cx="101123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101123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41574"/>
            <a:ext cx="2414587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08311"/>
            <a:ext cx="273685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13" y="1516286"/>
            <a:ext cx="248126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5" y="5273674"/>
            <a:ext cx="12065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99" y="5273675"/>
            <a:ext cx="12065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031" y="5264001"/>
            <a:ext cx="12065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" y="4441676"/>
            <a:ext cx="26336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38" y="4509120"/>
            <a:ext cx="22733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923" y="4509120"/>
            <a:ext cx="22685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76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620688"/>
            <a:ext cx="7355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Сколько басен написал И.А.Крылов?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492896"/>
            <a:ext cx="5351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Кто герои басен Крылова?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556792"/>
            <a:ext cx="6792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Какие басни Крылова ты знаешь?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3789040"/>
            <a:ext cx="4943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Кого изображал Крылов</a:t>
            </a:r>
          </a:p>
          <a:p>
            <a:r>
              <a:rPr lang="ru-RU" sz="3600" dirty="0" smtClean="0"/>
              <a:t>под видом животных?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547664" y="3212976"/>
            <a:ext cx="3688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(Животные, птицы, насекомые).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475656" y="5229200"/>
            <a:ext cx="68448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(Под видом животных Крылов изображал людей: </a:t>
            </a:r>
          </a:p>
          <a:p>
            <a:r>
              <a:rPr lang="ru-RU" sz="2000" dirty="0" smtClean="0"/>
              <a:t>добрых и злых, умных и глупых,  трудолюбивых и ленивых.)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Домашнее задание </a:t>
            </a:r>
            <a:b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( по желанию)</a:t>
            </a:r>
            <a:endParaRPr lang="ru-RU" sz="4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/>
              </a:rPr>
              <a:t>Придумать свой конец басни, если бы Муравей всё-таки пустил Стрекозу к себе жить.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None/>
              <a:tabLst/>
              <a:defRPr/>
            </a:pPr>
            <a:r>
              <a:rPr lang="ru-RU" b="1" dirty="0" smtClean="0">
                <a:solidFill>
                  <a:srgbClr val="FF0000"/>
                </a:solidFill>
                <a:latin typeface="Century Schoolbook"/>
              </a:rPr>
              <a:t>Н</a:t>
            </a:r>
            <a:r>
              <a:rPr lang="ru-RU" b="1" dirty="0">
                <a:solidFill>
                  <a:srgbClr val="FF0000"/>
                </a:solidFill>
                <a:latin typeface="Century Schoolbook"/>
              </a:rPr>
              <a:t>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/>
              </a:rPr>
              <a:t>рисовать  рисунок к басне.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Font typeface="Wingdings" pitchFamily="2" charset="2"/>
              <a:buChar char="v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/>
              </a:rPr>
              <a:t>Выразительное чтение басни наизусть.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6FC6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98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ся\Pictures\спасибо за вним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Тема НОД: "Знакомство с басней И. А. Крылова "Стрекоза и муравей". "Чтение художественной литературы"</a:t>
            </a:r>
          </a:p>
          <a:p>
            <a:endParaRPr lang="ru-RU" dirty="0"/>
          </a:p>
          <a:p>
            <a:r>
              <a:rPr lang="ru-RU" dirty="0"/>
              <a:t>Цель: Познакомить детей с басней И. А. Крылова "Стрекоза и муравей". Литературоведческим термином «басня», с её жанровыми особенностями, подвести к аллегории басни, Обозначение характера персонажей басни дать краткие сведения о баснописце И. А. Крылове.</a:t>
            </a:r>
          </a:p>
          <a:p>
            <a:r>
              <a:rPr lang="ru-RU" dirty="0" smtClean="0"/>
              <a:t>Воспитательные</a:t>
            </a:r>
            <a:r>
              <a:rPr lang="ru-RU" dirty="0"/>
              <a:t>: Воспитывать доброжелательные отношение в общении друг с другом, а в играх ловкость, быстроту, находчивость, самостоятельность, развивать устную речь, мышление; обогащать словарный запас детей; прививать такие качества, как трудолюбие и усердие.</a:t>
            </a:r>
          </a:p>
          <a:p>
            <a:r>
              <a:rPr lang="ru-RU" dirty="0" smtClean="0"/>
              <a:t>Оборудование</a:t>
            </a:r>
            <a:r>
              <a:rPr lang="ru-RU" dirty="0"/>
              <a:t>: портрет И. А. Крылова, иллюстрации к басням, </a:t>
            </a:r>
            <a:r>
              <a:rPr lang="ru-RU" dirty="0" smtClean="0"/>
              <a:t>загадки</a:t>
            </a:r>
            <a:r>
              <a:rPr lang="ru-RU" dirty="0"/>
              <a:t>, ребусы по басни, маски стрекозы и муравья, раскраски по басни, мультфильм (для вечернего просмотра, консультация по творчеству И.А. Крылова (работа с семьёй).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90368"/>
            <a:ext cx="1303125" cy="176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637" y="4869160"/>
            <a:ext cx="1349600" cy="176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95623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а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4347416"/>
            <a:ext cx="3168352" cy="2510584"/>
          </a:xfrm>
          <a:prstGeom prst="rect">
            <a:avLst/>
          </a:prstGeom>
        </p:spPr>
      </p:pic>
      <p:pic>
        <p:nvPicPr>
          <p:cNvPr id="4" name="Рисунок 3" descr="сыр выпа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908720"/>
            <a:ext cx="2232248" cy="3235938"/>
          </a:xfrm>
          <a:prstGeom prst="rect">
            <a:avLst/>
          </a:prstGeom>
        </p:spPr>
      </p:pic>
      <p:pic>
        <p:nvPicPr>
          <p:cNvPr id="1026" name="Picture 2" descr="C:\Users\Люся\Pictures\моська.jpg"/>
          <p:cNvPicPr>
            <a:picLocks noChangeAspect="1" noChangeArrowheads="1"/>
          </p:cNvPicPr>
          <p:nvPr/>
        </p:nvPicPr>
        <p:blipFill>
          <a:blip r:embed="rId4" cstate="print"/>
          <a:srcRect t="1419" r="2564" b="7440"/>
          <a:stretch>
            <a:fillRect/>
          </a:stretch>
        </p:blipFill>
        <p:spPr bwMode="auto">
          <a:xfrm>
            <a:off x="611560" y="908720"/>
            <a:ext cx="2512932" cy="324036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71600" y="188640"/>
            <a:ext cx="7767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Крылов написал более 200 (двухсот) басен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1027" name="Picture 3" descr="C:\Users\Люся\Pictures\мартышка.jpg"/>
          <p:cNvPicPr>
            <a:picLocks noChangeAspect="1" noChangeArrowheads="1"/>
          </p:cNvPicPr>
          <p:nvPr/>
        </p:nvPicPr>
        <p:blipFill>
          <a:blip r:embed="rId5" cstate="print"/>
          <a:srcRect r="1901" b="16511"/>
          <a:stretch>
            <a:fillRect/>
          </a:stretch>
        </p:blipFill>
        <p:spPr bwMode="auto">
          <a:xfrm>
            <a:off x="0" y="4077072"/>
            <a:ext cx="4447186" cy="2520280"/>
          </a:xfrm>
          <a:prstGeom prst="rect">
            <a:avLst/>
          </a:prstGeom>
          <a:noFill/>
        </p:spPr>
      </p:pic>
      <p:pic>
        <p:nvPicPr>
          <p:cNvPr id="1028" name="Picture 4" descr="C:\Users\Люся\Pictures\volk_i_zhuravl.jpg"/>
          <p:cNvPicPr>
            <a:picLocks noChangeAspect="1" noChangeArrowheads="1"/>
          </p:cNvPicPr>
          <p:nvPr/>
        </p:nvPicPr>
        <p:blipFill>
          <a:blip r:embed="rId6" cstate="print"/>
          <a:srcRect t="6922" r="-3113"/>
          <a:stretch>
            <a:fillRect/>
          </a:stretch>
        </p:blipFill>
        <p:spPr bwMode="auto">
          <a:xfrm>
            <a:off x="6372200" y="620688"/>
            <a:ext cx="2568110" cy="336910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44208" y="3861048"/>
            <a:ext cx="2219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«Волк и журавль»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екоза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4152207" cy="61140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404664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Герои басен Крылова разные животные, птицы, насекомые.</a:t>
            </a:r>
          </a:p>
          <a:p>
            <a:r>
              <a:rPr lang="ru-RU" sz="3600" dirty="0" smtClean="0"/>
              <a:t>Под видом животных Крылов изображал людей: </a:t>
            </a:r>
          </a:p>
          <a:p>
            <a:r>
              <a:rPr lang="ru-RU" sz="3600" dirty="0" smtClean="0"/>
              <a:t>добрых и злых,</a:t>
            </a:r>
          </a:p>
          <a:p>
            <a:r>
              <a:rPr lang="ru-RU" sz="3600" dirty="0" smtClean="0"/>
              <a:t>умных и глупых,</a:t>
            </a:r>
          </a:p>
          <a:p>
            <a:r>
              <a:rPr lang="ru-RU" sz="3600" dirty="0" smtClean="0"/>
              <a:t>трудолюбивых и ленивых.</a:t>
            </a:r>
            <a:endParaRPr lang="ru-RU" sz="36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екоза.jpg"/>
          <p:cNvPicPr>
            <a:picLocks noChangeAspect="1"/>
          </p:cNvPicPr>
          <p:nvPr/>
        </p:nvPicPr>
        <p:blipFill>
          <a:blip r:embed="rId2" cstate="print"/>
          <a:srcRect l="24800" t="1001" r="24800"/>
          <a:stretch>
            <a:fillRect/>
          </a:stretch>
        </p:blipFill>
        <p:spPr>
          <a:xfrm>
            <a:off x="251520" y="764704"/>
            <a:ext cx="3024336" cy="4176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3928" y="0"/>
            <a:ext cx="1622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Басня.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 descr="строит д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692696"/>
            <a:ext cx="5508104" cy="4320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67744" y="5157192"/>
            <a:ext cx="5812553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Попрыгунья Стрекоза </a:t>
            </a:r>
          </a:p>
          <a:p>
            <a:r>
              <a:rPr lang="ru-RU" sz="4400" dirty="0" smtClean="0"/>
              <a:t>Лето красное пропела;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620688"/>
            <a:ext cx="813718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Оглянуться не успела,</a:t>
            </a:r>
          </a:p>
          <a:p>
            <a:r>
              <a:rPr lang="ru-RU" sz="2800" dirty="0" smtClean="0"/>
              <a:t>Как зима катит в глаза.</a:t>
            </a:r>
          </a:p>
          <a:p>
            <a:r>
              <a:rPr lang="ru-RU" sz="2800" dirty="0" smtClean="0"/>
              <a:t>Помертвело чисто поле,</a:t>
            </a:r>
          </a:p>
          <a:p>
            <a:r>
              <a:rPr lang="ru-RU" sz="2800" dirty="0" smtClean="0"/>
              <a:t>Нет уж дней тех светлых боле,</a:t>
            </a:r>
          </a:p>
          <a:p>
            <a:r>
              <a:rPr lang="ru-RU" sz="2800" dirty="0" smtClean="0"/>
              <a:t>Как под каждым ей листком</a:t>
            </a:r>
          </a:p>
          <a:p>
            <a:r>
              <a:rPr lang="ru-RU" sz="2800" dirty="0" smtClean="0"/>
              <a:t>Был готов и стол, и дом.</a:t>
            </a:r>
          </a:p>
          <a:p>
            <a:r>
              <a:rPr lang="ru-RU" sz="2800" dirty="0" smtClean="0"/>
              <a:t>Всё прошло: с зимой холодной нужда, голод настаёт,</a:t>
            </a:r>
          </a:p>
          <a:p>
            <a:r>
              <a:rPr lang="ru-RU" sz="2800" dirty="0" smtClean="0"/>
              <a:t>Стрекоза уж не поёт, </a:t>
            </a:r>
          </a:p>
          <a:p>
            <a:r>
              <a:rPr lang="ru-RU" sz="2800" dirty="0" smtClean="0"/>
              <a:t>И кому же в ум пойдёт</a:t>
            </a:r>
          </a:p>
          <a:p>
            <a:r>
              <a:rPr lang="ru-RU" sz="2800" dirty="0" smtClean="0"/>
              <a:t>На желудок петь голодный!</a:t>
            </a:r>
          </a:p>
          <a:p>
            <a:r>
              <a:rPr lang="ru-RU" sz="2800" dirty="0" smtClean="0"/>
              <a:t>Злой тоской удручена </a:t>
            </a:r>
          </a:p>
          <a:p>
            <a:r>
              <a:rPr lang="ru-RU" sz="2800" dirty="0" smtClean="0"/>
              <a:t>К Муравью ползёт она:</a:t>
            </a:r>
            <a:endParaRPr lang="ru-RU" sz="2800" dirty="0"/>
          </a:p>
        </p:txBody>
      </p:sp>
      <p:pic>
        <p:nvPicPr>
          <p:cNvPr id="3074" name="Picture 2" descr="C:\Users\Люся\Pictures\порха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8640"/>
            <a:ext cx="2952328" cy="3096344"/>
          </a:xfrm>
          <a:prstGeom prst="rect">
            <a:avLst/>
          </a:prstGeom>
          <a:noFill/>
        </p:spPr>
      </p:pic>
      <p:pic>
        <p:nvPicPr>
          <p:cNvPr id="3077" name="Picture 5" descr="C:\Users\Люся\Pictures\ползёт.jpg"/>
          <p:cNvPicPr>
            <a:picLocks noChangeAspect="1" noChangeArrowheads="1"/>
          </p:cNvPicPr>
          <p:nvPr/>
        </p:nvPicPr>
        <p:blipFill>
          <a:blip r:embed="rId3" cstate="print"/>
          <a:srcRect l="2952" t="867" r="6757" b="20043"/>
          <a:stretch>
            <a:fillRect/>
          </a:stretch>
        </p:blipFill>
        <p:spPr bwMode="auto">
          <a:xfrm>
            <a:off x="4499992" y="3645024"/>
            <a:ext cx="4464496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е остав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5374" y="476672"/>
            <a:ext cx="7416660" cy="5557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68760"/>
            <a:ext cx="45960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«Кумушка,  мне странно это:</a:t>
            </a:r>
          </a:p>
          <a:p>
            <a:endParaRPr lang="ru-RU" sz="2400" dirty="0" smtClean="0"/>
          </a:p>
          <a:p>
            <a:r>
              <a:rPr lang="ru-RU" sz="2400" dirty="0" smtClean="0"/>
              <a:t>Да  работала ль ты в лето?» –</a:t>
            </a:r>
          </a:p>
          <a:p>
            <a:endParaRPr lang="ru-RU" sz="2400" dirty="0" smtClean="0"/>
          </a:p>
          <a:p>
            <a:r>
              <a:rPr lang="ru-RU" sz="2400" dirty="0" smtClean="0"/>
              <a:t>Говорит  ей  Муравей.</a:t>
            </a:r>
          </a:p>
          <a:p>
            <a:endParaRPr lang="ru-RU" dirty="0"/>
          </a:p>
        </p:txBody>
      </p:sp>
      <p:pic>
        <p:nvPicPr>
          <p:cNvPr id="2050" name="Picture 2" descr="C:\Users\Люся\Pictures\зим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196752"/>
            <a:ext cx="5184576" cy="46805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5591980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«До того ль, голубчик  было?</a:t>
            </a:r>
          </a:p>
          <a:p>
            <a:r>
              <a:rPr lang="ru-RU" sz="2800" dirty="0" smtClean="0"/>
              <a:t>В мягких  </a:t>
            </a:r>
            <a:r>
              <a:rPr lang="ru-RU" sz="2800" dirty="0" err="1" smtClean="0"/>
              <a:t>муравах</a:t>
            </a:r>
            <a:r>
              <a:rPr lang="ru-RU" sz="2800" dirty="0" smtClean="0"/>
              <a:t>  у нас –</a:t>
            </a:r>
          </a:p>
          <a:p>
            <a:r>
              <a:rPr lang="ru-RU" sz="2800" dirty="0" smtClean="0"/>
              <a:t>Песни,  резвость  всякий час,</a:t>
            </a:r>
          </a:p>
          <a:p>
            <a:r>
              <a:rPr lang="ru-RU" sz="2800" dirty="0" smtClean="0"/>
              <a:t>Так, что голову  вскружило».</a:t>
            </a:r>
          </a:p>
          <a:p>
            <a:endParaRPr lang="ru-RU" sz="2800" dirty="0" smtClean="0"/>
          </a:p>
          <a:p>
            <a:r>
              <a:rPr lang="ru-RU" sz="2800" dirty="0" smtClean="0"/>
              <a:t>«А так ты...»</a:t>
            </a:r>
          </a:p>
          <a:p>
            <a:endParaRPr lang="ru-RU" sz="2800" dirty="0" smtClean="0"/>
          </a:p>
          <a:p>
            <a:pPr>
              <a:buFontTx/>
              <a:buChar char="-"/>
            </a:pPr>
            <a:r>
              <a:rPr lang="ru-RU" sz="2800" dirty="0" smtClean="0"/>
              <a:t>«Я без души лето целое всё пела».</a:t>
            </a:r>
          </a:p>
          <a:p>
            <a:endParaRPr lang="ru-RU" dirty="0"/>
          </a:p>
        </p:txBody>
      </p:sp>
      <p:pic>
        <p:nvPicPr>
          <p:cNvPr id="3" name="Рисунок 2" descr="стрекоза поё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908720"/>
            <a:ext cx="3013087" cy="4149080"/>
          </a:xfrm>
          <a:prstGeom prst="rect">
            <a:avLst/>
          </a:prstGeom>
        </p:spPr>
      </p:pic>
      <p:pic>
        <p:nvPicPr>
          <p:cNvPr id="4" name="Рисунок 3" descr="мураве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645024"/>
            <a:ext cx="4032448" cy="2948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524</Words>
  <Application>Microsoft Office PowerPoint</Application>
  <PresentationFormat>Экран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42</cp:revision>
  <dcterms:created xsi:type="dcterms:W3CDTF">2018-04-01T18:57:34Z</dcterms:created>
  <dcterms:modified xsi:type="dcterms:W3CDTF">2020-05-13T14:45:43Z</dcterms:modified>
</cp:coreProperties>
</file>