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61" r:id="rId3"/>
    <p:sldId id="288" r:id="rId4"/>
    <p:sldId id="263" r:id="rId5"/>
    <p:sldId id="256" r:id="rId6"/>
    <p:sldId id="287" r:id="rId7"/>
    <p:sldId id="274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8101A"/>
    <a:srgbClr val="BEC9FA"/>
    <a:srgbClr val="BC5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83" d="100"/>
          <a:sy n="83" d="100"/>
        </p:scale>
        <p:origin x="-16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E882D-F813-47DA-8202-6707B952AE3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07ED5-1348-45E1-A8D1-718F87763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6145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Lidia\Desktop\МК Фокина ШАБЛОНЫ\чтение\кот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3811588"/>
            <a:ext cx="1198563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B683355-FACE-4969-BA8C-41E29DE7003E}" type="datetimeFigureOut">
              <a:rPr lang="ru-RU"/>
              <a:pPr>
                <a:defRPr/>
              </a:pPr>
              <a:t>14.05.2020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FF370-49F3-4D3D-99B8-C612D3A32E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5CAD1EF-DD6F-4922-A532-5F6199443D22}" type="datetimeFigureOut">
              <a:rPr lang="ru-RU"/>
              <a:pPr>
                <a:defRPr/>
              </a:pPr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358C5-C755-4171-99D6-336E22442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16632"/>
            <a:ext cx="8712968" cy="6624736"/>
          </a:xfrm>
          <a:prstGeom prst="rect">
            <a:avLst/>
          </a:prstGeom>
          <a:noFill/>
          <a:ln w="5715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scene3d>
            <a:camera prst="orthographicFront"/>
            <a:lightRig rig="sunset" dir="t"/>
          </a:scene3d>
          <a:sp3d extrusionH="127000" contourW="44450">
            <a:bevelT w="63500"/>
            <a:bevelB w="63500"/>
            <a:extrusionClr>
              <a:srgbClr val="FF0000"/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5" name="Picture 2" descr="C:\Users\Lidia\Desktop\МК Фокина ШАБЛОНЫ\чтение\лис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3892550"/>
            <a:ext cx="1735138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 userDrawn="1"/>
        </p:nvSpPr>
        <p:spPr bwMode="auto">
          <a:xfrm>
            <a:off x="206375" y="6450013"/>
            <a:ext cx="15954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BC5463"/>
                </a:solidFill>
              </a:rPr>
              <a:t>http://mykids.ucoz.ru/</a:t>
            </a:r>
            <a:endParaRPr lang="uk-UA" sz="1200" dirty="0">
              <a:solidFill>
                <a:srgbClr val="BC5463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EE9E9-B05E-49FB-A615-7B2C7F6E38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7C65E4B-7939-46F2-8BAF-8EC848AD571C}" type="datetimeFigureOut">
              <a:rPr lang="ru-RU"/>
              <a:pPr>
                <a:defRPr/>
              </a:pPr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028F8-98D2-4B69-97B6-B642E0C8C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idia\Desktop\МК Фокина ШАБЛОНЫ\чтение\кр шапочк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463" y="188913"/>
            <a:ext cx="185261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8C6EAA5-18E4-416E-86B9-DFE69F68360A}" type="datetimeFigureOut">
              <a:rPr lang="ru-RU"/>
              <a:pPr>
                <a:defRPr/>
              </a:pPr>
              <a:t>14.05.2020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EA75-EA3C-44E1-AE19-0EFD9851CC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79512" y="116632"/>
            <a:ext cx="8712968" cy="6624736"/>
          </a:xfrm>
          <a:prstGeom prst="rect">
            <a:avLst/>
          </a:prstGeom>
          <a:noFill/>
          <a:ln w="5715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scene3d>
            <a:camera prst="orthographicFront"/>
            <a:lightRig rig="sunset" dir="t"/>
          </a:scene3d>
          <a:sp3d extrusionH="127000" contourW="44450">
            <a:bevelT w="63500"/>
            <a:bevelB w="63500"/>
            <a:extrusionClr>
              <a:srgbClr val="FF0000"/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2BB1CD-C7FA-4356-B744-A9A3E29DA5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1" name="Прямоугольник 6"/>
          <p:cNvSpPr>
            <a:spLocks noChangeArrowheads="1"/>
          </p:cNvSpPr>
          <p:nvPr userDrawn="1"/>
        </p:nvSpPr>
        <p:spPr bwMode="auto">
          <a:xfrm>
            <a:off x="206375" y="6450013"/>
            <a:ext cx="15954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BC5463"/>
                </a:solidFill>
              </a:rPr>
              <a:t>http://mykids.ucoz.ru/</a:t>
            </a:r>
            <a:endParaRPr lang="uk-UA" sz="1200" dirty="0">
              <a:solidFill>
                <a:srgbClr val="BC5463"/>
              </a:solidFill>
            </a:endParaRPr>
          </a:p>
        </p:txBody>
      </p:sp>
      <p:pic>
        <p:nvPicPr>
          <p:cNvPr id="1032" name="Picture 2" descr="C:\Users\Lidia\Desktop\МК Фокина ШАБЛОНЫ\чтение\колобок 2ъ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825" y="4937125"/>
            <a:ext cx="2592388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</p:sldLayoutIdLst>
  <p:transition spd="slow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7"/>
          <p:cNvSpPr txBox="1">
            <a:spLocks noChangeArrowheads="1"/>
          </p:cNvSpPr>
          <p:nvPr/>
        </p:nvSpPr>
        <p:spPr bwMode="auto">
          <a:xfrm>
            <a:off x="1209075" y="268551"/>
            <a:ext cx="72405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 Black" pitchFamily="34" charset="0"/>
                <a:cs typeface="Times New Roman" pitchFamily="18" charset="0"/>
              </a:rPr>
              <a:t>Муниципальное казённое дошкольное</a:t>
            </a:r>
          </a:p>
          <a:p>
            <a:pPr algn="ctr"/>
            <a:r>
              <a:rPr lang="ru-RU" b="1" dirty="0">
                <a:latin typeface="Arial Black" pitchFamily="34" charset="0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>
                <a:latin typeface="Arial Black" pitchFamily="34" charset="0"/>
                <a:cs typeface="Times New Roman" pitchFamily="18" charset="0"/>
              </a:rPr>
              <a:t>«Детский сад №3 п. Теплое»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179512" y="2163703"/>
            <a:ext cx="8964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Художественно-эстетическое развитие</a:t>
            </a:r>
          </a:p>
          <a:p>
            <a:pPr algn="ctr">
              <a:defRPr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первой младшей группе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1547664" y="3320118"/>
            <a:ext cx="6901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слепить колобка из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пластилина».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3071802" y="4753647"/>
            <a:ext cx="5353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ервой младшей группы</a:t>
            </a:r>
          </a:p>
          <a:p>
            <a:pPr algn="r"/>
            <a:r>
              <a:rPr lang="ru-RU" sz="2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 Светлана Владимировна</a:t>
            </a:r>
            <a:endParaRPr lang="ru-RU" sz="20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560" y="836712"/>
            <a:ext cx="6986215" cy="534888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1800" dirty="0">
                <a:solidFill>
                  <a:srgbClr val="333333"/>
                </a:solidFill>
                <a:latin typeface="Roboto"/>
              </a:rPr>
              <a:t>Сегодня </a:t>
            </a:r>
            <a:r>
              <a:rPr lang="ru-RU" sz="1800" dirty="0" smtClean="0">
                <a:solidFill>
                  <a:srgbClr val="333333"/>
                </a:solidFill>
                <a:latin typeface="Roboto"/>
              </a:rPr>
              <a:t>я предлагаю </a:t>
            </a:r>
            <a:r>
              <a:rPr lang="ru-RU" sz="1800" dirty="0">
                <a:solidFill>
                  <a:srgbClr val="333333"/>
                </a:solidFill>
                <a:latin typeface="Roboto"/>
              </a:rPr>
              <a:t>вам слепить очень легкую поделку – Колобка из пластилина. Эту сказку знают даже годовалые малыши, а потому они с легкостью смогут сказать, что Колобок ушел от бабушки и от дедушки, был очень вкусным, и из всех лесных зверей его умудрилась съесть лиса. Скатать желтый шарик из пластилина также смогут все дети. А это и будет Колобок. Я</a:t>
            </a:r>
            <a:r>
              <a:rPr lang="ru-RU" sz="1800" dirty="0" smtClean="0">
                <a:solidFill>
                  <a:srgbClr val="333333"/>
                </a:solidFill>
                <a:latin typeface="Roboto"/>
              </a:rPr>
              <a:t>  предлагаю </a:t>
            </a:r>
            <a:r>
              <a:rPr lang="ru-RU" sz="1800" dirty="0">
                <a:solidFill>
                  <a:srgbClr val="333333"/>
                </a:solidFill>
                <a:latin typeface="Roboto"/>
              </a:rPr>
              <a:t>вам усложнить поделку, добавить глазки, ручки и ножки, чубчик, немного пофантазировать и повеселиться. </a:t>
            </a:r>
            <a:endParaRPr lang="ru-RU" sz="1800" dirty="0" smtClean="0">
              <a:solidFill>
                <a:srgbClr val="333333"/>
              </a:solidFill>
              <a:latin typeface="Roboto"/>
            </a:endParaRPr>
          </a:p>
          <a:p>
            <a:pPr algn="ctr" eaLnBrk="1" hangingPunct="1">
              <a:buNone/>
            </a:pPr>
            <a:r>
              <a:rPr lang="ru-RU" sz="1800" b="1" dirty="0" smtClean="0">
                <a:solidFill>
                  <a:srgbClr val="333333"/>
                </a:solidFill>
                <a:latin typeface="Roboto"/>
              </a:rPr>
              <a:t>Для </a:t>
            </a:r>
            <a:r>
              <a:rPr lang="ru-RU" sz="1800" b="1" dirty="0">
                <a:solidFill>
                  <a:srgbClr val="333333"/>
                </a:solidFill>
                <a:latin typeface="Roboto"/>
              </a:rPr>
              <a:t>лепки </a:t>
            </a:r>
            <a:r>
              <a:rPr lang="ru-RU" sz="1800" i="1" dirty="0">
                <a:solidFill>
                  <a:srgbClr val="333333"/>
                </a:solidFill>
                <a:latin typeface="Roboto"/>
              </a:rPr>
              <a:t>Колобка понадобится</a:t>
            </a:r>
            <a:r>
              <a:rPr lang="ru-RU" sz="1800" i="1" dirty="0" smtClean="0">
                <a:solidFill>
                  <a:srgbClr val="333333"/>
                </a:solidFill>
                <a:latin typeface="Roboto"/>
              </a:rPr>
              <a:t>:</a:t>
            </a:r>
          </a:p>
          <a:p>
            <a:pPr algn="ctr" eaLnBrk="1" hangingPunct="1">
              <a:buNone/>
            </a:pPr>
            <a:r>
              <a:rPr lang="ru-RU" sz="1800" i="1" dirty="0" smtClean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1800" i="1" dirty="0">
                <a:solidFill>
                  <a:srgbClr val="333333"/>
                </a:solidFill>
                <a:latin typeface="Roboto"/>
              </a:rPr>
              <a:t>желтый и оранжевый пластилин; </a:t>
            </a:r>
            <a:endParaRPr lang="ru-RU" sz="1800" i="1" dirty="0" smtClean="0">
              <a:solidFill>
                <a:srgbClr val="333333"/>
              </a:solidFill>
              <a:latin typeface="Roboto"/>
            </a:endParaRPr>
          </a:p>
          <a:p>
            <a:pPr algn="ctr" eaLnBrk="1" hangingPunct="1">
              <a:buNone/>
            </a:pPr>
            <a:r>
              <a:rPr lang="ru-RU" sz="1800" i="1" dirty="0" smtClean="0">
                <a:solidFill>
                  <a:srgbClr val="333333"/>
                </a:solidFill>
                <a:latin typeface="Roboto"/>
              </a:rPr>
              <a:t>белый </a:t>
            </a:r>
            <a:r>
              <a:rPr lang="ru-RU" sz="1800" i="1" dirty="0">
                <a:solidFill>
                  <a:srgbClr val="333333"/>
                </a:solidFill>
                <a:latin typeface="Roboto"/>
              </a:rPr>
              <a:t>и черный пластилин – маленькие крупинки.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31913" y="538163"/>
            <a:ext cx="5688012" cy="7048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Возьмите два небольших брусочка пластилина. Тело-шарик Колобка мы будем делать желтым, а чтобы показать румяные щеки, используйте оранжевый цвет</a:t>
            </a:r>
            <a:r>
              <a:rPr lang="ru-RU" sz="2000" dirty="0">
                <a:solidFill>
                  <a:srgbClr val="333333"/>
                </a:solidFill>
                <a:latin typeface="Roboto"/>
                <a:ea typeface="+mn-ea"/>
                <a:cs typeface="+mn-cs"/>
              </a:rPr>
              <a:t>.</a:t>
            </a:r>
            <a:endParaRPr lang="uk-UA" sz="2000" dirty="0">
              <a:solidFill>
                <a:srgbClr val="FF0000"/>
              </a:solidFill>
              <a:latin typeface="AGCrownStyle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4563" t="11192" r="14563" b="18953"/>
          <a:stretch/>
        </p:blipFill>
        <p:spPr>
          <a:xfrm>
            <a:off x="3419872" y="2654914"/>
            <a:ext cx="4889746" cy="36673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Текст 4"/>
          <p:cNvSpPr>
            <a:spLocks noGrp="1"/>
          </p:cNvSpPr>
          <p:nvPr>
            <p:ph type="body" idx="1"/>
          </p:nvPr>
        </p:nvSpPr>
        <p:spPr>
          <a:xfrm>
            <a:off x="642938" y="285750"/>
            <a:ext cx="6643687" cy="800100"/>
          </a:xfrm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ru-RU" sz="2800" i="1" smtClean="0">
              <a:solidFill>
                <a:schemeClr val="tx1"/>
              </a:solidFill>
              <a:latin typeface="Monotype Corsiva" pitchFamily="66" charset="0"/>
            </a:endParaRPr>
          </a:p>
          <a:p>
            <a:pPr algn="just" eaLnBrk="1" hangingPunct="1">
              <a:spcBef>
                <a:spcPct val="0"/>
              </a:spcBef>
            </a:pPr>
            <a:endParaRPr lang="ru-RU" sz="1800" i="1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714375" y="1143000"/>
            <a:ext cx="6715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85750"/>
            <a:ext cx="631844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Размягчите массу, возьмите в ладони и скатайте шарик. В принципе, это и будет поделка, которую мы создаем.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5195" t="5530" r="21650" b="14730"/>
          <a:stretch/>
        </p:blipFill>
        <p:spPr>
          <a:xfrm>
            <a:off x="1815237" y="1847527"/>
            <a:ext cx="4196923" cy="48497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31913" y="538163"/>
            <a:ext cx="5688012" cy="70485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uk-UA" sz="1600" dirty="0">
              <a:solidFill>
                <a:srgbClr val="FF0000"/>
              </a:solidFill>
              <a:latin typeface="AGCrownStyle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32656"/>
            <a:ext cx="6390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Прикрепите маленькие глазки и широкий носик</a:t>
            </a:r>
            <a:r>
              <a:rPr lang="ru-RU" dirty="0">
                <a:solidFill>
                  <a:srgbClr val="333333"/>
                </a:solidFill>
                <a:latin typeface="Roboto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18107" t="7324" r="18107" b="17992"/>
          <a:stretch/>
        </p:blipFill>
        <p:spPr>
          <a:xfrm>
            <a:off x="494420" y="807405"/>
            <a:ext cx="3168352" cy="28749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67544" y="3682391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Добавьте румяные щечки – создайте веснушки из оранжевого пластилина.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4036334"/>
            <a:ext cx="4272693" cy="270951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59632" y="615397"/>
            <a:ext cx="5688012" cy="70485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uk-UA" sz="1600" dirty="0">
              <a:solidFill>
                <a:srgbClr val="FF0000"/>
              </a:solidFill>
              <a:latin typeface="AGCrownStyle" pitchFamily="2" charset="0"/>
            </a:endParaRP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285750" y="2610614"/>
            <a:ext cx="8072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04664"/>
            <a:ext cx="6246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Вырежьте стекой рот.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88" t="15351" r="5113" b="16926"/>
          <a:stretch/>
        </p:blipFill>
        <p:spPr>
          <a:xfrm>
            <a:off x="521916" y="836712"/>
            <a:ext cx="5058196" cy="2718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1916" y="3776807"/>
            <a:ext cx="6336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 желанию прикрепите высокий смешной чубчик на макушку.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32407" t="4691" r="29646" b="28063"/>
          <a:stretch/>
        </p:blipFill>
        <p:spPr>
          <a:xfrm>
            <a:off x="6300192" y="3522765"/>
            <a:ext cx="2304256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5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4665"/>
            <a:ext cx="64624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Чтобы сделать ручки и ножки, также подойдет оранжевый пластилин. Скатайте шарики и лепешки. Прикрепите ноги и поставьте на них поделку, добавьте шарики-руки.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28738" t="9012" r="21650" b="27230"/>
          <a:stretch/>
        </p:blipFill>
        <p:spPr>
          <a:xfrm>
            <a:off x="530067" y="1628800"/>
            <a:ext cx="3024336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19872" y="2204865"/>
            <a:ext cx="525658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детская поделка – веселый Колобок из пластилина готова. Теперь он может взгромоздиться на пенек и спеть свою знаменитую песенку. Если же вы хотите создать всех героев сказки, то слепите лису, медведя, зайца и волка по мастер-классам, приведенным на нашем сайте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307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Общесадовский проект «Развитие речевого творчества детей дошкольного возраста посредством театрализованной деятельности»</dc:title>
  <dc:creator>Lidia</dc:creator>
  <cp:lastModifiedBy>Буева</cp:lastModifiedBy>
  <cp:revision>121</cp:revision>
  <dcterms:created xsi:type="dcterms:W3CDTF">2014-08-06T17:34:00Z</dcterms:created>
  <dcterms:modified xsi:type="dcterms:W3CDTF">2020-05-14T07:22:34Z</dcterms:modified>
</cp:coreProperties>
</file>