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sldIdLst>
    <p:sldId id="256" r:id="rId2"/>
    <p:sldId id="257" r:id="rId3"/>
    <p:sldId id="259" r:id="rId4"/>
    <p:sldId id="264" r:id="rId5"/>
    <p:sldId id="272" r:id="rId6"/>
    <p:sldId id="273" r:id="rId7"/>
    <p:sldId id="274" r:id="rId8"/>
    <p:sldId id="275" r:id="rId9"/>
    <p:sldId id="276" r:id="rId10"/>
    <p:sldId id="267" r:id="rId11"/>
    <p:sldId id="27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2926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7525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8181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123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29774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2912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50244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93657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76537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45901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746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05749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357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1257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26945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23.04.2020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89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23.04.2020</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767819453"/>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771800" y="5003322"/>
            <a:ext cx="6192688" cy="1354636"/>
          </a:xfrm>
        </p:spPr>
        <p:txBody>
          <a:bodyPr>
            <a:normAutofit fontScale="25000" lnSpcReduction="20000"/>
          </a:bodyPr>
          <a:lstStyle/>
          <a:p>
            <a:endParaRPr lang="ru-RU" dirty="0" smtClean="0"/>
          </a:p>
          <a:p>
            <a:endParaRPr lang="ru-RU" dirty="0" smtClean="0"/>
          </a:p>
          <a:p>
            <a:endParaRPr lang="ru-RU" dirty="0" smtClean="0"/>
          </a:p>
          <a:p>
            <a:pPr algn="r"/>
            <a:r>
              <a:rPr lang="ru-RU" sz="4200" dirty="0" smtClean="0">
                <a:latin typeface="Times New Roman" panose="02020603050405020304" pitchFamily="18" charset="0"/>
                <a:cs typeface="Times New Roman" panose="02020603050405020304" pitchFamily="18" charset="0"/>
              </a:rPr>
              <a:t>                                       </a:t>
            </a:r>
            <a:r>
              <a:rPr lang="ru-RU" sz="6400" dirty="0" smtClean="0">
                <a:latin typeface="Times New Roman" panose="02020603050405020304" pitchFamily="18" charset="0"/>
                <a:cs typeface="Times New Roman" panose="02020603050405020304" pitchFamily="18" charset="0"/>
              </a:rPr>
              <a:t>Выполнил воспитатель</a:t>
            </a:r>
          </a:p>
          <a:p>
            <a:pPr algn="r"/>
            <a:r>
              <a:rPr lang="ru-RU" sz="6400" dirty="0" smtClean="0">
                <a:latin typeface="Times New Roman" panose="02020603050405020304" pitchFamily="18" charset="0"/>
                <a:cs typeface="Times New Roman" panose="02020603050405020304" pitchFamily="18" charset="0"/>
              </a:rPr>
              <a:t>первой младшей группы </a:t>
            </a:r>
            <a:endParaRPr lang="ru-RU" sz="6400" dirty="0" smtClean="0">
              <a:latin typeface="Times New Roman" panose="02020603050405020304" pitchFamily="18" charset="0"/>
              <a:cs typeface="Times New Roman" panose="02020603050405020304" pitchFamily="18" charset="0"/>
            </a:endParaRPr>
          </a:p>
          <a:p>
            <a:pPr algn="r"/>
            <a:r>
              <a:rPr lang="ru-RU" sz="6400" dirty="0" err="1" smtClean="0">
                <a:latin typeface="Times New Roman" panose="02020603050405020304" pitchFamily="18" charset="0"/>
                <a:cs typeface="Times New Roman" panose="02020603050405020304" pitchFamily="18" charset="0"/>
              </a:rPr>
              <a:t>Лесникова</a:t>
            </a:r>
            <a:r>
              <a:rPr lang="ru-RU" sz="6400" dirty="0" smtClean="0">
                <a:latin typeface="Times New Roman" panose="02020603050405020304" pitchFamily="18" charset="0"/>
                <a:cs typeface="Times New Roman" panose="02020603050405020304" pitchFamily="18" charset="0"/>
              </a:rPr>
              <a:t> С. В</a:t>
            </a:r>
            <a:r>
              <a:rPr lang="ru-RU" sz="5000" dirty="0" smtClean="0">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2" cstate="print"/>
          <a:stretch>
            <a:fillRect/>
          </a:stretch>
        </p:blipFill>
        <p:spPr>
          <a:xfrm>
            <a:off x="1403648" y="548680"/>
            <a:ext cx="6120680" cy="4521653"/>
          </a:xfrm>
          <a:prstGeom prst="rect">
            <a:avLst/>
          </a:prstGeom>
          <a:ln>
            <a:noFill/>
          </a:ln>
          <a:effectLst>
            <a:softEdge rad="112500"/>
          </a:effectLst>
        </p:spPr>
      </p:pic>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3173" y="188640"/>
            <a:ext cx="7467600" cy="418058"/>
          </a:xfrm>
        </p:spPr>
        <p:txBody>
          <a:bodyPr>
            <a:noAutofit/>
          </a:bodyPr>
          <a:lstStyle/>
          <a:p>
            <a:r>
              <a:rPr lang="ru-RU" sz="2000" b="1" dirty="0" smtClean="0">
                <a:solidFill>
                  <a:schemeClr val="tx1"/>
                </a:solidFill>
                <a:latin typeface="Times New Roman" panose="02020603050405020304" pitchFamily="18" charset="0"/>
                <a:cs typeface="Times New Roman" panose="02020603050405020304" pitchFamily="18" charset="0"/>
              </a:rPr>
              <a:t>9.Если ребёнок потерялся.</a:t>
            </a:r>
            <a:endParaRPr lang="ru-RU" sz="20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00034" y="620688"/>
            <a:ext cx="8215370" cy="1631216"/>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Представьте себе, что ребёнок потерялся. Это может произойти в магазине, на прогулке, на массовом мероприятии или даже в детском саду. Ребёнок теряет маму из поля зрения, решает, что его забыли, и отправляется на поиски или домой. Чтобы предупредить такие случаи, нужно научить малыша важным правилам:</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00034" y="2265894"/>
            <a:ext cx="4432006" cy="3693319"/>
          </a:xfrm>
          <a:prstGeom prst="rect">
            <a:avLst/>
          </a:prstGeom>
        </p:spPr>
        <p:txBody>
          <a:bodyPr wrap="square">
            <a:spAutoFit/>
          </a:bodyPr>
          <a:lstStyle/>
          <a:p>
            <a:pPr>
              <a:buFont typeface="Wingdings" pitchFamily="2" charset="2"/>
              <a:buChar char="Ø"/>
            </a:pPr>
            <a:r>
              <a:rPr lang="ru-RU" b="1" dirty="0" smtClean="0">
                <a:solidFill>
                  <a:srgbClr val="FF0000"/>
                </a:solidFill>
                <a:latin typeface="Times New Roman" panose="02020603050405020304" pitchFamily="18" charset="0"/>
                <a:cs typeface="Times New Roman" panose="02020603050405020304" pitchFamily="18" charset="0"/>
              </a:rPr>
              <a:t>Ребёнок должен знать, что если он  потерялся, родители не уйдут без него и будут искать его на месте происшествия. </a:t>
            </a:r>
          </a:p>
          <a:p>
            <a:pPr>
              <a:buFont typeface="Wingdings" pitchFamily="2" charset="2"/>
              <a:buChar char="Ø"/>
            </a:pPr>
            <a:r>
              <a:rPr lang="ru-RU" b="1" dirty="0" smtClean="0">
                <a:solidFill>
                  <a:srgbClr val="FF0000"/>
                </a:solidFill>
                <a:latin typeface="Times New Roman" panose="02020603050405020304" pitchFamily="18" charset="0"/>
                <a:cs typeface="Times New Roman" panose="02020603050405020304" pitchFamily="18" charset="0"/>
              </a:rPr>
              <a:t>Объясните малышу, чтобы он оставался на месте и не бежал никого догонять.</a:t>
            </a:r>
          </a:p>
          <a:p>
            <a:pPr>
              <a:buFont typeface="Wingdings" pitchFamily="2" charset="2"/>
              <a:buChar char="Ø"/>
            </a:pPr>
            <a:r>
              <a:rPr lang="ru-RU" b="1" dirty="0" smtClean="0">
                <a:solidFill>
                  <a:srgbClr val="FF0000"/>
                </a:solidFill>
                <a:latin typeface="Times New Roman" panose="02020603050405020304" pitchFamily="18" charset="0"/>
                <a:cs typeface="Times New Roman" panose="02020603050405020304" pitchFamily="18" charset="0"/>
              </a:rPr>
              <a:t>Если вы на прогулке, объясните дошкольнику, где вы будете ждать его, когда он набегается на площадке или в парке.</a:t>
            </a:r>
          </a:p>
          <a:p>
            <a:pPr>
              <a:buFont typeface="Wingdings" pitchFamily="2" charset="2"/>
              <a:buChar char="Ø"/>
            </a:pPr>
            <a:r>
              <a:rPr lang="ru-RU" b="1" dirty="0" smtClean="0">
                <a:solidFill>
                  <a:srgbClr val="FF0000"/>
                </a:solidFill>
                <a:latin typeface="Times New Roman" panose="02020603050405020304" pitchFamily="18" charset="0"/>
                <a:cs typeface="Times New Roman" panose="02020603050405020304" pitchFamily="18" charset="0"/>
              </a:rPr>
              <a:t>Ребёнок старше трёх лет уже может запомнить свои фамилию, имя и адрес.</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27584" y="5906345"/>
            <a:ext cx="7358114" cy="923330"/>
          </a:xfrm>
          <a:prstGeom prst="rect">
            <a:avLst/>
          </a:prstGeom>
        </p:spPr>
        <p:txBody>
          <a:bodyPr wrap="square">
            <a:spAutoFit/>
          </a:bodyPr>
          <a:lstStyle/>
          <a:p>
            <a:r>
              <a:rPr lang="ru-RU" b="1" dirty="0" smtClean="0">
                <a:solidFill>
                  <a:srgbClr val="002060"/>
                </a:solidFill>
                <a:latin typeface="Segoe Print" pitchFamily="2" charset="0"/>
              </a:rPr>
              <a:t>«</a:t>
            </a:r>
            <a:r>
              <a:rPr lang="ru-RU" b="1" dirty="0" smtClean="0">
                <a:solidFill>
                  <a:srgbClr val="FF0000"/>
                </a:solidFill>
                <a:latin typeface="Segoe Print" pitchFamily="2" charset="0"/>
              </a:rPr>
              <a:t>Совет.</a:t>
            </a:r>
            <a:r>
              <a:rPr lang="ru-RU" b="1" dirty="0" smtClean="0">
                <a:solidFill>
                  <a:srgbClr val="002060"/>
                </a:solidFill>
                <a:latin typeface="Segoe Print" pitchFamily="2" charset="0"/>
              </a:rPr>
              <a:t> Собираясь на прогулку или экскурсию, вложите малышу в кармашек записку с именами и координатами родителей».</a:t>
            </a:r>
            <a:endParaRPr lang="ru-RU" b="1" dirty="0">
              <a:solidFill>
                <a:srgbClr val="002060"/>
              </a:solidFill>
              <a:latin typeface="Segoe Print" pitchFamily="2" charset="0"/>
            </a:endParaRPr>
          </a:p>
        </p:txBody>
      </p:sp>
      <p:pic>
        <p:nvPicPr>
          <p:cNvPr id="5122" name="Picture 2" descr="Картинки по запросу ребёнок потерялс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29637" y="2478562"/>
            <a:ext cx="4017945" cy="267863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86766" cy="1071546"/>
          </a:xfrm>
        </p:spPr>
        <p:txBody>
          <a:bodyPr>
            <a:noAutofit/>
          </a:bodyPr>
          <a:lstStyle/>
          <a:p>
            <a:pPr algn="ctr"/>
            <a:r>
              <a:rPr lang="ru-RU" sz="4800" b="1" i="1" dirty="0" smtClean="0">
                <a:solidFill>
                  <a:srgbClr val="FF0000"/>
                </a:solidFill>
                <a:latin typeface="Bookman Old Style" pitchFamily="18" charset="0"/>
              </a:rPr>
              <a:t>Здоровья вашим детям!!!</a:t>
            </a:r>
            <a:endParaRPr lang="ru-RU" sz="4800" b="1" i="1" dirty="0">
              <a:solidFill>
                <a:srgbClr val="FF0000"/>
              </a:solidFill>
              <a:latin typeface="Bookman Old Style" pitchFamily="18" charset="0"/>
            </a:endParaRPr>
          </a:p>
        </p:txBody>
      </p:sp>
      <p:pic>
        <p:nvPicPr>
          <p:cNvPr id="4" name="Picture 2" descr="C:\Users\Администратор\Downloads\photo_1435858747.jpg"/>
          <p:cNvPicPr>
            <a:picLocks noGrp="1" noChangeAspect="1" noChangeArrowheads="1"/>
          </p:cNvPicPr>
          <p:nvPr>
            <p:ph idx="1"/>
          </p:nvPr>
        </p:nvPicPr>
        <p:blipFill>
          <a:blip r:embed="rId2" cstate="print"/>
          <a:srcRect/>
          <a:stretch>
            <a:fillRect/>
          </a:stretch>
        </p:blipFill>
        <p:spPr bwMode="auto">
          <a:xfrm>
            <a:off x="1907704" y="1700808"/>
            <a:ext cx="5112568" cy="490314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548680"/>
            <a:ext cx="6462464" cy="4893647"/>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Проблема безопасности маленьких детей жизненно важна. Родители, не уделяющие обучению личной безопасности дошкольников, могут столкнуться с угрозой для жизни ребёнка, подвергая его риску во многих ситуациях. Многие пытаются не думать о плохом, перекладывают ответственность по просвещению малыша на воспитателя детского сада, няню и даже догадливость самого ребёнка. Дошкольник понимает далеко не всё, а безопасности нужно учить с детства. Какие опасности подстерегают кроху и как родителям научить его безопасному поведению…</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3826"/>
            <a:ext cx="7467600" cy="364778"/>
          </a:xfrm>
        </p:spPr>
        <p:txBody>
          <a:bodyPr>
            <a:normAutofit fontScale="90000"/>
          </a:bodyPr>
          <a:lstStyle/>
          <a:p>
            <a:pPr algn="ctr"/>
            <a:r>
              <a:rPr lang="ru-RU" sz="2000" b="1" cap="all" dirty="0" smtClean="0">
                <a:solidFill>
                  <a:srgbClr val="333333"/>
                </a:solidFill>
                <a:latin typeface="Times New Roman" panose="02020603050405020304" pitchFamily="18" charset="0"/>
                <a:cs typeface="Times New Roman" panose="02020603050405020304" pitchFamily="18" charset="0"/>
              </a:rPr>
              <a:t>          </a:t>
            </a:r>
            <a:r>
              <a:rPr lang="ru-RU" sz="2000" b="1" cap="all" dirty="0">
                <a:solidFill>
                  <a:srgbClr val="333333"/>
                </a:solidFill>
                <a:latin typeface="Times New Roman" panose="02020603050405020304" pitchFamily="18" charset="0"/>
                <a:cs typeface="Times New Roman" panose="02020603050405020304" pitchFamily="18" charset="0"/>
              </a:rPr>
              <a:t>9</a:t>
            </a:r>
            <a:r>
              <a:rPr lang="ru-RU" sz="2000" b="1" cap="all" dirty="0" smtClean="0">
                <a:solidFill>
                  <a:srgbClr val="333333"/>
                </a:solidFill>
                <a:latin typeface="Times New Roman" panose="02020603050405020304" pitchFamily="18" charset="0"/>
                <a:cs typeface="Times New Roman" panose="02020603050405020304" pitchFamily="18" charset="0"/>
              </a:rPr>
              <a:t> </a:t>
            </a:r>
            <a:r>
              <a:rPr lang="ru-RU" sz="2000" b="1" cap="all" dirty="0">
                <a:solidFill>
                  <a:srgbClr val="333333"/>
                </a:solidFill>
                <a:latin typeface="Times New Roman" panose="02020603050405020304" pitchFamily="18" charset="0"/>
                <a:cs typeface="Times New Roman" panose="02020603050405020304" pitchFamily="18" charset="0"/>
              </a:rPr>
              <a:t>САМЫХ РАСПРОСТРАНЕННЫХ ДЕТСКИХ ОПАСНОСТЕЙ</a:t>
            </a:r>
            <a:r>
              <a:rPr lang="ru-RU" sz="1400" b="1" cap="all" dirty="0">
                <a:solidFill>
                  <a:srgbClr val="333333"/>
                </a:solidFill>
                <a:latin typeface="PT Sans"/>
              </a:rPr>
              <a:t/>
            </a:r>
            <a:br>
              <a:rPr lang="ru-RU" sz="1400" b="1" cap="all" dirty="0">
                <a:solidFill>
                  <a:srgbClr val="333333"/>
                </a:solidFill>
                <a:latin typeface="PT Sans"/>
              </a:rPr>
            </a:br>
            <a:endParaRPr lang="ru-RU" sz="1400" b="1" dirty="0">
              <a:solidFill>
                <a:srgbClr val="FF0000"/>
              </a:solidFill>
            </a:endParaRPr>
          </a:p>
        </p:txBody>
      </p:sp>
      <p:sp>
        <p:nvSpPr>
          <p:cNvPr id="4" name="Прямоугольник 3"/>
          <p:cNvSpPr/>
          <p:nvPr/>
        </p:nvSpPr>
        <p:spPr>
          <a:xfrm>
            <a:off x="1331640" y="1988840"/>
            <a:ext cx="6339988" cy="461665"/>
          </a:xfrm>
          <a:prstGeom prst="rect">
            <a:avLst/>
          </a:prstGeom>
          <a:solidFill>
            <a:schemeClr val="bg1"/>
          </a:solidFill>
        </p:spPr>
        <p:txBody>
          <a:bodyPr wrap="square">
            <a:spAutoFit/>
          </a:bodyPr>
          <a:lstStyle/>
          <a:p>
            <a:r>
              <a:rPr lang="ru-RU" sz="2400" b="1" i="1" dirty="0" smtClean="0">
                <a:solidFill>
                  <a:schemeClr val="bg1"/>
                </a:solidFill>
                <a:latin typeface="Bookman Old Style" pitchFamily="18" charset="0"/>
              </a:rPr>
              <a:t>*</a:t>
            </a:r>
            <a:endParaRPr lang="ru-RU" b="1" i="1" dirty="0">
              <a:latin typeface="Bookman Old Style" pitchFamily="18" charset="0"/>
            </a:endParaRPr>
          </a:p>
        </p:txBody>
      </p:sp>
      <p:sp>
        <p:nvSpPr>
          <p:cNvPr id="6" name="Прямоугольник 5"/>
          <p:cNvSpPr/>
          <p:nvPr/>
        </p:nvSpPr>
        <p:spPr>
          <a:xfrm>
            <a:off x="1475656" y="908720"/>
            <a:ext cx="7344816" cy="3139321"/>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Когда </a:t>
            </a:r>
            <a:r>
              <a:rPr lang="ru-RU" sz="2000" dirty="0">
                <a:latin typeface="Times New Roman" panose="02020603050405020304" pitchFamily="18" charset="0"/>
                <a:cs typeface="Times New Roman" panose="02020603050405020304" pitchFamily="18" charset="0"/>
              </a:rPr>
              <a:t>ребенок не ответил на звонок — мамы в ужасе представляют себе десятки разных ужасных ситуаций, в которую могло попасть их чадо, одна хуже другой. А вдруг его похитили, а вдруг он потерялся, а вдруг, а вдруг, а вдруг…</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Не стоит так переживать. Давайте разберем 9</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опасностей, которые могут встретиться вашему малышу дома и на улице, и с помощью главного спасателя страны Аркадия </a:t>
            </a:r>
            <a:r>
              <a:rPr lang="ru-RU" sz="2000" dirty="0" err="1">
                <a:latin typeface="Times New Roman" panose="02020603050405020304" pitchFamily="18" charset="0"/>
                <a:cs typeface="Times New Roman" panose="02020603050405020304" pitchFamily="18" charset="0"/>
              </a:rPr>
              <a:t>Паровозова</a:t>
            </a:r>
            <a:r>
              <a:rPr lang="ru-RU" sz="2000" dirty="0">
                <a:latin typeface="Times New Roman" panose="02020603050405020304" pitchFamily="18" charset="0"/>
                <a:cs typeface="Times New Roman" panose="02020603050405020304" pitchFamily="18" charset="0"/>
              </a:rPr>
              <a:t> поймем, как их предотвратить</a:t>
            </a:r>
            <a:r>
              <a:rPr lang="ru-RU" sz="2000" dirty="0" smtClean="0">
                <a:latin typeface="Times New Roman" panose="02020603050405020304" pitchFamily="18" charset="0"/>
                <a:cs typeface="Times New Roman" panose="02020603050405020304" pitchFamily="18" charset="0"/>
              </a:rPr>
              <a:t>.</a:t>
            </a:r>
          </a:p>
          <a:p>
            <a:endParaRPr lang="ru-RU" dirty="0"/>
          </a:p>
        </p:txBody>
      </p:sp>
      <p:pic>
        <p:nvPicPr>
          <p:cNvPr id="10" name="Рисунок 9" descr="https://tlum.ru/uploads/4da8514aaf059b37577c7b2e3cc162c6700e7ce3ae70fa50116438cddadd6fd3.jpeg"/>
          <p:cNvPicPr/>
          <p:nvPr/>
        </p:nvPicPr>
        <p:blipFill rotWithShape="1">
          <a:blip r:embed="rId2" cstate="print">
            <a:extLst>
              <a:ext uri="{28A0092B-C50C-407E-A947-70E740481C1C}">
                <a14:useLocalDpi xmlns:a14="http://schemas.microsoft.com/office/drawing/2010/main" xmlns="" val="0"/>
              </a:ext>
            </a:extLst>
          </a:blip>
          <a:srcRect l="8985" t="8530" b="-1"/>
          <a:stretch/>
        </p:blipFill>
        <p:spPr bwMode="auto">
          <a:xfrm>
            <a:off x="2123729" y="3789040"/>
            <a:ext cx="4752527" cy="2880320"/>
          </a:xfrm>
          <a:prstGeom prst="rect">
            <a:avLst/>
          </a:prstGeom>
          <a:ln>
            <a:noFill/>
          </a:ln>
          <a:effectLst>
            <a:softEdge rad="112500"/>
          </a:effectLst>
          <a:extLst>
            <a:ext uri="{53640926-AAD7-44D8-BBD7-CCE9431645EC}">
              <a14:shadowObscured xmlns:a14="http://schemas.microsoft.com/office/drawing/2010/main" xmln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96908"/>
          </a:xfrm>
        </p:spPr>
        <p:txBody>
          <a:bodyPr>
            <a:normAutofit fontScale="90000"/>
          </a:bodyPr>
          <a:lstStyle/>
          <a:p>
            <a:r>
              <a:rPr lang="ru-RU" sz="2200" b="1" dirty="0" smtClean="0">
                <a:latin typeface="Times New Roman" panose="02020603050405020304" pitchFamily="18" charset="0"/>
                <a:cs typeface="Times New Roman" panose="02020603050405020304" pitchFamily="18" charset="0"/>
              </a:rPr>
              <a:t> 1. Серый </a:t>
            </a:r>
            <a:r>
              <a:rPr lang="ru-RU" sz="2200" b="1" dirty="0">
                <a:latin typeface="Times New Roman" panose="02020603050405020304" pitchFamily="18" charset="0"/>
                <a:cs typeface="Times New Roman" panose="02020603050405020304" pitchFamily="18" charset="0"/>
              </a:rPr>
              <a:t>волк стучится в дверь!</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Ребенок </a:t>
            </a:r>
            <a:r>
              <a:rPr lang="ru-RU" sz="2200" dirty="0">
                <a:latin typeface="Times New Roman" panose="02020603050405020304" pitchFamily="18" charset="0"/>
                <a:cs typeface="Times New Roman" panose="02020603050405020304" pitchFamily="18" charset="0"/>
              </a:rPr>
              <a:t>остался один дома, а вдруг он впустит незнакомого человека? Вдруг поверит в историю, что это «папин друг»? Расскажите ребенку, что дверь открывать нельзя ни в коем случае, если в глазке не видно маму или папу. А если этот «кто-то» представился коллегой или знакомым — пусть ребенок позвонит родителям и уточнит информацию. Разыграйте эту ситуацию с помощью соседей и убедитесь, что ваш малыш все усвоил.</a:t>
            </a:r>
            <a:r>
              <a:rPr lang="ru-RU" dirty="0"/>
              <a:t/>
            </a:r>
            <a:br>
              <a:rPr lang="ru-RU" dirty="0"/>
            </a:br>
            <a:endParaRPr lang="ru-RU" i="1" dirty="0">
              <a:solidFill>
                <a:srgbClr val="FF0000"/>
              </a:solidFill>
              <a:latin typeface="Bookman Old Style" pitchFamily="18" charset="0"/>
            </a:endParaRPr>
          </a:p>
        </p:txBody>
      </p:sp>
      <p:sp>
        <p:nvSpPr>
          <p:cNvPr id="4" name="Прямоугольник 3"/>
          <p:cNvSpPr/>
          <p:nvPr/>
        </p:nvSpPr>
        <p:spPr>
          <a:xfrm>
            <a:off x="500034" y="714356"/>
            <a:ext cx="7429552" cy="954107"/>
          </a:xfrm>
          <a:prstGeom prst="rect">
            <a:avLst/>
          </a:prstGeom>
        </p:spPr>
        <p:txBody>
          <a:bodyPr wrap="square">
            <a:spAutoFit/>
          </a:bodyPr>
          <a:lstStyle/>
          <a:p>
            <a:r>
              <a:rPr lang="ru-RU" sz="2000" b="1" dirty="0" smtClean="0">
                <a:solidFill>
                  <a:srgbClr val="00B050"/>
                </a:solidFill>
              </a:rPr>
              <a:t/>
            </a:r>
            <a:br>
              <a:rPr lang="ru-RU" sz="2000" b="1" dirty="0" smtClean="0">
                <a:solidFill>
                  <a:srgbClr val="00B050"/>
                </a:solidFill>
              </a:rPr>
            </a:br>
            <a:r>
              <a:rPr lang="ru-RU" dirty="0" smtClean="0"/>
              <a:t/>
            </a:r>
            <a:br>
              <a:rPr lang="ru-RU" dirty="0" smtClean="0"/>
            </a:br>
            <a:endParaRPr lang="ru-RU" dirty="0"/>
          </a:p>
        </p:txBody>
      </p:sp>
      <p:pic>
        <p:nvPicPr>
          <p:cNvPr id="3" name="Рисунок 2"/>
          <p:cNvPicPr>
            <a:picLocks noChangeAspect="1"/>
          </p:cNvPicPr>
          <p:nvPr/>
        </p:nvPicPr>
        <p:blipFill>
          <a:blip r:embed="rId2" cstate="print"/>
          <a:stretch>
            <a:fillRect/>
          </a:stretch>
        </p:blipFill>
        <p:spPr>
          <a:xfrm>
            <a:off x="5292080" y="2996952"/>
            <a:ext cx="3288051" cy="36831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1" y="332656"/>
            <a:ext cx="6808338" cy="716658"/>
          </a:xfrm>
        </p:spPr>
        <p:txBody>
          <a:bodyPr>
            <a:normAutofit fontScale="90000"/>
          </a:bodyPr>
          <a:lstStyle/>
          <a:p>
            <a:r>
              <a:rPr lang="ru-RU" sz="2200" b="1" dirty="0" smtClean="0">
                <a:latin typeface="Times New Roman" panose="02020603050405020304" pitchFamily="18" charset="0"/>
                <a:cs typeface="Times New Roman" panose="02020603050405020304" pitchFamily="18" charset="0"/>
              </a:rPr>
              <a:t>2. А </a:t>
            </a:r>
            <a:r>
              <a:rPr lang="ru-RU" sz="2200" b="1" dirty="0">
                <a:latin typeface="Times New Roman" panose="02020603050405020304" pitchFamily="18" charset="0"/>
                <a:cs typeface="Times New Roman" panose="02020603050405020304" pitchFamily="18" charset="0"/>
              </a:rPr>
              <a:t>лисички взяли спички…</a:t>
            </a:r>
            <a:r>
              <a:rPr lang="ru-RU" dirty="0"/>
              <a:t/>
            </a:r>
            <a:br>
              <a:rPr lang="ru-RU" dirty="0"/>
            </a:br>
            <a:endParaRPr lang="ru-RU" dirty="0"/>
          </a:p>
        </p:txBody>
      </p:sp>
      <p:sp>
        <p:nvSpPr>
          <p:cNvPr id="3" name="Объект 2"/>
          <p:cNvSpPr>
            <a:spLocks noGrp="1"/>
          </p:cNvSpPr>
          <p:nvPr>
            <p:ph idx="1"/>
          </p:nvPr>
        </p:nvSpPr>
        <p:spPr>
          <a:xfrm>
            <a:off x="1187625" y="764704"/>
            <a:ext cx="7344816" cy="5146518"/>
          </a:xfrm>
        </p:spPr>
        <p:txBody>
          <a:bodyPr/>
          <a:lstStyle/>
          <a:p>
            <a:pPr marL="0" indent="0">
              <a:buNone/>
            </a:pPr>
            <a:r>
              <a:rPr lang="ru-RU" sz="2000" dirty="0" smtClean="0">
                <a:latin typeface="Times New Roman" panose="02020603050405020304" pitchFamily="18" charset="0"/>
                <a:cs typeface="Times New Roman" panose="02020603050405020304" pitchFamily="18" charset="0"/>
              </a:rPr>
              <a:t>Спички </a:t>
            </a:r>
            <a:r>
              <a:rPr lang="ru-RU" sz="2000" dirty="0">
                <a:latin typeface="Times New Roman" panose="02020603050405020304" pitchFamily="18" charset="0"/>
                <a:cs typeface="Times New Roman" panose="02020603050405020304" pitchFamily="18" charset="0"/>
              </a:rPr>
              <a:t>детям не игрушка, как известно. Дети должны знать, что трогать спички ни в коем случае нельзя, но лучше еще и уберите их с глаз долой перед уходом из дома. Объясните, что загореться квартира может не только от спичек: что лучше не вешать на горящий торшер полотенце и что не нужно ставить на горячую плиту пластиковую миску. Напишите на холодильнике телефон пожарных и всю нужную информацию (полный адрес, код подъезда), чтобы даже если что-то случилось — дети знали, что делать</a:t>
            </a:r>
            <a:r>
              <a:rPr lang="ru-RU" sz="2000" dirty="0" smtClean="0">
                <a:latin typeface="Times New Roman" panose="02020603050405020304" pitchFamily="18" charset="0"/>
                <a:cs typeface="Times New Roman" panose="02020603050405020304" pitchFamily="18" charset="0"/>
              </a:rPr>
              <a:t>.</a:t>
            </a:r>
          </a:p>
          <a:p>
            <a:pPr marL="0" indent="0">
              <a:buNone/>
            </a:pPr>
            <a:endParaRPr lang="ru-RU" dirty="0"/>
          </a:p>
        </p:txBody>
      </p:sp>
      <p:pic>
        <p:nvPicPr>
          <p:cNvPr id="4" name="Рисунок 3"/>
          <p:cNvPicPr>
            <a:picLocks noChangeAspect="1"/>
          </p:cNvPicPr>
          <p:nvPr/>
        </p:nvPicPr>
        <p:blipFill>
          <a:blip r:embed="rId2" cstate="print"/>
          <a:stretch>
            <a:fillRect/>
          </a:stretch>
        </p:blipFill>
        <p:spPr>
          <a:xfrm>
            <a:off x="2339752" y="3483998"/>
            <a:ext cx="2871465" cy="2859272"/>
          </a:xfrm>
          <a:prstGeom prst="rect">
            <a:avLst/>
          </a:prstGeom>
          <a:ln>
            <a:noFill/>
          </a:ln>
          <a:effectLst>
            <a:softEdge rad="112500"/>
          </a:effectLst>
        </p:spPr>
      </p:pic>
      <p:pic>
        <p:nvPicPr>
          <p:cNvPr id="5" name="Рисунок 4"/>
          <p:cNvPicPr>
            <a:picLocks noChangeAspect="1"/>
          </p:cNvPicPr>
          <p:nvPr/>
        </p:nvPicPr>
        <p:blipFill>
          <a:blip r:embed="rId3" cstate="print"/>
          <a:stretch>
            <a:fillRect/>
          </a:stretch>
        </p:blipFill>
        <p:spPr>
          <a:xfrm>
            <a:off x="5663622" y="3509079"/>
            <a:ext cx="2868819" cy="2857480"/>
          </a:xfrm>
          <a:prstGeom prst="rect">
            <a:avLst/>
          </a:prstGeom>
          <a:ln>
            <a:noFill/>
          </a:ln>
          <a:effectLst>
            <a:softEdge rad="112500"/>
          </a:effectLst>
        </p:spPr>
      </p:pic>
    </p:spTree>
    <p:extLst>
      <p:ext uri="{BB962C8B-B14F-4D97-AF65-F5344CB8AC3E}">
        <p14:creationId xmlns:p14="http://schemas.microsoft.com/office/powerpoint/2010/main" xmlns="" val="162708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2779" y="620688"/>
            <a:ext cx="6227199" cy="428626"/>
          </a:xfrm>
        </p:spPr>
        <p:txBody>
          <a:bodyPr>
            <a:normAutofit fontScale="90000"/>
          </a:bodyPr>
          <a:lstStyle/>
          <a:p>
            <a:r>
              <a:rPr lang="ru-RU" dirty="0"/>
              <a:t/>
            </a:r>
            <a:br>
              <a:rPr lang="ru-RU" dirty="0"/>
            </a:br>
            <a:endParaRPr lang="ru-RU" dirty="0"/>
          </a:p>
        </p:txBody>
      </p:sp>
      <p:sp>
        <p:nvSpPr>
          <p:cNvPr id="3" name="Объект 2"/>
          <p:cNvSpPr>
            <a:spLocks noGrp="1"/>
          </p:cNvSpPr>
          <p:nvPr>
            <p:ph idx="1"/>
          </p:nvPr>
        </p:nvSpPr>
        <p:spPr>
          <a:xfrm>
            <a:off x="755576" y="260648"/>
            <a:ext cx="7776865" cy="5650574"/>
          </a:xfrm>
        </p:spPr>
        <p:txBody>
          <a:bodyPr/>
          <a:lstStyle/>
          <a:p>
            <a:pPr marL="0" indent="0">
              <a:buNone/>
            </a:pP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3. Добрый </a:t>
            </a:r>
            <a:r>
              <a:rPr lang="ru-RU" b="1" dirty="0">
                <a:latin typeface="Times New Roman" panose="02020603050405020304" pitchFamily="18" charset="0"/>
                <a:cs typeface="Times New Roman" panose="02020603050405020304" pitchFamily="18" charset="0"/>
              </a:rPr>
              <a:t>доктор Айболит!</a:t>
            </a:r>
          </a:p>
          <a:p>
            <a:pPr marL="0" indent="0">
              <a:buNone/>
            </a:pPr>
            <a:r>
              <a:rPr lang="ru-RU" dirty="0">
                <a:latin typeface="Times New Roman" panose="02020603050405020304" pitchFamily="18" charset="0"/>
                <a:cs typeface="Times New Roman" panose="02020603050405020304" pitchFamily="18" charset="0"/>
              </a:rPr>
              <a:t>Всегда держите аптечку в недоступном от детей месте! Объясните малышам, что они никогда не должны сами искать лекарства и пробовать есть разные таблетки, расскажите к чему это может привести. Телефон скорой помощи также запишите на холодильник, на всякий случай.</a:t>
            </a:r>
          </a:p>
        </p:txBody>
      </p:sp>
      <p:pic>
        <p:nvPicPr>
          <p:cNvPr id="6" name="Рисунок 5"/>
          <p:cNvPicPr>
            <a:picLocks noChangeAspect="1"/>
          </p:cNvPicPr>
          <p:nvPr/>
        </p:nvPicPr>
        <p:blipFill>
          <a:blip r:embed="rId2" cstate="print"/>
          <a:stretch>
            <a:fillRect/>
          </a:stretch>
        </p:blipFill>
        <p:spPr>
          <a:xfrm>
            <a:off x="4770528" y="2276872"/>
            <a:ext cx="3779848" cy="3779848"/>
          </a:xfrm>
          <a:prstGeom prst="rect">
            <a:avLst/>
          </a:prstGeom>
          <a:ln>
            <a:noFill/>
          </a:ln>
          <a:effectLst>
            <a:softEdge rad="112500"/>
          </a:effectLst>
        </p:spPr>
      </p:pic>
    </p:spTree>
    <p:extLst>
      <p:ext uri="{BB962C8B-B14F-4D97-AF65-F5344CB8AC3E}">
        <p14:creationId xmlns:p14="http://schemas.microsoft.com/office/powerpoint/2010/main" xmlns="" val="1645559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404664"/>
            <a:ext cx="7418784" cy="1500336"/>
          </a:xfrm>
        </p:spPr>
        <p:txBody>
          <a:bodyPr>
            <a:normAutofit fontScale="90000"/>
          </a:bodyPr>
          <a:lstStyle/>
          <a:p>
            <a:r>
              <a:rPr lang="ru-RU" sz="1800" b="1" dirty="0" smtClean="0">
                <a:solidFill>
                  <a:srgbClr val="333333"/>
                </a:solidFill>
                <a:latin typeface="Times New Roman" panose="02020603050405020304" pitchFamily="18" charset="0"/>
                <a:cs typeface="Times New Roman" panose="02020603050405020304" pitchFamily="18" charset="0"/>
              </a:rPr>
              <a:t>                                </a:t>
            </a:r>
            <a:br>
              <a:rPr lang="ru-RU" sz="1800" b="1" dirty="0" smtClean="0">
                <a:solidFill>
                  <a:srgbClr val="333333"/>
                </a:solidFill>
                <a:latin typeface="Times New Roman" panose="02020603050405020304" pitchFamily="18" charset="0"/>
                <a:cs typeface="Times New Roman" panose="02020603050405020304" pitchFamily="18" charset="0"/>
              </a:rPr>
            </a:br>
            <a:r>
              <a:rPr lang="ru-RU" sz="2200" b="1" dirty="0" smtClean="0">
                <a:solidFill>
                  <a:srgbClr val="333333"/>
                </a:solidFill>
                <a:latin typeface="Times New Roman" panose="02020603050405020304" pitchFamily="18" charset="0"/>
                <a:cs typeface="Times New Roman" panose="02020603050405020304" pitchFamily="18" charset="0"/>
              </a:rPr>
              <a:t>4. Он</a:t>
            </a:r>
            <a:r>
              <a:rPr lang="ru-RU" sz="2200" b="1" dirty="0">
                <a:solidFill>
                  <a:srgbClr val="333333"/>
                </a:solidFill>
                <a:latin typeface="Times New Roman" panose="02020603050405020304" pitchFamily="18" charset="0"/>
                <a:cs typeface="Times New Roman" panose="02020603050405020304" pitchFamily="18" charset="0"/>
              </a:rPr>
              <a:t> бежит по проводам…</a:t>
            </a:r>
            <a:r>
              <a:rPr lang="ru-RU" sz="2200" dirty="0">
                <a:solidFill>
                  <a:srgbClr val="333333"/>
                </a:solidFill>
                <a:latin typeface="Times New Roman" panose="02020603050405020304" pitchFamily="18" charset="0"/>
                <a:cs typeface="Times New Roman" panose="02020603050405020304" pitchFamily="18" charset="0"/>
              </a:rPr>
              <a:t/>
            </a:r>
            <a:br>
              <a:rPr lang="ru-RU" sz="2200" dirty="0">
                <a:solidFill>
                  <a:srgbClr val="333333"/>
                </a:solidFill>
                <a:latin typeface="Times New Roman" panose="02020603050405020304" pitchFamily="18" charset="0"/>
                <a:cs typeface="Times New Roman" panose="02020603050405020304" pitchFamily="18" charset="0"/>
              </a:rPr>
            </a:br>
            <a:r>
              <a:rPr lang="ru-RU" sz="2200" dirty="0">
                <a:solidFill>
                  <a:srgbClr val="333333"/>
                </a:solidFill>
                <a:latin typeface="Times New Roman" panose="02020603050405020304" pitchFamily="18" charset="0"/>
                <a:cs typeface="Times New Roman" panose="02020603050405020304" pitchFamily="18" charset="0"/>
              </a:rPr>
              <a:t>Объясните детям правила работы с электроприборами, следите за целостью проводов дома, особенно если в квартире есть домашние животные. Расскажите, что можно, а что нельзя включать в отсутствие родителей. Если дети совсем маленькие — купите специальные заглушки на розетки, чтобы пальцы малыша туда ну никак не пролезли.</a:t>
            </a:r>
            <a:br>
              <a:rPr lang="ru-RU" sz="2200" dirty="0">
                <a:solidFill>
                  <a:srgbClr val="333333"/>
                </a:solidFill>
                <a:latin typeface="Times New Roman" panose="02020603050405020304" pitchFamily="18" charset="0"/>
                <a:cs typeface="Times New Roman" panose="02020603050405020304" pitchFamily="18" charset="0"/>
              </a:rPr>
            </a:br>
            <a:r>
              <a:rPr lang="ru-RU" sz="2200" dirty="0" smtClean="0">
                <a:solidFill>
                  <a:srgbClr val="333333"/>
                </a:solidFill>
                <a:latin typeface="Times New Roman" panose="02020603050405020304" pitchFamily="18" charset="0"/>
                <a:cs typeface="Times New Roman" panose="02020603050405020304" pitchFamily="18" charset="0"/>
              </a:rPr>
              <a:t/>
            </a:r>
            <a:br>
              <a:rPr lang="ru-RU" sz="2200" dirty="0" smtClean="0">
                <a:solidFill>
                  <a:srgbClr val="333333"/>
                </a:solidFill>
                <a:latin typeface="Times New Roman" panose="02020603050405020304" pitchFamily="18" charset="0"/>
                <a:cs typeface="Times New Roman" panose="02020603050405020304" pitchFamily="18" charset="0"/>
              </a:rPr>
            </a:br>
            <a:r>
              <a:rPr lang="ru-RU" sz="2200" dirty="0">
                <a:solidFill>
                  <a:srgbClr val="333333"/>
                </a:solidFill>
                <a:latin typeface="Times New Roman" panose="02020603050405020304" pitchFamily="18" charset="0"/>
                <a:cs typeface="Times New Roman" panose="02020603050405020304" pitchFamily="18" charset="0"/>
              </a:rPr>
              <a:t/>
            </a:r>
            <a:br>
              <a:rPr lang="ru-RU" sz="2200" dirty="0">
                <a:solidFill>
                  <a:srgbClr val="333333"/>
                </a:solidFill>
                <a:latin typeface="Times New Roman" panose="02020603050405020304" pitchFamily="18" charset="0"/>
                <a:cs typeface="Times New Roman" panose="02020603050405020304" pitchFamily="18" charset="0"/>
              </a:rPr>
            </a:br>
            <a:r>
              <a:rPr lang="ru-RU" sz="2200" dirty="0" smtClean="0">
                <a:solidFill>
                  <a:srgbClr val="333333"/>
                </a:solidFill>
                <a:latin typeface="Times New Roman" panose="02020603050405020304" pitchFamily="18" charset="0"/>
                <a:cs typeface="Times New Roman" panose="02020603050405020304" pitchFamily="18" charset="0"/>
              </a:rPr>
              <a:t/>
            </a:r>
            <a:br>
              <a:rPr lang="ru-RU" sz="2200" dirty="0" smtClean="0">
                <a:solidFill>
                  <a:srgbClr val="333333"/>
                </a:solidFill>
                <a:latin typeface="Times New Roman" panose="02020603050405020304" pitchFamily="18" charset="0"/>
                <a:cs typeface="Times New Roman" panose="02020603050405020304" pitchFamily="18" charset="0"/>
              </a:rPr>
            </a:br>
            <a:r>
              <a:rPr lang="ru-RU" sz="2200" dirty="0">
                <a:solidFill>
                  <a:srgbClr val="333333"/>
                </a:solidFill>
                <a:latin typeface="Times New Roman" panose="02020603050405020304" pitchFamily="18" charset="0"/>
                <a:cs typeface="Times New Roman" panose="02020603050405020304" pitchFamily="18" charset="0"/>
              </a:rPr>
              <a:t/>
            </a:r>
            <a:br>
              <a:rPr lang="ru-RU" sz="2200" dirty="0">
                <a:solidFill>
                  <a:srgbClr val="333333"/>
                </a:solidFill>
                <a:latin typeface="Times New Roman" panose="02020603050405020304" pitchFamily="18" charset="0"/>
                <a:cs typeface="Times New Roman" panose="02020603050405020304" pitchFamily="18" charset="0"/>
              </a:rPr>
            </a:br>
            <a:r>
              <a:rPr lang="ru-RU" sz="2200" b="1" dirty="0" smtClean="0">
                <a:solidFill>
                  <a:srgbClr val="333333"/>
                </a:solidFill>
                <a:latin typeface="Times New Roman" panose="02020603050405020304" pitchFamily="18" charset="0"/>
                <a:cs typeface="Times New Roman" panose="02020603050405020304" pitchFamily="18" charset="0"/>
              </a:rPr>
              <a:t>5. </a:t>
            </a:r>
            <a:r>
              <a:rPr lang="ru-RU" sz="2200" b="1" dirty="0" smtClean="0">
                <a:latin typeface="Times New Roman" panose="02020603050405020304" pitchFamily="18" charset="0"/>
                <a:cs typeface="Times New Roman" panose="02020603050405020304" pitchFamily="18" charset="0"/>
              </a:rPr>
              <a:t>Эх</a:t>
            </a:r>
            <a:r>
              <a:rPr lang="ru-RU" sz="2200" b="1" dirty="0">
                <a:latin typeface="Times New Roman" panose="02020603050405020304" pitchFamily="18" charset="0"/>
                <a:cs typeface="Times New Roman" panose="02020603050405020304" pitchFamily="18" charset="0"/>
              </a:rPr>
              <a:t>, прокачу!</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На улице ребенка тоже может подстерегать множество опасностей. Например, добрый дядя, который обещает покатать на машине. Ваш ребенок должен твердо знать, что ему нельзя говорить с незнакомыми людьми и, если что, нужно кричать: «Помогите! Я не знаю этого дядю!». Люди вокруг обязательно придут на помощь.</a:t>
            </a:r>
            <a:r>
              <a:rPr lang="ru-RU" sz="1800" dirty="0"/>
              <a:t/>
            </a:r>
            <a:br>
              <a:rPr lang="ru-RU" sz="1800" dirty="0"/>
            </a:br>
            <a:endParaRPr lang="ru-RU" sz="2000" dirty="0"/>
          </a:p>
        </p:txBody>
      </p:sp>
      <p:pic>
        <p:nvPicPr>
          <p:cNvPr id="3" name="Рисунок 2"/>
          <p:cNvPicPr>
            <a:picLocks noChangeAspect="1"/>
          </p:cNvPicPr>
          <p:nvPr/>
        </p:nvPicPr>
        <p:blipFill>
          <a:blip r:embed="rId2" cstate="print"/>
          <a:stretch>
            <a:fillRect/>
          </a:stretch>
        </p:blipFill>
        <p:spPr>
          <a:xfrm>
            <a:off x="6588224" y="2564904"/>
            <a:ext cx="2248103" cy="1761951"/>
          </a:xfrm>
          <a:prstGeom prst="rect">
            <a:avLst/>
          </a:prstGeom>
        </p:spPr>
      </p:pic>
    </p:spTree>
    <p:extLst>
      <p:ext uri="{BB962C8B-B14F-4D97-AF65-F5344CB8AC3E}">
        <p14:creationId xmlns:p14="http://schemas.microsoft.com/office/powerpoint/2010/main" xmlns="" val="1024100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1" y="260648"/>
            <a:ext cx="7562800" cy="1644352"/>
          </a:xfrm>
        </p:spPr>
        <p:txBody>
          <a:bodyPr>
            <a:normAutofit fontScale="90000"/>
          </a:bodyPr>
          <a:lstStyle/>
          <a:p>
            <a:r>
              <a:rPr lang="ru-RU" sz="2200" b="1" dirty="0" smtClean="0">
                <a:solidFill>
                  <a:srgbClr val="333333"/>
                </a:solidFill>
                <a:latin typeface="Times New Roman" panose="02020603050405020304" pitchFamily="18" charset="0"/>
                <a:cs typeface="Times New Roman" panose="02020603050405020304" pitchFamily="18" charset="0"/>
              </a:rPr>
              <a:t>6. Свет </a:t>
            </a:r>
            <a:r>
              <a:rPr lang="ru-RU" sz="2200" b="1" dirty="0">
                <a:solidFill>
                  <a:srgbClr val="333333"/>
                </a:solidFill>
                <a:latin typeface="Times New Roman" panose="02020603050405020304" pitchFamily="18" charset="0"/>
                <a:cs typeface="Times New Roman" panose="02020603050405020304" pitchFamily="18" charset="0"/>
              </a:rPr>
              <a:t>зеленый — проходи!</a:t>
            </a:r>
            <a:r>
              <a:rPr lang="ru-RU" sz="2200" dirty="0">
                <a:solidFill>
                  <a:srgbClr val="333333"/>
                </a:solidFill>
                <a:latin typeface="Times New Roman" panose="02020603050405020304" pitchFamily="18" charset="0"/>
                <a:cs typeface="Times New Roman" panose="02020603050405020304" pitchFamily="18" charset="0"/>
              </a:rPr>
              <a:t/>
            </a:r>
            <a:br>
              <a:rPr lang="ru-RU" sz="2200" dirty="0">
                <a:solidFill>
                  <a:srgbClr val="333333"/>
                </a:solidFill>
                <a:latin typeface="Times New Roman" panose="02020603050405020304" pitchFamily="18" charset="0"/>
                <a:cs typeface="Times New Roman" panose="02020603050405020304" pitchFamily="18" charset="0"/>
              </a:rPr>
            </a:br>
            <a:r>
              <a:rPr lang="ru-RU" sz="2200" dirty="0">
                <a:solidFill>
                  <a:srgbClr val="333333"/>
                </a:solidFill>
                <a:latin typeface="Times New Roman" panose="02020603050405020304" pitchFamily="18" charset="0"/>
                <a:cs typeface="Times New Roman" panose="02020603050405020304" pitchFamily="18" charset="0"/>
              </a:rPr>
              <a:t>Если ваш ребенок сам ходит в школу, на кружок или куда-то еще, вы должны быть уверены, что он знает правила — на какой свет идти, с какой стороны обходить трамвай, влево или вправо смотреть при выходе на зебру. Пройдите путь вместе с ребенком, не подсказывая ему. Если малыш хорошо справляется — тогда отпускайте его гулять одного.</a:t>
            </a:r>
            <a:r>
              <a:rPr lang="ru-RU" dirty="0">
                <a:solidFill>
                  <a:srgbClr val="333333"/>
                </a:solidFill>
                <a:latin typeface="PT Sans"/>
              </a:rPr>
              <a:t/>
            </a:r>
            <a:br>
              <a:rPr lang="ru-RU" dirty="0">
                <a:solidFill>
                  <a:srgbClr val="333333"/>
                </a:solidFill>
                <a:latin typeface="PT Sans"/>
              </a:rPr>
            </a:br>
            <a:endParaRPr lang="ru-RU" dirty="0"/>
          </a:p>
        </p:txBody>
      </p:sp>
      <p:pic>
        <p:nvPicPr>
          <p:cNvPr id="4" name="Объект 3"/>
          <p:cNvPicPr>
            <a:picLocks noGrp="1" noChangeAspect="1"/>
          </p:cNvPicPr>
          <p:nvPr>
            <p:ph idx="1"/>
          </p:nvPr>
        </p:nvPicPr>
        <p:blipFill>
          <a:blip r:embed="rId2" cstate="print"/>
          <a:stretch>
            <a:fillRect/>
          </a:stretch>
        </p:blipFill>
        <p:spPr>
          <a:xfrm>
            <a:off x="1259632" y="2636912"/>
            <a:ext cx="1892611" cy="2843212"/>
          </a:xfrm>
          <a:prstGeom prst="rect">
            <a:avLst/>
          </a:prstGeom>
        </p:spPr>
      </p:pic>
      <p:pic>
        <p:nvPicPr>
          <p:cNvPr id="5" name="Рисунок 4"/>
          <p:cNvPicPr>
            <a:picLocks noChangeAspect="1"/>
          </p:cNvPicPr>
          <p:nvPr/>
        </p:nvPicPr>
        <p:blipFill>
          <a:blip r:embed="rId3" cstate="print"/>
          <a:stretch>
            <a:fillRect/>
          </a:stretch>
        </p:blipFill>
        <p:spPr>
          <a:xfrm>
            <a:off x="4499992" y="2604553"/>
            <a:ext cx="3456383" cy="2841416"/>
          </a:xfrm>
          <a:prstGeom prst="rect">
            <a:avLst/>
          </a:prstGeom>
          <a:ln>
            <a:noFill/>
          </a:ln>
          <a:effectLst>
            <a:softEdge rad="112500"/>
          </a:effectLst>
        </p:spPr>
      </p:pic>
    </p:spTree>
    <p:extLst>
      <p:ext uri="{BB962C8B-B14F-4D97-AF65-F5344CB8AC3E}">
        <p14:creationId xmlns:p14="http://schemas.microsoft.com/office/powerpoint/2010/main" xmlns="" val="1039284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rgbClr val="333333"/>
                </a:solidFill>
                <a:latin typeface="PT Sans"/>
              </a:rPr>
              <a:t/>
            </a:r>
            <a:br>
              <a:rPr lang="ru-RU" dirty="0">
                <a:solidFill>
                  <a:srgbClr val="333333"/>
                </a:solidFill>
                <a:latin typeface="PT Sans"/>
              </a:rPr>
            </a:br>
            <a:endParaRPr lang="ru-RU" dirty="0"/>
          </a:p>
        </p:txBody>
      </p:sp>
      <p:sp>
        <p:nvSpPr>
          <p:cNvPr id="3" name="Объект 2"/>
          <p:cNvSpPr>
            <a:spLocks noGrp="1"/>
          </p:cNvSpPr>
          <p:nvPr>
            <p:ph idx="1"/>
          </p:nvPr>
        </p:nvSpPr>
        <p:spPr>
          <a:xfrm>
            <a:off x="1547665" y="764704"/>
            <a:ext cx="6986736" cy="2376264"/>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Дети должны знать — чужих или бездомных собак гладить нельзя! Лучше к ним даже не подходить, собаки могут быть очень агрессивны и укусить малыша. Если для ребенка это не аргумент, можете попросить знакомых сымитировать сценку с «злой собачкой», чтобы ребенок испугался и понял, почему мама и папа не разрешают играть с чужими животными</a:t>
            </a:r>
            <a:r>
              <a:rPr lang="ru-RU" sz="2000" dirty="0" smtClean="0">
                <a:latin typeface="Times New Roman" panose="02020603050405020304" pitchFamily="18" charset="0"/>
                <a:cs typeface="Times New Roman" panose="02020603050405020304" pitchFamily="18" charset="0"/>
              </a:rPr>
              <a:t>.</a:t>
            </a:r>
          </a:p>
          <a:p>
            <a:pPr marL="0" indent="0">
              <a:buNone/>
            </a:pPr>
            <a:r>
              <a:rPr lang="ru-RU" sz="2000" b="1" dirty="0" smtClean="0">
                <a:latin typeface="Times New Roman" panose="02020603050405020304" pitchFamily="18" charset="0"/>
                <a:cs typeface="Times New Roman" panose="02020603050405020304" pitchFamily="18" charset="0"/>
              </a:rPr>
              <a:t>8. Мухомор </a:t>
            </a:r>
            <a:r>
              <a:rPr lang="ru-RU" sz="2000" b="1" dirty="0">
                <a:latin typeface="Times New Roman" panose="02020603050405020304" pitchFamily="18" charset="0"/>
                <a:cs typeface="Times New Roman" panose="02020603050405020304" pitchFamily="18" charset="0"/>
              </a:rPr>
              <a:t>красив на вид!</a:t>
            </a:r>
          </a:p>
          <a:p>
            <a:pPr marL="0" indent="0">
              <a:buNone/>
            </a:pPr>
            <a:r>
              <a:rPr lang="ru-RU" sz="2000" dirty="0">
                <a:latin typeface="Times New Roman" panose="02020603050405020304" pitchFamily="18" charset="0"/>
                <a:cs typeface="Times New Roman" panose="02020603050405020304" pitchFamily="18" charset="0"/>
              </a:rPr>
              <a:t>В преддверии летнего сезона и похода по грибы нужно быть уверенными, что ребенку не придет в голову попробовать вон те ягодки или вот этот красный красивый гриб. Покажите ему картинки с ядовитыми растениями и объясните, что прежде чем класть что-то в рот, лучше на всякий случай подойти к родителям и спросить, даже если ему кажется, что вот это-то точно вкусно.</a:t>
            </a:r>
          </a:p>
        </p:txBody>
      </p:sp>
      <p:sp>
        <p:nvSpPr>
          <p:cNvPr id="5" name="Прямоугольник 4"/>
          <p:cNvSpPr/>
          <p:nvPr/>
        </p:nvSpPr>
        <p:spPr>
          <a:xfrm>
            <a:off x="1547665" y="332656"/>
            <a:ext cx="5112568" cy="400110"/>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7.Осторожно</a:t>
            </a:r>
            <a:r>
              <a:rPr lang="ru-RU" sz="2000" b="1" dirty="0">
                <a:latin typeface="Times New Roman" panose="02020603050405020304" pitchFamily="18" charset="0"/>
                <a:cs typeface="Times New Roman" panose="02020603050405020304" pitchFamily="18" charset="0"/>
              </a:rPr>
              <a:t>: злая собака!</a:t>
            </a:r>
          </a:p>
        </p:txBody>
      </p:sp>
      <p:pic>
        <p:nvPicPr>
          <p:cNvPr id="4" name="Рисунок 3"/>
          <p:cNvPicPr>
            <a:picLocks noChangeAspect="1"/>
          </p:cNvPicPr>
          <p:nvPr/>
        </p:nvPicPr>
        <p:blipFill>
          <a:blip r:embed="rId2" cstate="print"/>
          <a:stretch>
            <a:fillRect/>
          </a:stretch>
        </p:blipFill>
        <p:spPr>
          <a:xfrm>
            <a:off x="6122640" y="5085184"/>
            <a:ext cx="2411760" cy="1607840"/>
          </a:xfrm>
          <a:prstGeom prst="rect">
            <a:avLst/>
          </a:prstGeom>
          <a:ln>
            <a:noFill/>
          </a:ln>
          <a:effectLst>
            <a:softEdge rad="112500"/>
          </a:effectLst>
        </p:spPr>
      </p:pic>
    </p:spTree>
    <p:extLst>
      <p:ext uri="{BB962C8B-B14F-4D97-AF65-F5344CB8AC3E}">
        <p14:creationId xmlns:p14="http://schemas.microsoft.com/office/powerpoint/2010/main" xmlns="" val="92624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594</TotalTime>
  <Words>574</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Слайд 1</vt:lpstr>
      <vt:lpstr>Слайд 2</vt:lpstr>
      <vt:lpstr>          9 САМЫХ РАСПРОСТРАНЕННЫХ ДЕТСКИХ ОПАСНОСТЕЙ </vt:lpstr>
      <vt:lpstr> 1. Серый волк стучится в дверь! Ребенок остался один дома, а вдруг он впустит незнакомого человека? Вдруг поверит в историю, что это «папин друг»? Расскажите ребенку, что дверь открывать нельзя ни в коем случае, если в глазке не видно маму или папу. А если этот «кто-то» представился коллегой или знакомым — пусть ребенок позвонит родителям и уточнит информацию. Разыграйте эту ситуацию с помощью соседей и убедитесь, что ваш малыш все усвоил. </vt:lpstr>
      <vt:lpstr>2. А лисички взяли спички… </vt:lpstr>
      <vt:lpstr> </vt:lpstr>
      <vt:lpstr>                                 4. Он бежит по проводам… Объясните детям правила работы с электроприборами, следите за целостью проводов дома, особенно если в квартире есть домашние животные. Расскажите, что можно, а что нельзя включать в отсутствие родителей. Если дети совсем маленькие — купите специальные заглушки на розетки, чтобы пальцы малыша туда ну никак не пролезли.     5. Эх, прокачу! На улице ребенка тоже может подстерегать множество опасностей. Например, добрый дядя, который обещает покатать на машине. Ваш ребенок должен твердо знать, что ему нельзя говорить с незнакомыми людьми и, если что, нужно кричать: «Помогите! Я не знаю этого дядю!». Люди вокруг обязательно придут на помощь. </vt:lpstr>
      <vt:lpstr>6. Свет зеленый — проходи! Если ваш ребенок сам ходит в школу, на кружок или куда-то еще, вы должны быть уверены, что он знает правила — на какой свет идти, с какой стороны обходить трамвай, влево или вправо смотреть при выходе на зебру. Пройдите путь вместе с ребенком, не подсказывая ему. Если малыш хорошо справляется — тогда отпускайте его гулять одного. </vt:lpstr>
      <vt:lpstr> </vt:lpstr>
      <vt:lpstr>9.Если ребёнок потерялся.</vt:lpstr>
      <vt:lpstr>Здоровья вашим детям!!!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дошкольного возраста</dc:title>
  <dc:creator>Администратор</dc:creator>
  <cp:lastModifiedBy>Буева</cp:lastModifiedBy>
  <cp:revision>62</cp:revision>
  <dcterms:created xsi:type="dcterms:W3CDTF">2015-07-29T15:05:47Z</dcterms:created>
  <dcterms:modified xsi:type="dcterms:W3CDTF">2020-04-23T12:00:23Z</dcterms:modified>
</cp:coreProperties>
</file>