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8" r:id="rId3"/>
    <p:sldId id="284" r:id="rId4"/>
    <p:sldId id="286" r:id="rId5"/>
    <p:sldId id="287" r:id="rId6"/>
    <p:sldId id="288" r:id="rId7"/>
    <p:sldId id="289" r:id="rId8"/>
    <p:sldId id="290" r:id="rId9"/>
    <p:sldId id="292" r:id="rId10"/>
    <p:sldId id="272" r:id="rId11"/>
    <p:sldId id="280" r:id="rId12"/>
    <p:sldId id="274" r:id="rId13"/>
    <p:sldId id="273" r:id="rId14"/>
    <p:sldId id="275" r:id="rId15"/>
    <p:sldId id="276" r:id="rId16"/>
    <p:sldId id="277" r:id="rId17"/>
    <p:sldId id="283" r:id="rId18"/>
    <p:sldId id="278" r:id="rId19"/>
    <p:sldId id="279" r:id="rId20"/>
    <p:sldId id="294" r:id="rId21"/>
    <p:sldId id="29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60" autoAdjust="0"/>
    <p:restoredTop sz="93190" autoAdjust="0"/>
  </p:normalViewPr>
  <p:slideViewPr>
    <p:cSldViewPr>
      <p:cViewPr varScale="1">
        <p:scale>
          <a:sx n="74" d="100"/>
          <a:sy n="74" d="100"/>
        </p:scale>
        <p:origin x="-117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1B2436-74F2-4366-BC9B-F56AF4E2933C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559921-61A2-4892-80FC-4842E17FAC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90702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59921-61A2-4892-80FC-4842E17FAC80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87000"/>
            <a:lum bright="-21000" contrast="-6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00496" y="1571612"/>
            <a:ext cx="4714908" cy="121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  <a:p>
            <a:pPr algn="ctr"/>
            <a:endParaRPr lang="ru-RU" sz="20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  <a:p>
            <a:pPr algn="ctr"/>
            <a:endParaRPr lang="ru-RU" sz="20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20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20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20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00034" y="785794"/>
            <a:ext cx="8229600" cy="2714644"/>
          </a:xfr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>
            <a:normAutofit fontScale="90000"/>
          </a:bodyPr>
          <a:lstStyle/>
          <a:p>
            <a:r>
              <a:rPr lang="ru-RU" altLang="ru-RU" sz="280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/>
            </a:r>
            <a:br>
              <a:rPr lang="ru-RU" altLang="ru-RU" sz="280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</a:br>
            <a:r>
              <a:rPr lang="ru-RU" altLang="ru-RU" sz="280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/>
            </a:r>
            <a:br>
              <a:rPr lang="ru-RU" altLang="ru-RU" sz="280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</a:br>
            <a:r>
              <a:rPr lang="ru-RU" altLang="ru-RU" sz="280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/>
            </a:r>
            <a:br>
              <a:rPr lang="ru-RU" altLang="ru-RU" sz="280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</a:br>
            <a:r>
              <a:rPr lang="ru-RU" altLang="ru-RU" sz="280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/>
            </a:r>
            <a:br>
              <a:rPr lang="ru-RU" altLang="ru-RU" sz="280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</a:br>
            <a:r>
              <a:rPr lang="ru-RU" altLang="ru-RU" sz="280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/>
            </a:r>
            <a:br>
              <a:rPr lang="ru-RU" altLang="ru-RU" sz="280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</a:br>
            <a:r>
              <a:rPr lang="ru-RU" altLang="ru-RU" sz="280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/>
            </a:r>
            <a:br>
              <a:rPr lang="ru-RU" altLang="ru-RU" sz="280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</a:br>
            <a:r>
              <a:rPr lang="ru-RU" altLang="ru-RU" sz="280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/>
            </a:r>
            <a:br>
              <a:rPr lang="ru-RU" altLang="ru-RU" sz="280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</a:br>
            <a:r>
              <a:rPr lang="ru-RU" altLang="ru-RU" sz="280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/>
            </a:r>
            <a:br>
              <a:rPr lang="ru-RU" altLang="ru-RU" sz="280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</a:br>
            <a:r>
              <a:rPr lang="ru-RU" altLang="ru-RU" sz="280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МКДОУ «Детский сад №3 п. Тёплое»</a:t>
            </a:r>
            <a:br>
              <a:rPr lang="ru-RU" altLang="ru-RU" sz="280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</a:br>
            <a:r>
              <a:rPr lang="ru-RU" sz="2400" b="1" dirty="0" smtClean="0"/>
              <a:t> </a:t>
            </a:r>
            <a:r>
              <a:rPr lang="ru-RU" sz="2400" b="1" dirty="0" smtClean="0"/>
              <a:t>Обобщение  опыта работы </a:t>
            </a:r>
            <a:r>
              <a:rPr lang="ru-RU" sz="2400" b="1" dirty="0" smtClean="0"/>
              <a:t>по теме </a:t>
            </a:r>
            <a:r>
              <a:rPr lang="ru-RU" altLang="ru-RU" sz="280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/>
            </a:r>
            <a:br>
              <a:rPr lang="ru-RU" altLang="ru-RU" sz="280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</a:br>
            <a:r>
              <a:rPr lang="ru-RU" altLang="ru-RU" sz="2800" b="1" dirty="0" smtClean="0">
                <a:ln w="31550" cmpd="sng">
                  <a:solidFill>
                    <a:srgbClr val="002060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ru-RU" altLang="ru-RU" sz="4900" b="1" dirty="0" smtClean="0">
                <a:ln w="31550" cmpd="sng">
                  <a:solidFill>
                    <a:srgbClr val="002060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Times New Roman" pitchFamily="18" charset="0"/>
              </a:rPr>
              <a:t>«Формирование </a:t>
            </a:r>
            <a:r>
              <a:rPr lang="ru-RU" altLang="ru-RU" b="1" dirty="0" smtClean="0">
                <a:ln w="31550" cmpd="sng">
                  <a:solidFill>
                    <a:srgbClr val="002060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Times New Roman" pitchFamily="18" charset="0"/>
              </a:rPr>
              <a:t>экологической</a:t>
            </a:r>
            <a:r>
              <a:rPr lang="ru-RU" altLang="ru-RU" sz="4900" b="1" dirty="0" smtClean="0">
                <a:ln w="31550" cmpd="sng">
                  <a:solidFill>
                    <a:srgbClr val="002060"/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Times New Roman" pitchFamily="18" charset="0"/>
              </a:rPr>
              <a:t> культуры дошкольников» </a:t>
            </a:r>
            <a:r>
              <a:rPr lang="ru-RU" altLang="ru-RU" sz="490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/>
            </a:r>
            <a:br>
              <a:rPr lang="ru-RU" altLang="ru-RU" sz="490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</a:br>
            <a:r>
              <a:rPr lang="ru-RU" altLang="ru-RU" sz="490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/>
            </a:r>
            <a:br>
              <a:rPr lang="ru-RU" altLang="ru-RU" sz="490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</a:br>
            <a:r>
              <a:rPr lang="ru-RU" altLang="ru-RU" sz="280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/>
            </a:r>
            <a:br>
              <a:rPr lang="ru-RU" altLang="ru-RU" sz="280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</a:br>
            <a:r>
              <a:rPr lang="ru-RU" altLang="ru-RU" sz="280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/>
            </a:r>
            <a:br>
              <a:rPr lang="ru-RU" altLang="ru-RU" sz="280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</a:br>
            <a:r>
              <a:rPr lang="ru-RU" altLang="ru-RU" sz="280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/>
            </a:r>
            <a:br>
              <a:rPr lang="ru-RU" altLang="ru-RU" sz="280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</a:br>
            <a:r>
              <a:rPr lang="en-US" altLang="ru-RU" sz="5300" b="1" dirty="0" smtClean="0">
                <a:ln w="24500" cmpd="dbl">
                  <a:solidFill>
                    <a:srgbClr val="002060"/>
                  </a:solidFill>
                  <a:prstDash val="solid"/>
                  <a:miter lim="800000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cs typeface="Times New Roman" pitchFamily="18" charset="0"/>
              </a:rPr>
              <a:t/>
            </a:r>
            <a:br>
              <a:rPr lang="en-US" altLang="ru-RU" sz="5300" b="1" dirty="0" smtClean="0">
                <a:ln w="24500" cmpd="dbl">
                  <a:solidFill>
                    <a:srgbClr val="002060"/>
                  </a:solidFill>
                  <a:prstDash val="solid"/>
                  <a:miter lim="800000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cs typeface="Times New Roman" pitchFamily="18" charset="0"/>
              </a:rPr>
            </a:br>
            <a:r>
              <a:rPr lang="ru-RU" alt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/>
            </a:r>
            <a:br>
              <a:rPr lang="ru-RU" alt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2862178"/>
            <a:ext cx="6286528" cy="2908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</a:tabLst>
            </a:pPr>
            <a:endParaRPr lang="ru-RU" altLang="ru-RU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spcBef>
                <a:spcPts val="6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</a:tabLst>
            </a:pPr>
            <a:endParaRPr lang="ru-RU" altLang="ru-RU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spcBef>
                <a:spcPts val="6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</a:tabLst>
            </a:pPr>
            <a:endParaRPr lang="ru-RU" altLang="ru-RU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r">
              <a:spcBef>
                <a:spcPts val="6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</a:tabLst>
            </a:pPr>
            <a:endParaRPr lang="ru-RU" altLang="ru-RU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r">
              <a:spcBef>
                <a:spcPts val="6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</a:tabLst>
            </a:pPr>
            <a:endParaRPr lang="ru-RU" altLang="ru-RU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r">
              <a:spcBef>
                <a:spcPts val="6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</a:tabLst>
            </a:pPr>
            <a:r>
              <a:rPr lang="ru-RU" altLang="ru-RU" sz="2000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Воспитатели</a:t>
            </a:r>
            <a:r>
              <a:rPr lang="ru-RU" altLang="ru-RU" sz="2000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: Зайцева Г.А.</a:t>
            </a:r>
          </a:p>
          <a:p>
            <a:pPr algn="r">
              <a:spcBef>
                <a:spcPts val="6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</a:tabLst>
            </a:pPr>
            <a:r>
              <a:rPr lang="ru-RU" altLang="ru-RU" sz="2000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                       Дмитриева Л.Е.</a:t>
            </a:r>
            <a:endParaRPr lang="en-US" altLang="ru-RU" sz="2000" dirty="0" smtClean="0">
              <a:solidFill>
                <a:schemeClr val="tx2">
                  <a:lumMod val="50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Клуб по интересам «Лукоморье»</a:t>
            </a:r>
            <a:endParaRPr lang="ru-RU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b="1" dirty="0" smtClean="0"/>
              <a:t> 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Цель: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 развитие творческих способностей, фантазии, воображения. Показать детям, как можно дать вторую жизнь природному материалу.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 descr="E:\Клуб -От скуки на все руки На лесной поляне\P1030416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4071942"/>
            <a:ext cx="335758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E:\Клуб -От скуки на все руки На лесной поляне\P103041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428604"/>
            <a:ext cx="3000396" cy="2557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E:\средняя группа\средняя группа №1\экология средняя группа2015 г.овая папка (2)\DSC00353.JPG"/>
          <p:cNvPicPr/>
          <p:nvPr/>
        </p:nvPicPr>
        <p:blipFill>
          <a:blip r:embed="rId4" cstate="print"/>
          <a:srcRect l="15012" r="9930"/>
          <a:stretch>
            <a:fillRect/>
          </a:stretch>
        </p:blipFill>
        <p:spPr bwMode="auto">
          <a:xfrm>
            <a:off x="6500826" y="857232"/>
            <a:ext cx="242889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Детский сад №3\Desktop\кружки\P1030799.JPG"/>
          <p:cNvPicPr/>
          <p:nvPr/>
        </p:nvPicPr>
        <p:blipFill>
          <a:blip r:embed="rId5" cstate="print"/>
          <a:srcRect l="14271" r="11170"/>
          <a:stretch>
            <a:fillRect/>
          </a:stretch>
        </p:blipFill>
        <p:spPr bwMode="auto">
          <a:xfrm>
            <a:off x="5929322" y="3500438"/>
            <a:ext cx="2857520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Детский сад №3\Desktop\кружки\P103076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3355992" y="4144942"/>
            <a:ext cx="3227206" cy="1795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Клуб по интересам «Росинка»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1800" b="1" u="sng" dirty="0" smtClean="0">
                <a:latin typeface="Arial" pitchFamily="34" charset="0"/>
                <a:cs typeface="Arial" pitchFamily="34" charset="0"/>
              </a:rPr>
              <a:t>Цель: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развитие наблюдательности , способности видеть красивое в природе, умение оказывать природе посильную помощь, желание общаться с природой и отражать свои впечатления через различные виды деятельности; расширить представления детей о многообразии природных явлений, сезонных изменениях в природе.</a:t>
            </a:r>
          </a:p>
          <a:p>
            <a:endParaRPr lang="ru-RU" dirty="0"/>
          </a:p>
        </p:txBody>
      </p:sp>
      <p:pic>
        <p:nvPicPr>
          <p:cNvPr id="5" name="Содержимое 4" descr="E:\старшая группа фото\Новая папка\P1030068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0" y="214290"/>
            <a:ext cx="257176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Объект 4" descr="E:\старшая группа фото\Новая папка\P1030057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357166"/>
            <a:ext cx="2643206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E:\средняя группа\фото\беседа\P102088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30600" y="2647950"/>
            <a:ext cx="2613036" cy="2209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E:\старшая группа\Росинка\занятие\P103030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950" y="2500306"/>
            <a:ext cx="2571736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E:\DCIM\103_PANA\P1030894.JPG"/>
          <p:cNvPicPr/>
          <p:nvPr/>
        </p:nvPicPr>
        <p:blipFill>
          <a:blip r:embed="rId6" cstate="print"/>
          <a:srcRect r="7643"/>
          <a:stretch>
            <a:fillRect/>
          </a:stretch>
        </p:blipFill>
        <p:spPr bwMode="auto">
          <a:xfrm>
            <a:off x="4786314" y="4572008"/>
            <a:ext cx="2714644" cy="2071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Опытническая деятельность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latin typeface="Arial" pitchFamily="34" charset="0"/>
                <a:cs typeface="Arial" pitchFamily="34" charset="0"/>
              </a:rPr>
              <a:t>Дети учатся искать условия решения поставленной задачи, отыскивать связи между свойствами объекта и возможностями его преобразования, тем самым открывая новый способ действия.</a:t>
            </a: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Объект 4" descr="E:\к году экологии\фото\P103068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52270" y="656681"/>
            <a:ext cx="2625258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E:\старшая №1 Зайцева\Зайцева\DSC0111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718414">
            <a:off x="4082414" y="3809961"/>
            <a:ext cx="2550537" cy="2434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E:\старшая группа №1 Дмитриева2\P103054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701730">
            <a:off x="6425946" y="298812"/>
            <a:ext cx="2544197" cy="225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:\средняя группа\средняя группа №1\экология средняя группа2015 г.овая папка (2)\DSC00402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92201">
            <a:off x="6429388" y="2714620"/>
            <a:ext cx="2493516" cy="2232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E:\старшая №1 Зайцева\Зайцева\DSC0110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00100" y="4286256"/>
            <a:ext cx="278608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39681120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3008313" cy="122081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Экологические </a:t>
            </a:r>
            <a:br>
              <a:rPr lang="ru-RU" sz="2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проекты</a:t>
            </a:r>
            <a:br>
              <a:rPr lang="ru-RU" sz="2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186106" cy="4691063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Краткосрочные:</a:t>
            </a:r>
          </a:p>
          <a:p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«Огород на подоконнике», «От черенка до деревца»; Долгосрочный:</a:t>
            </a:r>
          </a:p>
          <a:p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«Войди в природу другом»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 descr="E:\старшая группа фото\Новая папка\P1020748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603987">
            <a:off x="3466992" y="668066"/>
            <a:ext cx="2927323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E:\старшая группа фото\Новая папка\P102090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90521">
            <a:off x="6342878" y="496660"/>
            <a:ext cx="2520280" cy="2509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E:\подарки мамам\P103074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40" y="4071942"/>
            <a:ext cx="292895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E:\подарки мамам\P103075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2198" y="3500438"/>
            <a:ext cx="285752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E:\старшая группа фото\огород\DSC01269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3571876"/>
            <a:ext cx="292895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Особая форма по экологическому воспитанию-экскурсии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Дети знакомятся с растениями, животными одновременно с условиями их обитания, а это способствует образованию первичных представлений о взаимосвязях в природе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6" name="Рисунок 5" descr="E:\экскурсия на водоём\P103047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4143380"/>
            <a:ext cx="3643338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H:\старшая группа фото\Новая папка\DSC0076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16" y="214290"/>
            <a:ext cx="3143273" cy="23574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E:\старшая группа фото\Новая папка\P1030384.JPG"/>
          <p:cNvPicPr/>
          <p:nvPr/>
        </p:nvPicPr>
        <p:blipFill>
          <a:blip r:embed="rId4" cstate="print"/>
          <a:srcRect l="14975"/>
          <a:stretch>
            <a:fillRect/>
          </a:stretch>
        </p:blipFill>
        <p:spPr bwMode="auto">
          <a:xfrm>
            <a:off x="6286512" y="4500570"/>
            <a:ext cx="264320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E:\старшая группа фото\Новая папка\P103038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164621">
            <a:off x="6233726" y="453099"/>
            <a:ext cx="2786082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E:\прогулка роща\DSC01261.JPG"/>
          <p:cNvPicPr/>
          <p:nvPr/>
        </p:nvPicPr>
        <p:blipFill>
          <a:blip r:embed="rId6" cstate="print"/>
          <a:srcRect r="31855"/>
          <a:stretch>
            <a:fillRect/>
          </a:stretch>
        </p:blipFill>
        <p:spPr bwMode="auto">
          <a:xfrm>
            <a:off x="3571868" y="2786058"/>
            <a:ext cx="264320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4265268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прогулок для экологического воспитания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2971792" cy="4637105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Дети знакомятся с сезонными изменениями в природе, со свойствами песка, земли, глины, снега, льда, воды. Учатся помогать птицам, растениям… 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 descr="E:\к году экологии\фото\DSC0107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214290"/>
            <a:ext cx="2658616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E:\старшая группа фото\Новая папка\P103006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214290"/>
            <a:ext cx="2198618" cy="2738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:\прогулка\DSC00972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7507"/>
          <a:stretch>
            <a:fillRect/>
          </a:stretch>
        </p:blipFill>
        <p:spPr bwMode="auto">
          <a:xfrm>
            <a:off x="6263679" y="3786190"/>
            <a:ext cx="2880321" cy="2019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E:\к году экологии\P103069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3429000"/>
            <a:ext cx="3071834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Детский сад №3\Desktop\скворечник\DSC01227.JPG"/>
          <p:cNvPicPr/>
          <p:nvPr/>
        </p:nvPicPr>
        <p:blipFill>
          <a:blip r:embed="rId6" cstate="print"/>
          <a:srcRect t="13333"/>
          <a:stretch>
            <a:fillRect/>
          </a:stretch>
        </p:blipFill>
        <p:spPr bwMode="auto">
          <a:xfrm>
            <a:off x="3500430" y="4786322"/>
            <a:ext cx="278608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E:\старшая группа фото\Новая папка\DSC00699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28992" y="2571744"/>
            <a:ext cx="2782665" cy="2033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2073336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3050"/>
            <a:ext cx="3179793" cy="1012810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Формирование экологической культуры в НОД.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4282" y="1285860"/>
            <a:ext cx="3251231" cy="4840303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Основной задачей является раскрытие экологических связей, без которых трудно предвидеть возможные последствия вмешательства в природу.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 descr="E:\к году экологии\фото\DSC01087.JPG"/>
          <p:cNvPicPr/>
          <p:nvPr/>
        </p:nvPicPr>
        <p:blipFill>
          <a:blip r:embed="rId2" cstate="print"/>
          <a:srcRect l="4860" r="8076"/>
          <a:stretch>
            <a:fillRect/>
          </a:stretch>
        </p:blipFill>
        <p:spPr bwMode="auto">
          <a:xfrm>
            <a:off x="3286116" y="1500174"/>
            <a:ext cx="3214678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E:\фото ст.№1\фото\P103036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643314"/>
            <a:ext cx="335758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Содержимое 8" descr="E:\старшая группа фото\фото занятия математика\DSC00965.JPG"/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 rot="21068693">
            <a:off x="5902019" y="224528"/>
            <a:ext cx="3089283" cy="2223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E:\старшая группа фото\фото\P1030691.JPG"/>
          <p:cNvPicPr/>
          <p:nvPr/>
        </p:nvPicPr>
        <p:blipFill>
          <a:blip r:embed="rId5" cstate="print"/>
          <a:srcRect t="17700"/>
          <a:stretch>
            <a:fillRect/>
          </a:stretch>
        </p:blipFill>
        <p:spPr bwMode="auto">
          <a:xfrm>
            <a:off x="5643538" y="4214818"/>
            <a:ext cx="3500462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19916388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Уголок «Времена года»</a:t>
            </a:r>
            <a:endParaRPr lang="ru-RU" sz="24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Содержимое 3" descr="C:\Users\Детский сад №3\Desktop\ПРС\DSC01158.JPG"/>
          <p:cNvPicPr>
            <a:picLocks/>
          </p:cNvPicPr>
          <p:nvPr/>
        </p:nvPicPr>
        <p:blipFill>
          <a:blip r:embed="rId2" cstate="print"/>
          <a:srcRect t="29530" r="1667" b="14455"/>
          <a:stretch>
            <a:fillRect/>
          </a:stretch>
        </p:blipFill>
        <p:spPr bwMode="auto">
          <a:xfrm>
            <a:off x="357158" y="928670"/>
            <a:ext cx="4213777" cy="244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Детский сад №3\Desktop\ПРС\DSC01165.JPG"/>
          <p:cNvPicPr/>
          <p:nvPr/>
        </p:nvPicPr>
        <p:blipFill>
          <a:blip r:embed="rId3" cstate="print"/>
          <a:srcRect t="39594" b="3553"/>
          <a:stretch>
            <a:fillRect/>
          </a:stretch>
        </p:blipFill>
        <p:spPr bwMode="auto">
          <a:xfrm>
            <a:off x="4714876" y="1142984"/>
            <a:ext cx="4143404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Детский сад №3\Desktop\ПРС\DSC01168.JPG"/>
          <p:cNvPicPr/>
          <p:nvPr/>
        </p:nvPicPr>
        <p:blipFill>
          <a:blip r:embed="rId4" cstate="print"/>
          <a:srcRect l="1292" t="41724" r="22997" b="7242"/>
          <a:stretch>
            <a:fillRect/>
          </a:stretch>
        </p:blipFill>
        <p:spPr bwMode="auto">
          <a:xfrm>
            <a:off x="428596" y="3571876"/>
            <a:ext cx="4143404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Детский сад №3\Desktop\уголок времена года\P1030421 (3)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3786190"/>
            <a:ext cx="4143404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Выставки - форма работы с детьми и родителями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Проводились выставки детских работ « Осень-чудная пора», «Необычная ёлочка»,                              « В снежном царстве», «Берегите природу»</a:t>
            </a:r>
          </a:p>
          <a:p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Действовал мини – музей « В гостях у моря»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 descr="E:\старшая группа фото\на конкурс\P103067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285546" y="72007"/>
            <a:ext cx="2592287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E:\старшая группа фото\на конкурс\P103064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428991" y="2786059"/>
            <a:ext cx="2500331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E:\старшая группа фото\выставка\P103051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6536545" y="535761"/>
            <a:ext cx="2714644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E:\старшая группа фото\на конкурс\P103065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4000504"/>
            <a:ext cx="278605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E:\берегите природу\DSC01278.JPG"/>
          <p:cNvPicPr/>
          <p:nvPr/>
        </p:nvPicPr>
        <p:blipFill>
          <a:blip r:embed="rId6" cstate="print"/>
          <a:srcRect l="4167" b="8333"/>
          <a:stretch>
            <a:fillRect/>
          </a:stretch>
        </p:blipFill>
        <p:spPr bwMode="auto">
          <a:xfrm>
            <a:off x="4572000" y="4643446"/>
            <a:ext cx="2928958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E:\старшая №1 Зайцева\Зайцева Дмитриева\DSC01092.JPG"/>
          <p:cNvPicPr/>
          <p:nvPr/>
        </p:nvPicPr>
        <p:blipFill>
          <a:blip r:embed="rId7" cstate="print"/>
          <a:srcRect t="26282"/>
          <a:stretch>
            <a:fillRect/>
          </a:stretch>
        </p:blipFill>
        <p:spPr bwMode="auto">
          <a:xfrm>
            <a:off x="5929322" y="2928934"/>
            <a:ext cx="2857520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54257675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58418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Праздники и развлечения, КВН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4282" y="857233"/>
            <a:ext cx="3251231" cy="3786214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Arial" pitchFamily="34" charset="0"/>
                <a:cs typeface="Arial" pitchFamily="34" charset="0"/>
              </a:rPr>
              <a:t>В основе каждого праздника, развлечения экологического содержания лежит определенная идея, которая должна быть донесена до каждого ребенка, - привить детям любовь к природе, бережное отношение к окружающей среде.</a:t>
            </a:r>
          </a:p>
          <a:p>
            <a:r>
              <a:rPr lang="ru-RU" sz="1800" dirty="0" smtClean="0">
                <a:latin typeface="Arial" pitchFamily="34" charset="0"/>
                <a:cs typeface="Arial" pitchFamily="34" charset="0"/>
              </a:rPr>
              <a:t>Дети очень любят  экологические праздники и развлечения</a:t>
            </a: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E:\старшая группа фото\17.06.2016 Береза\_617957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4514657"/>
            <a:ext cx="2664296" cy="2343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E:\КВН Мы друзья природы\КВН-мы друзья риорды\DSC0112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3000372"/>
            <a:ext cx="285748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Содержимое 4" descr="E:\22.03.2017 Сороки Дмитриева, Зайцева\_3224469.JPG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0430" y="214290"/>
            <a:ext cx="292895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9" descr="E:\средняя группа\фото\беседа\P1020854.JPG"/>
          <p:cNvPicPr>
            <a:picLocks noGrp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2198" y="4000504"/>
            <a:ext cx="2714105" cy="2427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E:\средняя группа\фото\беседа\P102083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86480" y="571480"/>
            <a:ext cx="285752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14965557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86446" y="1000108"/>
            <a:ext cx="3071834" cy="51435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Рисунок 4" descr="http://www.infoniac.ru/upload/medialibrary/0b1/0b14d481998597617fabe76c1214d104.jpg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214290"/>
            <a:ext cx="8715435" cy="6357982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357158" y="4675496"/>
            <a:ext cx="828680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pc="50" dirty="0" smtClean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Экология – это наука, которая учит нас бережно относиться к окружающему миру,</a:t>
            </a:r>
          </a:p>
          <a:p>
            <a:pPr algn="ctr"/>
            <a:r>
              <a:rPr lang="ru-RU" sz="2800" b="1" spc="50" dirty="0" smtClean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к Земле. «Мир вокруг нас, Земля – это наш Зелёный дом»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Результативность опыта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 </a:t>
            </a:r>
            <a:r>
              <a:rPr lang="ru-RU" sz="2400" dirty="0" smtClean="0"/>
              <a:t>В процессе работы предполагается, что общение с природой принесет детям радость, обогатит психику ребенка, совершенствует его органы чувств, поможет развитию эстетического вкуса, научит бережному и заботливому отношению к природе</a:t>
            </a:r>
            <a:endParaRPr lang="ru-RU" sz="2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786874" cy="6500858"/>
          </a:xfrm>
        </p:spPr>
        <p:txBody>
          <a:bodyPr>
            <a:noAutofit/>
          </a:bodyPr>
          <a:lstStyle/>
          <a:p>
            <a:r>
              <a:rPr lang="ru-RU" sz="2400" dirty="0" smtClean="0"/>
              <a:t>Анализ работы по экологическому образованию детей позволяет сделать  выводы о позитивных результатах проделанной работы. На занятиях по познавательному развитию дети стали более внимательными. Они с интересом слушают рассказы о животных и растениях, задают много дополнительных вопросов. Научились логически мыслить, связно рассуждать, сравнивать, обобщать, выделять существенные признаки предметов и объектов природы. Знания, полученные на занятиях дети « проверяют» в самостоятельной экспериментальной деятельности. Полученными впечатлениями, знаниями, переживаниями дети делятся со своими родителями. На основе сотрудничества мы добились доверительных взаимоотношений с родителями, их заинтересованного, неравнодушного отношения к развитию и воспитанию детей.</a:t>
            </a:r>
          </a:p>
          <a:p>
            <a:r>
              <a:rPr lang="ru-RU" sz="2400" dirty="0" smtClean="0"/>
              <a:t>Таким образом, видно, что разработанная система экологического образования детей эффективна.</a:t>
            </a:r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  </a:t>
            </a:r>
            <a:r>
              <a:rPr lang="ru-RU" sz="3600" b="1" dirty="0" smtClean="0"/>
              <a:t>Актуальность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Заключается </a:t>
            </a:r>
            <a:r>
              <a:rPr lang="ru-RU" sz="2400" dirty="0" smtClean="0"/>
              <a:t>в том, что экологическое воспитание и образование детей  - чрезвычайно важная проблема настоящего времени: только экологическое мировоззрение и экологическая культура ныне живущих людей могут вывести планету и человечество из того состояния, в котором оно находится сейчас.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Теоретическое обоснование опыта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Закон РФ «Об образовании»; Федеральный закон РФ « Об охране окружающей среды»</a:t>
            </a:r>
          </a:p>
          <a:p>
            <a:r>
              <a:rPr lang="ru-RU" sz="2400" dirty="0" smtClean="0"/>
              <a:t>П</a:t>
            </a:r>
            <a:r>
              <a:rPr lang="ru-RU" sz="2400" dirty="0" smtClean="0"/>
              <a:t>римерная </a:t>
            </a:r>
            <a:r>
              <a:rPr lang="ru-RU" sz="2400" dirty="0" smtClean="0"/>
              <a:t>общеобразовательная программа дошкольного образования «От рождения до школы» под редакцией </a:t>
            </a:r>
            <a:r>
              <a:rPr lang="ru-RU" sz="2400" dirty="0" err="1" smtClean="0"/>
              <a:t>Н.Е.Вераксы</a:t>
            </a:r>
            <a:r>
              <a:rPr lang="ru-RU" sz="2400" dirty="0" smtClean="0"/>
              <a:t>, Т. С. Комаровой, М.А. </a:t>
            </a:r>
            <a:r>
              <a:rPr lang="ru-RU" sz="2400" dirty="0" err="1" smtClean="0"/>
              <a:t>Васильевой,которая</a:t>
            </a:r>
            <a:r>
              <a:rPr lang="ru-RU" sz="2400" dirty="0" smtClean="0"/>
              <a:t> соответствует ФГОС </a:t>
            </a:r>
            <a:endParaRPr lang="ru-RU" sz="2400" dirty="0" smtClean="0"/>
          </a:p>
          <a:p>
            <a:r>
              <a:rPr lang="ru-RU" sz="2400" dirty="0" smtClean="0"/>
              <a:t>Парциальная </a:t>
            </a:r>
            <a:r>
              <a:rPr lang="ru-RU" sz="2400" dirty="0" smtClean="0"/>
              <a:t>программа С. Н. Николаевой « Юный эколог».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Цель опыта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Формировать </a:t>
            </a:r>
            <a:r>
              <a:rPr lang="ru-RU" sz="2400" dirty="0" smtClean="0"/>
              <a:t>через все виды детской деятельности дошкольников начал экологической культуры, подразумевающей сформированное экологическое сознание, экологически ориентированное поведение и деятельность в природе, природоохранное отношение, интерес к знаниям о родном крае, его традициям на основе толерантности и позитивного мировосприятия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Задачи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sz="2600" dirty="0" smtClean="0"/>
              <a:t>Развитие положительных нравственных качеств, побуждающих детей к соблюдению норм поведения в природе, в обществе.</a:t>
            </a:r>
          </a:p>
          <a:p>
            <a:r>
              <a:rPr lang="ru-RU" sz="2600" dirty="0" smtClean="0"/>
              <a:t> </a:t>
            </a:r>
            <a:r>
              <a:rPr lang="ru-RU" sz="2600" dirty="0" smtClean="0"/>
              <a:t> Вырабатывание </a:t>
            </a:r>
            <a:r>
              <a:rPr lang="ru-RU" sz="2600" dirty="0" smtClean="0"/>
              <a:t>познавательных, практических и творческих умений экологического характера у детей дошкольного возраста.</a:t>
            </a:r>
          </a:p>
          <a:p>
            <a:r>
              <a:rPr lang="ru-RU" sz="2600" dirty="0" smtClean="0"/>
              <a:t>Воспитание любви к природе,  </a:t>
            </a:r>
            <a:r>
              <a:rPr lang="ru-RU" sz="2600" dirty="0" smtClean="0"/>
              <a:t>этических и эстетических чувств, развитие эмоций средствами природы.</a:t>
            </a:r>
            <a:endParaRPr lang="ru-RU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Этапы накопления и систематизации опыта: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Создание </a:t>
            </a:r>
            <a:r>
              <a:rPr lang="ru-RU" sz="2400" dirty="0" smtClean="0"/>
              <a:t>условий (материальная база, </a:t>
            </a:r>
            <a:r>
              <a:rPr lang="ru-RU" sz="2400" dirty="0" err="1" smtClean="0"/>
              <a:t>экологизация</a:t>
            </a:r>
            <a:r>
              <a:rPr lang="ru-RU" sz="2400" dirty="0" smtClean="0"/>
              <a:t> развивающей среды, программное обеспечение).</a:t>
            </a:r>
          </a:p>
          <a:p>
            <a:r>
              <a:rPr lang="ru-RU" sz="2400" dirty="0" smtClean="0"/>
              <a:t> </a:t>
            </a:r>
            <a:r>
              <a:rPr lang="ru-RU" sz="2400" dirty="0" smtClean="0"/>
              <a:t>Повышение экологической культуры педагогов.</a:t>
            </a:r>
          </a:p>
          <a:p>
            <a:r>
              <a:rPr lang="ru-RU" sz="2400" dirty="0" smtClean="0"/>
              <a:t> </a:t>
            </a:r>
            <a:r>
              <a:rPr lang="ru-RU" sz="2400" dirty="0" smtClean="0"/>
              <a:t>Обновление содержания, форм и методов работы с детьми в соответствии с используемыми программами, внесение регионального компонента.</a:t>
            </a:r>
          </a:p>
          <a:p>
            <a:r>
              <a:rPr lang="ru-RU" sz="2400" dirty="0" smtClean="0"/>
              <a:t>Обеспечение </a:t>
            </a:r>
            <a:r>
              <a:rPr lang="ru-RU" sz="2400" dirty="0" smtClean="0"/>
              <a:t>непосредственного общения детей с живой природой, вовлечение детей в активную деятельность.</a:t>
            </a:r>
          </a:p>
          <a:p>
            <a:r>
              <a:rPr lang="ru-RU" sz="2400" dirty="0" smtClean="0"/>
              <a:t>Экологическое </a:t>
            </a:r>
            <a:r>
              <a:rPr lang="ru-RU" sz="2400" dirty="0" smtClean="0"/>
              <a:t>просвещение родителей, пропаганда экологических знаний.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Технология реализации опыта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игровые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ситуации;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45085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наблюдение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 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45085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беседа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 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45085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исследовательская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деятельность, 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45085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экспериментальная деятельность,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качестве подведения итогов  проводятся открытые занятия,  развлечения, экологические вечера…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4368808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Технология реализации опыта</a:t>
            </a:r>
            <a:endParaRPr lang="ru-RU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1193</TotalTime>
  <Words>612</Words>
  <Application>Microsoft Office PowerPoint</Application>
  <PresentationFormat>Экран (4:3)</PresentationFormat>
  <Paragraphs>69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        МКДОУ «Детский сад №3 п. Тёплое»  Обобщение  опыта работы по теме   «Формирование экологической культуры дошкольников»        </vt:lpstr>
      <vt:lpstr>Слайд 2</vt:lpstr>
      <vt:lpstr>   Актуальность  </vt:lpstr>
      <vt:lpstr>Теоретическое обоснование опыта</vt:lpstr>
      <vt:lpstr>Цель опыта</vt:lpstr>
      <vt:lpstr>Задачи</vt:lpstr>
      <vt:lpstr>Этапы накопления и систематизации опыта:</vt:lpstr>
      <vt:lpstr>Технология реализации опыта</vt:lpstr>
      <vt:lpstr>Технология реализации опыта</vt:lpstr>
      <vt:lpstr>Клуб по интересам «Лукоморье»</vt:lpstr>
      <vt:lpstr>Клуб по интересам «Росинка»</vt:lpstr>
      <vt:lpstr>Опытническая деятельность</vt:lpstr>
      <vt:lpstr>                                    Экологические  проекты  </vt:lpstr>
      <vt:lpstr>Особая форма по экологическому воспитанию-экскурсии</vt:lpstr>
      <vt:lpstr>Использование прогулок для экологического воспитания</vt:lpstr>
      <vt:lpstr>Формирование экологической культуры в НОД.</vt:lpstr>
      <vt:lpstr>Уголок «Времена года»</vt:lpstr>
      <vt:lpstr>Выставки - форма работы с детьми и родителями</vt:lpstr>
      <vt:lpstr>Праздники и развлечения, КВН</vt:lpstr>
      <vt:lpstr>Результативность опыта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Лекарственные травы</dc:title>
  <dc:creator>Детский сад №3</dc:creator>
  <cp:lastModifiedBy>Детский сад №3</cp:lastModifiedBy>
  <cp:revision>114</cp:revision>
  <dcterms:modified xsi:type="dcterms:W3CDTF">2020-02-27T11:18:49Z</dcterms:modified>
</cp:coreProperties>
</file>