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95" r:id="rId5"/>
    <p:sldId id="296" r:id="rId6"/>
    <p:sldId id="278" r:id="rId7"/>
    <p:sldId id="297" r:id="rId8"/>
    <p:sldId id="263" r:id="rId9"/>
    <p:sldId id="270" r:id="rId10"/>
    <p:sldId id="267" r:id="rId11"/>
    <p:sldId id="266" r:id="rId12"/>
    <p:sldId id="265" r:id="rId13"/>
    <p:sldId id="277" r:id="rId14"/>
    <p:sldId id="280" r:id="rId15"/>
    <p:sldId id="281" r:id="rId16"/>
    <p:sldId id="292" r:id="rId17"/>
    <p:sldId id="282" r:id="rId18"/>
    <p:sldId id="283" r:id="rId19"/>
    <p:sldId id="286" r:id="rId20"/>
    <p:sldId id="287" r:id="rId21"/>
    <p:sldId id="291" r:id="rId22"/>
    <p:sldId id="288" r:id="rId23"/>
    <p:sldId id="289" r:id="rId24"/>
    <p:sldId id="290" r:id="rId25"/>
    <p:sldId id="298" r:id="rId26"/>
    <p:sldId id="299" r:id="rId27"/>
    <p:sldId id="30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618"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B1754-A029-42D3-838C-B8975E19CE6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file:///C:\Users\&#1044;&#1086;&#1084;\Music\&#8470;2%20&#1055;&#1077;&#1089;&#1085;&#1080;%20&#1086;%20&#1074;&#1086;&#1081;&#1085;&#1077;\&#1054;&#1090;%20&#1075;&#1077;&#1088;&#1086;&#1077;&#1074;%20&#1073;&#1099;&#1083;&#1099;&#1093;%20&#1074;&#1088;&#1077;&#1084;&#1077;&#1085;.mp3" TargetMode="Externa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u.viptalisman.com/flash/templates/graduate_album/album2/852_smal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188640"/>
            <a:ext cx="8784976" cy="6480720"/>
          </a:xfrm>
          <a:prstGeom prst="rect">
            <a:avLst/>
          </a:prstGeom>
          <a:solidFill>
            <a:schemeClr val="bg1"/>
          </a:solidFill>
        </p:spPr>
      </p:pic>
      <p:pic>
        <p:nvPicPr>
          <p:cNvPr id="11" name="Picture 2" descr="http://img-fotki.yandex.ru/get/6442/102699435.87c/0_a1b45_d5dec2a3_L.png.jpg"/>
          <p:cNvPicPr>
            <a:picLocks noChangeAspect="1" noChangeArrowheads="1"/>
          </p:cNvPicPr>
          <p:nvPr/>
        </p:nvPicPr>
        <p:blipFill>
          <a:blip r:embed="rId3" cstate="print"/>
          <a:srcRect/>
          <a:stretch>
            <a:fillRect/>
          </a:stretch>
        </p:blipFill>
        <p:spPr bwMode="auto">
          <a:xfrm rot="1875511">
            <a:off x="118221" y="3776869"/>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251520" y="4941168"/>
            <a:ext cx="2023715" cy="1168773"/>
          </a:xfrm>
          <a:prstGeom prst="rect">
            <a:avLst/>
          </a:prstGeom>
          <a:noFill/>
        </p:spPr>
      </p:pic>
      <p:pic>
        <p:nvPicPr>
          <p:cNvPr id="8" name="Picture 2" descr="http://forumsmile.ru/u/5/2/8/528e4f55578d182ee6e800cbabdc7046.png"/>
          <p:cNvPicPr>
            <a:picLocks noChangeAspect="1" noChangeArrowheads="1"/>
          </p:cNvPicPr>
          <p:nvPr/>
        </p:nvPicPr>
        <p:blipFill>
          <a:blip r:embed="rId5" cstate="print"/>
          <a:srcRect/>
          <a:stretch>
            <a:fillRect/>
          </a:stretch>
        </p:blipFill>
        <p:spPr bwMode="auto">
          <a:xfrm rot="14364050">
            <a:off x="5794321" y="608381"/>
            <a:ext cx="3017913" cy="1888402"/>
          </a:xfrm>
          <a:prstGeom prst="rect">
            <a:avLst/>
          </a:prstGeom>
          <a:noFill/>
        </p:spPr>
      </p:pic>
      <p:sp>
        <p:nvSpPr>
          <p:cNvPr id="10" name="Прямоугольник 9"/>
          <p:cNvSpPr/>
          <p:nvPr/>
        </p:nvSpPr>
        <p:spPr>
          <a:xfrm>
            <a:off x="1181649" y="1268760"/>
            <a:ext cx="6780702"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Георгиевская</a:t>
            </a:r>
          </a:p>
          <a:p>
            <a:pPr algn="ctr"/>
            <a:r>
              <a:rPr lang="ru-RU"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лента</a:t>
            </a:r>
            <a:endParaRPr lang="ru-RU"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Дом\Pictures\Гергиевская лента\Последние обновленные\IMG_0952 - копия.JPG"/>
          <p:cNvPicPr>
            <a:picLocks noChangeAspect="1" noChangeArrowheads="1"/>
          </p:cNvPicPr>
          <p:nvPr/>
        </p:nvPicPr>
        <p:blipFill>
          <a:blip r:embed="rId6" cstate="print"/>
          <a:srcRect/>
          <a:stretch>
            <a:fillRect/>
          </a:stretch>
        </p:blipFill>
        <p:spPr bwMode="auto">
          <a:xfrm rot="20512142">
            <a:off x="798725" y="2914692"/>
            <a:ext cx="2028855" cy="1526614"/>
          </a:xfrm>
          <a:prstGeom prst="ellipse">
            <a:avLst/>
          </a:prstGeom>
          <a:ln>
            <a:noFill/>
          </a:ln>
          <a:effectLst>
            <a:softEdge rad="112500"/>
          </a:effectLst>
        </p:spPr>
      </p:pic>
      <p:pic>
        <p:nvPicPr>
          <p:cNvPr id="1027" name="Picture 3" descr="C:\Users\Дом\Pictures\Гергиевская лента\Последние обновленные\IMG_0954.JPG"/>
          <p:cNvPicPr>
            <a:picLocks noChangeAspect="1" noChangeArrowheads="1"/>
          </p:cNvPicPr>
          <p:nvPr/>
        </p:nvPicPr>
        <p:blipFill>
          <a:blip r:embed="rId7" cstate="print"/>
          <a:srcRect/>
          <a:stretch>
            <a:fillRect/>
          </a:stretch>
        </p:blipFill>
        <p:spPr bwMode="auto">
          <a:xfrm rot="1685607">
            <a:off x="6399651" y="2888626"/>
            <a:ext cx="2068925" cy="1551694"/>
          </a:xfrm>
          <a:prstGeom prst="ellipse">
            <a:avLst/>
          </a:prstGeom>
          <a:ln>
            <a:noFill/>
          </a:ln>
          <a:effectLst>
            <a:softEdge rad="112500"/>
          </a:effectLst>
        </p:spPr>
      </p:pic>
      <p:pic>
        <p:nvPicPr>
          <p:cNvPr id="13" name="Picture 2" descr="C:\Documents and Settings\User\Мои документы\Мои рисунки\121-2162-12.jpg"/>
          <p:cNvPicPr>
            <a:picLocks noChangeAspect="1" noChangeArrowheads="1"/>
          </p:cNvPicPr>
          <p:nvPr/>
        </p:nvPicPr>
        <p:blipFill>
          <a:blip r:embed="rId8" cstate="print"/>
          <a:srcRect/>
          <a:stretch>
            <a:fillRect/>
          </a:stretch>
        </p:blipFill>
        <p:spPr bwMode="auto">
          <a:xfrm>
            <a:off x="2915816" y="3933056"/>
            <a:ext cx="3744416" cy="13173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251520" y="188640"/>
            <a:ext cx="8640960"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b="1" dirty="0" smtClean="0"/>
              <a:t>Акция «Георгиевская </a:t>
            </a:r>
            <a:r>
              <a:rPr lang="ru-RU" dirty="0" smtClean="0"/>
              <a:t>начала своё существование в 2005 году и была приурочена к 60-летию Великой победы. За 5 лет акция набрала беспрецедентные обороты. С каждым годом в ней участвует всё больше и больше как государственных, так и коммерческих организаций в 30 странах мира.</a:t>
            </a:r>
            <a:endParaRPr lang="ru-RU" dirty="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506703"/>
            <a:ext cx="2339752" cy="1351297"/>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sp>
        <p:nvSpPr>
          <p:cNvPr id="15" name="TextBox 14"/>
          <p:cNvSpPr txBox="1"/>
          <p:nvPr/>
        </p:nvSpPr>
        <p:spPr>
          <a:xfrm>
            <a:off x="1259632" y="1052736"/>
            <a:ext cx="6552728" cy="3416320"/>
          </a:xfrm>
          <a:prstGeom prst="rect">
            <a:avLst/>
          </a:prstGeom>
          <a:noFill/>
        </p:spPr>
        <p:txBody>
          <a:bodyPr wrap="square" rtlCol="0">
            <a:spAutoFit/>
          </a:bodyPr>
          <a:lstStyle/>
          <a:p>
            <a:pPr algn="ctr"/>
            <a:r>
              <a:rPr lang="ru-RU" sz="3600" b="1" dirty="0" smtClean="0"/>
              <a:t>Акция «</a:t>
            </a:r>
            <a:r>
              <a:rPr lang="ru-RU" sz="3600" b="1" dirty="0" smtClean="0">
                <a:solidFill>
                  <a:srgbClr val="FF0000"/>
                </a:solidFill>
              </a:rPr>
              <a:t>Георгиевская </a:t>
            </a:r>
            <a:r>
              <a:rPr lang="ru-RU" sz="3600" b="1" dirty="0" smtClean="0">
                <a:solidFill>
                  <a:srgbClr val="FF6600"/>
                </a:solidFill>
              </a:rPr>
              <a:t>ленточка</a:t>
            </a:r>
            <a:r>
              <a:rPr lang="ru-RU" sz="3600" b="1" dirty="0" smtClean="0"/>
              <a:t>»</a:t>
            </a:r>
            <a:r>
              <a:rPr lang="ru-RU" sz="3600" dirty="0" smtClean="0"/>
              <a:t> начала своё существование в 2005 году и была приурочена к 60-летию Великой победы. За 10 лет акция набрала беспрецедентные обороты</a:t>
            </a:r>
            <a:r>
              <a:rPr lang="ru-RU" sz="3200" dirty="0" smtClean="0"/>
              <a:t>. </a:t>
            </a:r>
            <a:endParaRPr lang="ru-RU" sz="3200" dirty="0"/>
          </a:p>
        </p:txBody>
      </p:sp>
      <p:pic>
        <p:nvPicPr>
          <p:cNvPr id="17" name="Picture 2" descr="C:\Documents and Settings\User\Мои документы\Мои рисунки\121-2162-12.jpg"/>
          <p:cNvPicPr>
            <a:picLocks noChangeAspect="1" noChangeArrowheads="1"/>
          </p:cNvPicPr>
          <p:nvPr/>
        </p:nvPicPr>
        <p:blipFill>
          <a:blip r:embed="rId5" cstate="print"/>
          <a:srcRect/>
          <a:stretch>
            <a:fillRect/>
          </a:stretch>
        </p:blipFill>
        <p:spPr bwMode="auto">
          <a:xfrm>
            <a:off x="2555776" y="5013176"/>
            <a:ext cx="5910200" cy="14401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8" name="Прямоугольник 7"/>
          <p:cNvSpPr/>
          <p:nvPr/>
        </p:nvSpPr>
        <p:spPr>
          <a:xfrm>
            <a:off x="2286000" y="2690336"/>
            <a:ext cx="4572000" cy="369332"/>
          </a:xfrm>
          <a:prstGeom prst="rect">
            <a:avLst/>
          </a:prstGeom>
        </p:spPr>
        <p:txBody>
          <a:bodyPr>
            <a:spAutoFit/>
          </a:bodyPr>
          <a:lstStyle/>
          <a:p>
            <a:endParaRPr lang="ru-RU" dirty="0"/>
          </a:p>
        </p:txBody>
      </p:sp>
      <p:sp>
        <p:nvSpPr>
          <p:cNvPr id="10" name="TextBox 9"/>
          <p:cNvSpPr txBox="1"/>
          <p:nvPr/>
        </p:nvSpPr>
        <p:spPr>
          <a:xfrm>
            <a:off x="1259632" y="476672"/>
            <a:ext cx="6480720" cy="646331"/>
          </a:xfrm>
          <a:prstGeom prst="rect">
            <a:avLst/>
          </a:prstGeom>
          <a:noFill/>
        </p:spPr>
        <p:txBody>
          <a:bodyPr wrap="square" rtlCol="0">
            <a:spAutoFit/>
          </a:bodyPr>
          <a:lstStyle/>
          <a:p>
            <a:pPr algn="ctr"/>
            <a:r>
              <a:rPr lang="ru-RU" sz="3600" b="1" i="1" dirty="0" smtClean="0">
                <a:solidFill>
                  <a:srgbClr val="FF0000"/>
                </a:solidFill>
              </a:rPr>
              <a:t>«Мы помним, мы гордимся!»</a:t>
            </a:r>
            <a:endParaRPr lang="ru-RU" sz="3600" b="1" i="1" dirty="0">
              <a:solidFill>
                <a:srgbClr val="FF0000"/>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5" name="TextBox 14"/>
          <p:cNvSpPr txBox="1"/>
          <p:nvPr/>
        </p:nvSpPr>
        <p:spPr>
          <a:xfrm>
            <a:off x="611560" y="404664"/>
            <a:ext cx="7776864" cy="5293757"/>
          </a:xfrm>
          <a:prstGeom prst="rect">
            <a:avLst/>
          </a:prstGeom>
          <a:noFill/>
        </p:spPr>
        <p:txBody>
          <a:bodyPr wrap="square" rtlCol="0">
            <a:spAutoFit/>
          </a:bodyPr>
          <a:lstStyle/>
          <a:p>
            <a:r>
              <a:rPr lang="ru-RU" sz="3200" dirty="0" smtClean="0"/>
              <a:t>Нынешняя акция </a:t>
            </a:r>
            <a:r>
              <a:rPr lang="ru-RU" sz="3200" dirty="0" smtClean="0">
                <a:solidFill>
                  <a:srgbClr val="FF0000"/>
                </a:solidFill>
              </a:rPr>
              <a:t>"Георгиевская ленточка" - </a:t>
            </a:r>
            <a:r>
              <a:rPr lang="ru-RU" sz="3200" dirty="0" smtClean="0"/>
              <a:t>это эстафета от прошлых поколений к нынешним. </a:t>
            </a:r>
          </a:p>
          <a:p>
            <a:r>
              <a:rPr lang="ru-RU" sz="3200" dirty="0" smtClean="0"/>
              <a:t>Эстафета народной памяти, уважения к подвигам отцов и дедов. </a:t>
            </a:r>
          </a:p>
          <a:p>
            <a:r>
              <a:rPr lang="ru-RU" sz="3200" dirty="0" smtClean="0"/>
              <a:t>Эстафета готовности защитить свою землю, свой народ, свой язык, свое имя.</a:t>
            </a:r>
          </a:p>
          <a:p>
            <a:r>
              <a:rPr lang="ru-RU" sz="3200" dirty="0" smtClean="0"/>
              <a:t> Эта акция становится хорошей традицией, общей данью памяти и уважения к ветеранам.</a:t>
            </a:r>
          </a:p>
          <a:p>
            <a:endParaRPr lang="ru-RU" dirty="0"/>
          </a:p>
        </p:txBody>
      </p:sp>
      <p:pic>
        <p:nvPicPr>
          <p:cNvPr id="16" name="Picture 2" descr="C:\Documents and Settings\User\Мои документы\Мои рисунки\121-2162-12.jpg"/>
          <p:cNvPicPr>
            <a:picLocks noChangeAspect="1" noChangeArrowheads="1"/>
          </p:cNvPicPr>
          <p:nvPr/>
        </p:nvPicPr>
        <p:blipFill>
          <a:blip r:embed="rId3" cstate="print"/>
          <a:srcRect/>
          <a:stretch>
            <a:fillRect/>
          </a:stretch>
        </p:blipFill>
        <p:spPr bwMode="auto">
          <a:xfrm>
            <a:off x="2555776" y="5013176"/>
            <a:ext cx="5910200" cy="14401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r>
              <a:rPr lang="ru-RU" dirty="0" smtClean="0"/>
              <a:t>лесть и </a:t>
            </a:r>
            <a:r>
              <a:rPr lang="ru-RU" dirty="0" err="1" smtClean="0"/>
              <a:t>славуПп</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9" name="TextBox 8"/>
          <p:cNvSpPr txBox="1"/>
          <p:nvPr/>
        </p:nvSpPr>
        <p:spPr>
          <a:xfrm>
            <a:off x="2051720" y="692696"/>
            <a:ext cx="5419730" cy="5878532"/>
          </a:xfrm>
          <a:prstGeom prst="rect">
            <a:avLst/>
          </a:prstGeom>
          <a:noFill/>
        </p:spPr>
        <p:txBody>
          <a:bodyPr wrap="square" rtlCol="0">
            <a:spAutoFit/>
          </a:bodyPr>
          <a:lstStyle/>
          <a:p>
            <a:pPr algn="ctr"/>
            <a:r>
              <a:rPr lang="ru-RU" sz="3600" b="1" i="1" dirty="0" smtClean="0">
                <a:solidFill>
                  <a:srgbClr val="C00000"/>
                </a:solidFill>
              </a:rPr>
              <a:t>Мастер –класс</a:t>
            </a:r>
          </a:p>
          <a:p>
            <a:pPr algn="ctr"/>
            <a:r>
              <a:rPr lang="ru-RU" sz="4000" i="1" dirty="0" smtClean="0">
                <a:solidFill>
                  <a:srgbClr val="FF0000"/>
                </a:solidFill>
              </a:rPr>
              <a:t>Изготовление броши из георгиевской ленты</a:t>
            </a:r>
          </a:p>
          <a:p>
            <a:pPr algn="ctr"/>
            <a:r>
              <a:rPr lang="ru-RU" sz="4000" i="1" dirty="0" smtClean="0">
                <a:solidFill>
                  <a:srgbClr val="FF0000"/>
                </a:solidFill>
              </a:rPr>
              <a:t>ко Дню Победы</a:t>
            </a:r>
          </a:p>
          <a:p>
            <a:pPr algn="ctr"/>
            <a:endParaRPr lang="ru-RU" sz="4000" i="1" dirty="0" smtClean="0">
              <a:solidFill>
                <a:srgbClr val="C00000"/>
              </a:solidFill>
            </a:endParaRPr>
          </a:p>
          <a:p>
            <a:pPr algn="ctr"/>
            <a:r>
              <a:rPr lang="ru-RU" sz="4000" i="1" dirty="0" smtClean="0">
                <a:solidFill>
                  <a:srgbClr val="C00000"/>
                </a:solidFill>
              </a:rPr>
              <a:t>«Мы помним, мы гордимся!»</a:t>
            </a:r>
          </a:p>
          <a:p>
            <a:pPr algn="ctr"/>
            <a:endParaRPr lang="ru-RU" sz="4000" i="1" dirty="0" smtClean="0">
              <a:solidFill>
                <a:srgbClr val="C00000"/>
              </a:solidFill>
            </a:endParaRPr>
          </a:p>
          <a:p>
            <a:pPr algn="ctr"/>
            <a:r>
              <a:rPr lang="ru-RU" sz="2000" i="1" smtClean="0">
                <a:latin typeface="Times New Roman" panose="02020603050405020304" pitchFamily="18" charset="0"/>
                <a:cs typeface="Times New Roman" panose="02020603050405020304" pitchFamily="18" charset="0"/>
              </a:rPr>
              <a:t>Подготовили воспитатели: </a:t>
            </a:r>
            <a:endParaRPr lang="ru-RU" sz="2000" i="1" dirty="0" smtClean="0">
              <a:latin typeface="Times New Roman" panose="02020603050405020304" pitchFamily="18" charset="0"/>
              <a:cs typeface="Times New Roman" panose="02020603050405020304" pitchFamily="18" charset="0"/>
            </a:endParaRPr>
          </a:p>
          <a:p>
            <a:pPr algn="ctr"/>
            <a:r>
              <a:rPr lang="ru-RU" sz="2000" i="1" dirty="0" smtClean="0">
                <a:latin typeface="Times New Roman" panose="02020603050405020304" pitchFamily="18" charset="0"/>
                <a:cs typeface="Times New Roman" panose="02020603050405020304" pitchFamily="18" charset="0"/>
              </a:rPr>
              <a:t>Волкова О.Н</a:t>
            </a:r>
            <a:r>
              <a:rPr lang="ru-RU" sz="2000" i="1" dirty="0" smtClean="0">
                <a:latin typeface="Times New Roman" panose="02020603050405020304" pitchFamily="18" charset="0"/>
                <a:cs typeface="Times New Roman" panose="02020603050405020304" pitchFamily="18" charset="0"/>
              </a:rPr>
              <a:t>.</a:t>
            </a:r>
          </a:p>
          <a:p>
            <a:pPr algn="ctr"/>
            <a:r>
              <a:rPr lang="ru-RU" sz="2000" i="1" dirty="0" smtClean="0">
                <a:latin typeface="Times New Roman" panose="02020603050405020304" pitchFamily="18" charset="0"/>
                <a:cs typeface="Times New Roman" panose="02020603050405020304" pitchFamily="18" charset="0"/>
              </a:rPr>
              <a:t>Лесникова С.В.</a:t>
            </a:r>
            <a:endParaRPr lang="ru-RU" sz="2000" i="1" dirty="0">
              <a:latin typeface="Times New Roman" panose="02020603050405020304" pitchFamily="18" charset="0"/>
              <a:cs typeface="Times New Roman" panose="02020603050405020304" pitchFamily="18" charset="0"/>
            </a:endParaRPr>
          </a:p>
        </p:txBody>
      </p:sp>
      <p:pic>
        <p:nvPicPr>
          <p:cNvPr id="15" name="Picture 2" descr="http://forumsmile.ru/u/5/2/8/528e4f55578d182ee6e800cbabdc7046.png"/>
          <p:cNvPicPr>
            <a:picLocks noChangeAspect="1" noChangeArrowheads="1"/>
          </p:cNvPicPr>
          <p:nvPr/>
        </p:nvPicPr>
        <p:blipFill>
          <a:blip r:embed="rId2" cstate="print"/>
          <a:srcRect/>
          <a:stretch>
            <a:fillRect/>
          </a:stretch>
        </p:blipFill>
        <p:spPr bwMode="auto">
          <a:xfrm>
            <a:off x="251520" y="5805264"/>
            <a:ext cx="1318902" cy="825278"/>
          </a:xfrm>
          <a:prstGeom prst="rect">
            <a:avLst/>
          </a:prstGeom>
          <a:noFill/>
        </p:spPr>
      </p:pic>
      <p:pic>
        <p:nvPicPr>
          <p:cNvPr id="19" name="Picture 2" descr="http://forumsmile.ru/u/5/2/8/528e4f55578d182ee6e800cbabdc7046.png"/>
          <p:cNvPicPr>
            <a:picLocks noChangeAspect="1" noChangeArrowheads="1"/>
          </p:cNvPicPr>
          <p:nvPr/>
        </p:nvPicPr>
        <p:blipFill>
          <a:blip r:embed="rId2" cstate="print"/>
          <a:srcRect/>
          <a:stretch>
            <a:fillRect/>
          </a:stretch>
        </p:blipFill>
        <p:spPr bwMode="auto">
          <a:xfrm rot="18384591">
            <a:off x="-260484" y="5448191"/>
            <a:ext cx="1318902" cy="825278"/>
          </a:xfrm>
          <a:prstGeom prst="rect">
            <a:avLst/>
          </a:prstGeom>
          <a:noFill/>
        </p:spPr>
      </p:pic>
      <p:pic>
        <p:nvPicPr>
          <p:cNvPr id="21" name="Picture 2" descr="C:\Users\Дом\Pictures\Гергиевская лента\Последние обновленные\IMG_0952 - копия.JPG"/>
          <p:cNvPicPr>
            <a:picLocks noChangeAspect="1" noChangeArrowheads="1"/>
          </p:cNvPicPr>
          <p:nvPr/>
        </p:nvPicPr>
        <p:blipFill>
          <a:blip r:embed="rId3" cstate="print"/>
          <a:srcRect/>
          <a:stretch>
            <a:fillRect/>
          </a:stretch>
        </p:blipFill>
        <p:spPr bwMode="auto">
          <a:xfrm rot="20512142">
            <a:off x="654709" y="4210835"/>
            <a:ext cx="2028855" cy="1526614"/>
          </a:xfrm>
          <a:prstGeom prst="rect">
            <a:avLst/>
          </a:prstGeom>
          <a:ln>
            <a:noFill/>
          </a:ln>
          <a:effectLst>
            <a:softEdge rad="112500"/>
          </a:effectLst>
        </p:spPr>
      </p:pic>
      <p:pic>
        <p:nvPicPr>
          <p:cNvPr id="22" name="Picture 3" descr="C:\Users\Дом\Pictures\Гергиевская лента\Последние обновленные\IMG_0954.JPG"/>
          <p:cNvPicPr>
            <a:picLocks noChangeAspect="1" noChangeArrowheads="1"/>
          </p:cNvPicPr>
          <p:nvPr/>
        </p:nvPicPr>
        <p:blipFill>
          <a:blip r:embed="rId4" cstate="print"/>
          <a:srcRect/>
          <a:stretch>
            <a:fillRect/>
          </a:stretch>
        </p:blipFill>
        <p:spPr bwMode="auto">
          <a:xfrm rot="1713811">
            <a:off x="6830024" y="4549260"/>
            <a:ext cx="2068925" cy="1551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1907704" y="620688"/>
            <a:ext cx="4919104" cy="584775"/>
          </a:xfrm>
          <a:prstGeom prst="rect">
            <a:avLst/>
          </a:prstGeom>
          <a:noFill/>
        </p:spPr>
        <p:txBody>
          <a:bodyPr wrap="square" rtlCol="0">
            <a:spAutoFit/>
          </a:bodyPr>
          <a:lstStyle/>
          <a:p>
            <a:r>
              <a:rPr lang="ru-RU" sz="3200" dirty="0" smtClean="0">
                <a:solidFill>
                  <a:srgbClr val="C00000"/>
                </a:solidFill>
              </a:rPr>
              <a:t>Материалы и инструменты</a:t>
            </a:r>
            <a:endParaRPr lang="ru-RU" sz="3200" dirty="0">
              <a:solidFill>
                <a:srgbClr val="C00000"/>
              </a:solidFill>
            </a:endParaRPr>
          </a:p>
        </p:txBody>
      </p:sp>
      <p:sp>
        <p:nvSpPr>
          <p:cNvPr id="7" name="TextBox 6"/>
          <p:cNvSpPr txBox="1"/>
          <p:nvPr/>
        </p:nvSpPr>
        <p:spPr>
          <a:xfrm>
            <a:off x="467544" y="1340768"/>
            <a:ext cx="8136904" cy="3970318"/>
          </a:xfrm>
          <a:prstGeom prst="rect">
            <a:avLst/>
          </a:prstGeom>
          <a:noFill/>
        </p:spPr>
        <p:txBody>
          <a:bodyPr wrap="square" rtlCol="0">
            <a:spAutoFit/>
          </a:bodyPr>
          <a:lstStyle/>
          <a:p>
            <a:r>
              <a:rPr lang="ru-RU" sz="2800" dirty="0" smtClean="0"/>
              <a:t>Георгиевская лента.</a:t>
            </a:r>
          </a:p>
          <a:p>
            <a:r>
              <a:rPr lang="ru-RU" sz="2800" dirty="0" smtClean="0"/>
              <a:t>Атласные ленты чёрного и оранжевого цвета шириной в 6 мм. </a:t>
            </a:r>
          </a:p>
          <a:p>
            <a:r>
              <a:rPr lang="ru-RU" sz="2800" dirty="0" smtClean="0"/>
              <a:t> • Зажигалка/свеча</a:t>
            </a:r>
          </a:p>
          <a:p>
            <a:r>
              <a:rPr lang="ru-RU" sz="2800" dirty="0" smtClean="0"/>
              <a:t> • </a:t>
            </a:r>
            <a:r>
              <a:rPr lang="ru-RU" sz="2800" dirty="0" err="1" smtClean="0"/>
              <a:t>Ножницы,пинцет</a:t>
            </a:r>
            <a:endParaRPr lang="ru-RU" sz="2800" dirty="0" smtClean="0"/>
          </a:p>
          <a:p>
            <a:r>
              <a:rPr lang="ru-RU" sz="2800" dirty="0" smtClean="0"/>
              <a:t>  • Клей «Момент-кристалл», горячий пистолет</a:t>
            </a:r>
          </a:p>
          <a:p>
            <a:r>
              <a:rPr lang="ru-RU" sz="2800" dirty="0" smtClean="0"/>
              <a:t> • Фурнитура для украшения (бусинки, пуговички для оформления центра цветка)</a:t>
            </a:r>
          </a:p>
          <a:p>
            <a:r>
              <a:rPr lang="ru-RU" sz="2800" dirty="0" smtClean="0"/>
              <a:t>• Булавка</a:t>
            </a: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7" name="Рисунок 6" descr="IMG_2321.JPG"/>
          <p:cNvPicPr>
            <a:picLocks noChangeAspect="1"/>
          </p:cNvPicPr>
          <p:nvPr/>
        </p:nvPicPr>
        <p:blipFill>
          <a:blip r:embed="rId3" cstate="print"/>
          <a:stretch>
            <a:fillRect/>
          </a:stretch>
        </p:blipFill>
        <p:spPr>
          <a:xfrm>
            <a:off x="1115616" y="836712"/>
            <a:ext cx="6984776" cy="52385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Во время работы следует помнить о правилах техники</a:t>
            </a:r>
          </a:p>
          <a:p>
            <a:pPr algn="ctr"/>
            <a:r>
              <a:rPr lang="ru-RU" dirty="0" smtClean="0"/>
              <a:t> безопасности при работе с ножницами, свечкой и четко их соблюдать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6912768" cy="584775"/>
          </a:xfrm>
          <a:prstGeom prst="rect">
            <a:avLst/>
          </a:prstGeom>
          <a:noFill/>
        </p:spPr>
        <p:txBody>
          <a:bodyPr wrap="square" rtlCol="0">
            <a:spAutoFit/>
          </a:bodyPr>
          <a:lstStyle/>
          <a:p>
            <a:pPr algn="ctr"/>
            <a:r>
              <a:rPr lang="ru-RU" sz="3200" b="1" dirty="0" smtClean="0">
                <a:solidFill>
                  <a:srgbClr val="FF0000"/>
                </a:solidFill>
              </a:rPr>
              <a:t>Техника безопасности при работе</a:t>
            </a:r>
            <a:endParaRPr lang="ru-RU" sz="3200" b="1" dirty="0">
              <a:solidFill>
                <a:srgbClr val="FF0000"/>
              </a:solidFill>
            </a:endParaRPr>
          </a:p>
        </p:txBody>
      </p:sp>
      <p:sp>
        <p:nvSpPr>
          <p:cNvPr id="7" name="TextBox 6"/>
          <p:cNvSpPr txBox="1"/>
          <p:nvPr/>
        </p:nvSpPr>
        <p:spPr>
          <a:xfrm>
            <a:off x="539552" y="1556792"/>
            <a:ext cx="7632849" cy="2062103"/>
          </a:xfrm>
          <a:prstGeom prst="rect">
            <a:avLst/>
          </a:prstGeom>
          <a:noFill/>
        </p:spPr>
        <p:txBody>
          <a:bodyPr wrap="square" rtlCol="0">
            <a:spAutoFit/>
          </a:bodyPr>
          <a:lstStyle/>
          <a:p>
            <a:r>
              <a:rPr lang="ru-RU" sz="3200" dirty="0" smtClean="0"/>
              <a:t>Во время работы следует помнить о правилах техники  безопасности при работе с ножницами, зажигалкой, клеем  и четко их соблюдать</a:t>
            </a:r>
            <a:endParaRPr lang="ru-RU" sz="3200" dirty="0"/>
          </a:p>
        </p:txBody>
      </p:sp>
      <p:pic>
        <p:nvPicPr>
          <p:cNvPr id="33794" name="Picture 2"/>
          <p:cNvPicPr>
            <a:picLocks noChangeAspect="1" noChangeArrowheads="1"/>
          </p:cNvPicPr>
          <p:nvPr/>
        </p:nvPicPr>
        <p:blipFill>
          <a:blip r:embed="rId3" cstate="print"/>
          <a:srcRect/>
          <a:stretch>
            <a:fillRect/>
          </a:stretch>
        </p:blipFill>
        <p:spPr bwMode="auto">
          <a:xfrm>
            <a:off x="1043608" y="3861048"/>
            <a:ext cx="1584176" cy="1656184"/>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2699792" y="3933056"/>
            <a:ext cx="1428750" cy="1428750"/>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3707904" y="4149080"/>
            <a:ext cx="1343025" cy="1485900"/>
          </a:xfrm>
          <a:prstGeom prst="rect">
            <a:avLst/>
          </a:prstGeom>
          <a:noFill/>
          <a:ln w="9525">
            <a:noFill/>
            <a:miter lim="800000"/>
            <a:headEnd/>
            <a:tailEnd/>
          </a:ln>
        </p:spPr>
      </p:pic>
      <p:pic>
        <p:nvPicPr>
          <p:cNvPr id="33797" name="Picture 5"/>
          <p:cNvPicPr>
            <a:picLocks noChangeAspect="1" noChangeArrowheads="1"/>
          </p:cNvPicPr>
          <p:nvPr/>
        </p:nvPicPr>
        <p:blipFill>
          <a:blip r:embed="rId6" cstate="print"/>
          <a:srcRect/>
          <a:stretch>
            <a:fillRect/>
          </a:stretch>
        </p:blipFill>
        <p:spPr bwMode="auto">
          <a:xfrm>
            <a:off x="5076056" y="3429000"/>
            <a:ext cx="1905000" cy="1905000"/>
          </a:xfrm>
          <a:prstGeom prst="rect">
            <a:avLst/>
          </a:prstGeom>
          <a:noFill/>
          <a:ln w="9525">
            <a:noFill/>
            <a:miter lim="800000"/>
            <a:headEnd/>
            <a:tailEnd/>
          </a:ln>
        </p:spPr>
      </p:pic>
      <p:pic>
        <p:nvPicPr>
          <p:cNvPr id="33798" name="Picture 6"/>
          <p:cNvPicPr>
            <a:picLocks noChangeAspect="1" noChangeArrowheads="1"/>
          </p:cNvPicPr>
          <p:nvPr/>
        </p:nvPicPr>
        <p:blipFill>
          <a:blip r:embed="rId7" cstate="print"/>
          <a:srcRect/>
          <a:stretch>
            <a:fillRect/>
          </a:stretch>
        </p:blipFill>
        <p:spPr bwMode="auto">
          <a:xfrm>
            <a:off x="6876256" y="4221088"/>
            <a:ext cx="1905000"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 атласных лент вырезаем квадратики размером 5*5</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611560" y="404664"/>
            <a:ext cx="7776864" cy="2246769"/>
          </a:xfrm>
          <a:prstGeom prst="rect">
            <a:avLst/>
          </a:prstGeom>
          <a:noFill/>
        </p:spPr>
        <p:txBody>
          <a:bodyPr wrap="square" rtlCol="0">
            <a:spAutoFit/>
          </a:bodyPr>
          <a:lstStyle/>
          <a:p>
            <a:pPr algn="ctr"/>
            <a:r>
              <a:rPr lang="ru-RU" sz="2800" dirty="0" smtClean="0"/>
              <a:t>Атласные ленты нарезаем:</a:t>
            </a:r>
          </a:p>
          <a:p>
            <a:pPr algn="ctr"/>
            <a:r>
              <a:rPr lang="ru-RU" sz="2800" dirty="0" smtClean="0"/>
              <a:t>7 шт. оранжевого и черного цвета-8см.</a:t>
            </a:r>
          </a:p>
          <a:p>
            <a:pPr algn="ctr"/>
            <a:r>
              <a:rPr lang="ru-RU" sz="2800" dirty="0" smtClean="0"/>
              <a:t>7 шт. черного цвета-7см.</a:t>
            </a:r>
          </a:p>
          <a:p>
            <a:pPr algn="ctr"/>
            <a:r>
              <a:rPr lang="ru-RU" sz="2800" dirty="0" smtClean="0"/>
              <a:t>7 шт. оранжевого цвета-6см. </a:t>
            </a:r>
          </a:p>
          <a:p>
            <a:pPr algn="ctr"/>
            <a:r>
              <a:rPr lang="ru-RU" sz="2800" dirty="0" smtClean="0"/>
              <a:t> </a:t>
            </a:r>
            <a:endParaRPr lang="ru-RU" sz="2800" dirty="0"/>
          </a:p>
        </p:txBody>
      </p:sp>
      <p:pic>
        <p:nvPicPr>
          <p:cNvPr id="8" name="Рисунок 7" descr="IMG_2323.JPG"/>
          <p:cNvPicPr>
            <a:picLocks noChangeAspect="1"/>
          </p:cNvPicPr>
          <p:nvPr/>
        </p:nvPicPr>
        <p:blipFill>
          <a:blip r:embed="rId3" cstate="print"/>
          <a:stretch>
            <a:fillRect/>
          </a:stretch>
        </p:blipFill>
        <p:spPr>
          <a:xfrm rot="5400000">
            <a:off x="2411760" y="1340768"/>
            <a:ext cx="4176464" cy="59046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Нарезаем 6 черных квадратов и 6 оранжевых квадратов.</a:t>
            </a:r>
          </a:p>
          <a:p>
            <a:pPr algn="ctr"/>
            <a:r>
              <a:rPr lang="ru-RU" dirty="0" smtClean="0"/>
              <a:t> 9. Складываем их так, как показано на фото.</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611560" y="548680"/>
            <a:ext cx="8064896" cy="1077218"/>
          </a:xfrm>
          <a:prstGeom prst="rect">
            <a:avLst/>
          </a:prstGeom>
          <a:noFill/>
        </p:spPr>
        <p:txBody>
          <a:bodyPr wrap="square" rtlCol="0">
            <a:spAutoFit/>
          </a:bodyPr>
          <a:lstStyle/>
          <a:p>
            <a:r>
              <a:rPr lang="ru-RU" sz="3200" dirty="0" smtClean="0"/>
              <a:t>Складываем ленту пополам(делаем </a:t>
            </a:r>
            <a:r>
              <a:rPr lang="ru-RU" sz="3200" dirty="0" err="1" smtClean="0"/>
              <a:t>петелечку</a:t>
            </a:r>
            <a:r>
              <a:rPr lang="ru-RU" sz="3200" dirty="0" smtClean="0"/>
              <a:t>) и запаиваем.</a:t>
            </a:r>
          </a:p>
        </p:txBody>
      </p:sp>
      <p:pic>
        <p:nvPicPr>
          <p:cNvPr id="11" name="Рисунок 10" descr="IMG_2324.JPG"/>
          <p:cNvPicPr>
            <a:picLocks noChangeAspect="1"/>
          </p:cNvPicPr>
          <p:nvPr/>
        </p:nvPicPr>
        <p:blipFill>
          <a:blip r:embed="rId3" cstate="print"/>
          <a:stretch>
            <a:fillRect/>
          </a:stretch>
        </p:blipFill>
        <p:spPr>
          <a:xfrm rot="5400000">
            <a:off x="2031014" y="1433482"/>
            <a:ext cx="4865947" cy="51125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8" name="TextBox 7"/>
          <p:cNvSpPr txBox="1"/>
          <p:nvPr/>
        </p:nvSpPr>
        <p:spPr>
          <a:xfrm>
            <a:off x="611560" y="548680"/>
            <a:ext cx="7200800" cy="1200329"/>
          </a:xfrm>
          <a:prstGeom prst="rect">
            <a:avLst/>
          </a:prstGeom>
          <a:noFill/>
        </p:spPr>
        <p:txBody>
          <a:bodyPr wrap="square" rtlCol="0">
            <a:spAutoFit/>
          </a:bodyPr>
          <a:lstStyle/>
          <a:p>
            <a:r>
              <a:rPr lang="ru-RU" sz="2400" dirty="0" smtClean="0"/>
              <a:t>Делаем из всех лент </a:t>
            </a:r>
            <a:r>
              <a:rPr lang="ru-RU" sz="2400" dirty="0" err="1" smtClean="0"/>
              <a:t>петелечки</a:t>
            </a:r>
            <a:r>
              <a:rPr lang="ru-RU" sz="2400" dirty="0" smtClean="0"/>
              <a:t>. Вырезаем круг из бумаги и приклеиваем первый ряд из 8 см. лент черного цвета.</a:t>
            </a:r>
            <a:endParaRPr lang="ru-RU" sz="2400" dirty="0"/>
          </a:p>
        </p:txBody>
      </p:sp>
      <p:pic>
        <p:nvPicPr>
          <p:cNvPr id="9" name="Рисунок 8" descr="IMG_2325.JPG"/>
          <p:cNvPicPr>
            <a:picLocks noChangeAspect="1"/>
          </p:cNvPicPr>
          <p:nvPr/>
        </p:nvPicPr>
        <p:blipFill>
          <a:blip r:embed="rId3" cstate="print"/>
          <a:stretch>
            <a:fillRect/>
          </a:stretch>
        </p:blipFill>
        <p:spPr>
          <a:xfrm>
            <a:off x="1259632" y="1700808"/>
            <a:ext cx="6588224" cy="49411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 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endParaRPr lang="ru-RU" dirty="0" smtClean="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506703"/>
            <a:ext cx="2339752" cy="1351297"/>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sp>
        <p:nvSpPr>
          <p:cNvPr id="8" name="TextBox 7"/>
          <p:cNvSpPr txBox="1"/>
          <p:nvPr/>
        </p:nvSpPr>
        <p:spPr>
          <a:xfrm>
            <a:off x="5148064" y="2636912"/>
            <a:ext cx="184731" cy="369332"/>
          </a:xfrm>
          <a:prstGeom prst="rect">
            <a:avLst/>
          </a:prstGeom>
          <a:noFill/>
        </p:spPr>
        <p:txBody>
          <a:bodyPr wrap="none" rtlCol="0">
            <a:spAutoFit/>
          </a:bodyPr>
          <a:lstStyle/>
          <a:p>
            <a:endParaRPr lang="ru-RU" dirty="0"/>
          </a:p>
        </p:txBody>
      </p:sp>
      <p:sp>
        <p:nvSpPr>
          <p:cNvPr id="9" name="Прямоугольник 8"/>
          <p:cNvSpPr/>
          <p:nvPr/>
        </p:nvSpPr>
        <p:spPr>
          <a:xfrm>
            <a:off x="1439546" y="260648"/>
            <a:ext cx="6264920" cy="923330"/>
          </a:xfrm>
          <a:prstGeom prst="rect">
            <a:avLst/>
          </a:prstGeom>
          <a:noFill/>
        </p:spPr>
        <p:txBody>
          <a:bodyPr wrap="squar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Немного истории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Прямоугольник 9"/>
          <p:cNvSpPr/>
          <p:nvPr/>
        </p:nvSpPr>
        <p:spPr>
          <a:xfrm>
            <a:off x="2286000" y="1556792"/>
            <a:ext cx="4572000" cy="646331"/>
          </a:xfrm>
          <a:prstGeom prst="rect">
            <a:avLst/>
          </a:prstGeom>
        </p:spPr>
        <p:txBody>
          <a:bodyPr wrap="square">
            <a:spAutoFit/>
          </a:bodyPr>
          <a:lstStyle/>
          <a:p>
            <a:endParaRPr lang="ru-RU" dirty="0" smtClean="0"/>
          </a:p>
          <a:p>
            <a:endParaRPr lang="ru-RU" dirty="0"/>
          </a:p>
        </p:txBody>
      </p:sp>
      <p:pic>
        <p:nvPicPr>
          <p:cNvPr id="16" name="Picture 5" descr="250px-Ekaterina_Parad"/>
          <p:cNvPicPr>
            <a:picLocks noChangeAspect="1" noChangeArrowheads="1"/>
          </p:cNvPicPr>
          <p:nvPr/>
        </p:nvPicPr>
        <p:blipFill>
          <a:blip r:embed="rId5" cstate="print"/>
          <a:srcRect/>
          <a:stretch>
            <a:fillRect/>
          </a:stretch>
        </p:blipFill>
        <p:spPr bwMode="auto">
          <a:xfrm>
            <a:off x="323528" y="1052736"/>
            <a:ext cx="3670300" cy="5286375"/>
          </a:xfrm>
          <a:prstGeom prst="rect">
            <a:avLst/>
          </a:prstGeom>
          <a:noFill/>
        </p:spPr>
      </p:pic>
      <p:sp>
        <p:nvSpPr>
          <p:cNvPr id="17" name="TextBox 16"/>
          <p:cNvSpPr txBox="1"/>
          <p:nvPr/>
        </p:nvSpPr>
        <p:spPr>
          <a:xfrm>
            <a:off x="4211960" y="1628800"/>
            <a:ext cx="4464497" cy="3046988"/>
          </a:xfrm>
          <a:prstGeom prst="rect">
            <a:avLst/>
          </a:prstGeom>
          <a:noFill/>
        </p:spPr>
        <p:txBody>
          <a:bodyPr wrap="square" rtlCol="0">
            <a:spAutoFit/>
          </a:bodyPr>
          <a:lstStyle/>
          <a:p>
            <a:r>
              <a:rPr lang="ru-RU" sz="3200" b="1" dirty="0" smtClean="0"/>
              <a:t>Георгиевская ленточка</a:t>
            </a:r>
            <a:r>
              <a:rPr lang="ru-RU" sz="3200" dirty="0" smtClean="0"/>
              <a:t> получила свое название от ордена Святого Георгия, он был учрежден Екатериной </a:t>
            </a:r>
            <a:r>
              <a:rPr lang="en-US" sz="3200" dirty="0" smtClean="0"/>
              <a:t>II</a:t>
            </a:r>
            <a:r>
              <a:rPr lang="ru-RU" sz="3200" dirty="0" smtClean="0"/>
              <a:t> 26 ноября 1769г </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10" name="Рисунок 9" descr="IMG_2327.JPG"/>
          <p:cNvPicPr>
            <a:picLocks noChangeAspect="1"/>
          </p:cNvPicPr>
          <p:nvPr/>
        </p:nvPicPr>
        <p:blipFill>
          <a:blip r:embed="rId3" cstate="print"/>
          <a:stretch>
            <a:fillRect/>
          </a:stretch>
        </p:blipFill>
        <p:spPr>
          <a:xfrm rot="5400000">
            <a:off x="4365275" y="2195567"/>
            <a:ext cx="4589915" cy="4032447"/>
          </a:xfrm>
          <a:prstGeom prst="rect">
            <a:avLst/>
          </a:prstGeom>
        </p:spPr>
      </p:pic>
      <p:sp>
        <p:nvSpPr>
          <p:cNvPr id="11" name="TextBox 10"/>
          <p:cNvSpPr txBox="1"/>
          <p:nvPr/>
        </p:nvSpPr>
        <p:spPr>
          <a:xfrm>
            <a:off x="755576" y="620688"/>
            <a:ext cx="6661952" cy="523220"/>
          </a:xfrm>
          <a:prstGeom prst="rect">
            <a:avLst/>
          </a:prstGeom>
          <a:noFill/>
        </p:spPr>
        <p:txBody>
          <a:bodyPr wrap="none" rtlCol="0">
            <a:spAutoFit/>
          </a:bodyPr>
          <a:lstStyle/>
          <a:p>
            <a:r>
              <a:rPr lang="ru-RU" sz="2800" i="1" dirty="0" smtClean="0"/>
              <a:t>Приклеиваем остальные ленты по кругу.</a:t>
            </a:r>
            <a:endParaRPr lang="ru-RU" sz="2800" i="1" dirty="0"/>
          </a:p>
        </p:txBody>
      </p:sp>
      <p:pic>
        <p:nvPicPr>
          <p:cNvPr id="12" name="Рисунок 11" descr="IMG_2326.JPG"/>
          <p:cNvPicPr>
            <a:picLocks noChangeAspect="1"/>
          </p:cNvPicPr>
          <p:nvPr/>
        </p:nvPicPr>
        <p:blipFill>
          <a:blip r:embed="rId4" cstate="print"/>
          <a:stretch>
            <a:fillRect/>
          </a:stretch>
        </p:blipFill>
        <p:spPr>
          <a:xfrm>
            <a:off x="539552" y="1916832"/>
            <a:ext cx="3563888" cy="465313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584775"/>
          </a:xfrm>
          <a:prstGeom prst="rect">
            <a:avLst/>
          </a:prstGeom>
          <a:noFill/>
        </p:spPr>
        <p:txBody>
          <a:bodyPr wrap="square" rtlCol="0">
            <a:spAutoFit/>
          </a:bodyPr>
          <a:lstStyle/>
          <a:p>
            <a:r>
              <a:rPr lang="ru-RU" sz="3200" dirty="0" smtClean="0"/>
              <a:t>В серединку приклеиваем бусинку.</a:t>
            </a:r>
            <a:endParaRPr lang="ru-RU" sz="3200" dirty="0"/>
          </a:p>
        </p:txBody>
      </p:sp>
      <p:pic>
        <p:nvPicPr>
          <p:cNvPr id="8" name="Рисунок 7" descr="IMG_2328.JPG"/>
          <p:cNvPicPr>
            <a:picLocks noChangeAspect="1"/>
          </p:cNvPicPr>
          <p:nvPr/>
        </p:nvPicPr>
        <p:blipFill>
          <a:blip r:embed="rId3" cstate="print"/>
          <a:stretch>
            <a:fillRect/>
          </a:stretch>
        </p:blipFill>
        <p:spPr>
          <a:xfrm rot="5400000">
            <a:off x="1912014" y="1480474"/>
            <a:ext cx="5112568" cy="48331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323528" y="548680"/>
            <a:ext cx="8424935" cy="1077218"/>
          </a:xfrm>
          <a:prstGeom prst="rect">
            <a:avLst/>
          </a:prstGeom>
          <a:noFill/>
        </p:spPr>
        <p:txBody>
          <a:bodyPr wrap="square" rtlCol="0">
            <a:spAutoFit/>
          </a:bodyPr>
          <a:lstStyle/>
          <a:p>
            <a:r>
              <a:rPr lang="ru-RU" sz="3200" dirty="0" smtClean="0"/>
              <a:t>Складываем георгиевскую ленту , закрепляем с помощью клея и приклеиваем цветок.</a:t>
            </a:r>
            <a:endParaRPr lang="ru-RU" sz="3200" dirty="0"/>
          </a:p>
        </p:txBody>
      </p:sp>
      <p:pic>
        <p:nvPicPr>
          <p:cNvPr id="9" name="Рисунок 8" descr="IMG_2329.JPG"/>
          <p:cNvPicPr>
            <a:picLocks noChangeAspect="1"/>
          </p:cNvPicPr>
          <p:nvPr/>
        </p:nvPicPr>
        <p:blipFill>
          <a:blip r:embed="rId3" cstate="print"/>
          <a:stretch>
            <a:fillRect/>
          </a:stretch>
        </p:blipFill>
        <p:spPr>
          <a:xfrm rot="5400000">
            <a:off x="124373" y="1971971"/>
            <a:ext cx="4790798" cy="4104456"/>
          </a:xfrm>
          <a:prstGeom prst="rect">
            <a:avLst/>
          </a:prstGeom>
        </p:spPr>
      </p:pic>
      <p:pic>
        <p:nvPicPr>
          <p:cNvPr id="10" name="Рисунок 9" descr="IMG_2330.JPG"/>
          <p:cNvPicPr>
            <a:picLocks noChangeAspect="1"/>
          </p:cNvPicPr>
          <p:nvPr/>
        </p:nvPicPr>
        <p:blipFill>
          <a:blip r:embed="rId4" cstate="print"/>
          <a:stretch>
            <a:fillRect/>
          </a:stretch>
        </p:blipFill>
        <p:spPr>
          <a:xfrm rot="5400000">
            <a:off x="4333664" y="1939144"/>
            <a:ext cx="4869160" cy="410445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539552" y="692696"/>
            <a:ext cx="7848872" cy="584775"/>
          </a:xfrm>
          <a:prstGeom prst="rect">
            <a:avLst/>
          </a:prstGeom>
          <a:noFill/>
        </p:spPr>
        <p:txBody>
          <a:bodyPr wrap="square" rtlCol="0">
            <a:spAutoFit/>
          </a:bodyPr>
          <a:lstStyle/>
          <a:p>
            <a:r>
              <a:rPr lang="ru-RU" sz="2800" dirty="0" smtClean="0"/>
              <a:t> </a:t>
            </a:r>
            <a:r>
              <a:rPr lang="ru-RU" sz="3200" dirty="0" smtClean="0"/>
              <a:t>С обратной стороны прикрепляем  булавку</a:t>
            </a:r>
            <a:endParaRPr lang="ru-RU" sz="3200" dirty="0"/>
          </a:p>
        </p:txBody>
      </p:sp>
      <p:pic>
        <p:nvPicPr>
          <p:cNvPr id="61442" name="Picture 2" descr="C:\Users\Дом\Pictures\2015-03-28\IMG_0986.JPG"/>
          <p:cNvPicPr>
            <a:picLocks noChangeAspect="1" noChangeArrowheads="1"/>
          </p:cNvPicPr>
          <p:nvPr/>
        </p:nvPicPr>
        <p:blipFill>
          <a:blip r:embed="rId3" cstate="print"/>
          <a:srcRect/>
          <a:stretch>
            <a:fillRect/>
          </a:stretch>
        </p:blipFill>
        <p:spPr bwMode="auto">
          <a:xfrm>
            <a:off x="1979712" y="2198688"/>
            <a:ext cx="5256584" cy="35345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1475656" y="548680"/>
            <a:ext cx="5544615" cy="646331"/>
          </a:xfrm>
          <a:prstGeom prst="rect">
            <a:avLst/>
          </a:prstGeom>
          <a:noFill/>
        </p:spPr>
        <p:txBody>
          <a:bodyPr wrap="square" rtlCol="0">
            <a:spAutoFit/>
          </a:bodyPr>
          <a:lstStyle/>
          <a:p>
            <a:pPr algn="ctr"/>
            <a:r>
              <a:rPr lang="ru-RU" sz="3600" b="1" i="1" dirty="0" smtClean="0">
                <a:solidFill>
                  <a:srgbClr val="7030A0"/>
                </a:solidFill>
              </a:rPr>
              <a:t>Наша лента готова!</a:t>
            </a:r>
          </a:p>
        </p:txBody>
      </p:sp>
      <p:pic>
        <p:nvPicPr>
          <p:cNvPr id="8" name="Рисунок 7" descr="IMG_2317.JPG"/>
          <p:cNvPicPr>
            <a:picLocks noChangeAspect="1"/>
          </p:cNvPicPr>
          <p:nvPr/>
        </p:nvPicPr>
        <p:blipFill>
          <a:blip r:embed="rId3" cstate="print"/>
          <a:stretch>
            <a:fillRect/>
          </a:stretch>
        </p:blipFill>
        <p:spPr>
          <a:xfrm rot="5400000">
            <a:off x="1788218" y="1532262"/>
            <a:ext cx="4896544" cy="480158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026" name="Rectangle 2"/>
          <p:cNvSpPr>
            <a:spLocks noChangeArrowheads="1"/>
          </p:cNvSpPr>
          <p:nvPr/>
        </p:nvSpPr>
        <p:spPr bwMode="auto">
          <a:xfrm>
            <a:off x="2132069" y="-2829805"/>
            <a:ext cx="4879862"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Мне бабушка сказала, что прадед на войне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Погиб, но вот оставил подарок редкий мне: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Георгиевскую ленточку я бережно храню,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Георгиевскую ленточку ладошкой заслоню.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От дождика, от солнышка, от бури и огня,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Георгиевская ленточка , ты символ для меня!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Горжусь своим прадедушкой , погиб он , как герой,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В руках держу я ленточку и …прадед мой со мной!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Георгиевскую ленточку не смейте оскорблять,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Историю и подвиги нельзя нам забывать!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Ведь дымом пахнет, порохом и радостью побед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Георгиевская ленточка… Спасибо тебе, дед!</a:t>
            </a:r>
            <a:r>
              <a:rPr kumimoji="0" lang="ru-RU" sz="1200" b="0"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ttp://sad3rodnichek.ucoz.ru/foto/photo/vecher-pamyati-1.png"/>
          <p:cNvPicPr/>
          <p:nvPr/>
        </p:nvPicPr>
        <p:blipFill>
          <a:blip r:embed="rId3" cstate="print"/>
          <a:srcRect/>
          <a:stretch>
            <a:fillRect/>
          </a:stretch>
        </p:blipFill>
        <p:spPr bwMode="auto">
          <a:xfrm>
            <a:off x="1547664" y="4509120"/>
            <a:ext cx="62579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360tv.ru/media/uploads/2016/04/22/_____________-1.jpg"/>
          <p:cNvPicPr/>
          <p:nvPr/>
        </p:nvPicPr>
        <p:blipFill>
          <a:blip r:embed="rId2" cstate="print"/>
          <a:srcRect/>
          <a:stretch>
            <a:fillRect/>
          </a:stretch>
        </p:blipFill>
        <p:spPr bwMode="auto">
          <a:xfrm>
            <a:off x="251520" y="1484784"/>
            <a:ext cx="8712968" cy="338437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360tv.ru/media/uploads/2016/04/22/10_____________-1.jpg"/>
          <p:cNvPicPr/>
          <p:nvPr/>
        </p:nvPicPr>
        <p:blipFill>
          <a:blip r:embed="rId2" cstate="print"/>
          <a:srcRect/>
          <a:stretch>
            <a:fillRect/>
          </a:stretch>
        </p:blipFill>
        <p:spPr bwMode="auto">
          <a:xfrm>
            <a:off x="1331640" y="481012"/>
            <a:ext cx="6336703" cy="60443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7" name="Picture 2" descr="C:\Documents and Settings\ЮРА\Мои документы\Мои рисунки\2009-05-06\Копия Scan10104.JPG"/>
          <p:cNvPicPr>
            <a:picLocks noChangeAspect="1" noChangeArrowheads="1"/>
          </p:cNvPicPr>
          <p:nvPr/>
        </p:nvPicPr>
        <p:blipFill>
          <a:blip r:embed="rId3" cstate="print"/>
          <a:srcRect/>
          <a:stretch>
            <a:fillRect/>
          </a:stretch>
        </p:blipFill>
        <p:spPr>
          <a:xfrm>
            <a:off x="395536" y="404664"/>
            <a:ext cx="3786188" cy="4357687"/>
          </a:xfrm>
          <a:prstGeom prst="rect">
            <a:avLst/>
          </a:prstGeom>
        </p:spPr>
      </p:pic>
      <p:sp>
        <p:nvSpPr>
          <p:cNvPr id="8" name="TextBox 7"/>
          <p:cNvSpPr txBox="1"/>
          <p:nvPr/>
        </p:nvSpPr>
        <p:spPr>
          <a:xfrm>
            <a:off x="4283968" y="692696"/>
            <a:ext cx="4536504" cy="5262979"/>
          </a:xfrm>
          <a:prstGeom prst="rect">
            <a:avLst/>
          </a:prstGeom>
          <a:noFill/>
        </p:spPr>
        <p:txBody>
          <a:bodyPr wrap="square" rtlCol="0">
            <a:spAutoFit/>
          </a:bodyPr>
          <a:lstStyle/>
          <a:p>
            <a:pPr>
              <a:defRPr/>
            </a:pPr>
            <a:r>
              <a:rPr lang="ru-RU" sz="2800" dirty="0" smtClean="0"/>
              <a:t>Святой Георгий  был замучен и убит врагами христианства –язычниками.</a:t>
            </a:r>
          </a:p>
          <a:p>
            <a:pPr>
              <a:defRPr/>
            </a:pPr>
            <a:r>
              <a:rPr lang="ru-RU" sz="2800" dirty="0" smtClean="0"/>
              <a:t> За мужество и за духовную победу над мучителями, которые не смогли заставить   его отказаться от христианства, а также за чудодейственную помощь людям в опасности- святого Георгия называют еще </a:t>
            </a:r>
            <a:r>
              <a:rPr lang="ru-RU" sz="2800" dirty="0" smtClean="0">
                <a:solidFill>
                  <a:srgbClr val="FF0000"/>
                </a:solidFill>
              </a:rPr>
              <a:t>Победоносцем.</a:t>
            </a:r>
            <a:endParaRPr lang="ru-RU" sz="28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В России очень любили и почитали  святого великомученика  Георгия. Поэтому дали его имя самому  почетному военному ордену. Этим орденом награждались только офицеры и</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5" name="TextBox 14"/>
          <p:cNvSpPr txBox="1"/>
          <p:nvPr/>
        </p:nvSpPr>
        <p:spPr>
          <a:xfrm>
            <a:off x="1043608" y="476672"/>
            <a:ext cx="7128792"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орден святого Георгия</a:t>
            </a:r>
          </a:p>
        </p:txBody>
      </p:sp>
      <p:pic>
        <p:nvPicPr>
          <p:cNvPr id="18" name="Picture 2" descr="C:\Documents and Settings\ЮРА\Мои документы\Мои рисунки\2009-05-06\Scan10105.JPG"/>
          <p:cNvPicPr>
            <a:picLocks noChangeAspect="1" noChangeArrowheads="1"/>
          </p:cNvPicPr>
          <p:nvPr/>
        </p:nvPicPr>
        <p:blipFill>
          <a:blip r:embed="rId3" cstate="print"/>
          <a:srcRect/>
          <a:stretch>
            <a:fillRect/>
          </a:stretch>
        </p:blipFill>
        <p:spPr>
          <a:xfrm>
            <a:off x="251520" y="1052736"/>
            <a:ext cx="3929063" cy="4429125"/>
          </a:xfrm>
          <a:prstGeom prst="rect">
            <a:avLst/>
          </a:prstGeom>
        </p:spPr>
      </p:pic>
      <p:sp>
        <p:nvSpPr>
          <p:cNvPr id="20" name="TextBox 19"/>
          <p:cNvSpPr txBox="1"/>
          <p:nvPr/>
        </p:nvSpPr>
        <p:spPr>
          <a:xfrm>
            <a:off x="4355976" y="1412776"/>
            <a:ext cx="4320480" cy="4401205"/>
          </a:xfrm>
          <a:prstGeom prst="rect">
            <a:avLst/>
          </a:prstGeom>
          <a:noFill/>
        </p:spPr>
        <p:txBody>
          <a:bodyPr wrap="square" rtlCol="0">
            <a:spAutoFit/>
          </a:bodyPr>
          <a:lstStyle/>
          <a:p>
            <a:r>
              <a:rPr lang="ru-RU" sz="2800" dirty="0" smtClean="0"/>
              <a:t>В России очень любили и почитали  святого великомученика  Георгия. Поэтому дали его имя самому  почетному военному ордену. Этим орденом награждались только офицеры и генералы за личные боевые заслуги</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defRPr/>
            </a:pPr>
            <a:r>
              <a:rPr lang="ru-RU" sz="3200" dirty="0" smtClean="0"/>
              <a:t>подвиги.</a:t>
            </a:r>
            <a:endParaRPr lang="ru-RU" sz="3200"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8" name="TextBox 17"/>
          <p:cNvSpPr txBox="1"/>
          <p:nvPr/>
        </p:nvSpPr>
        <p:spPr>
          <a:xfrm>
            <a:off x="1763688" y="476672"/>
            <a:ext cx="6624736"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Орденом   награждались</a:t>
            </a:r>
            <a:endParaRPr lang="ru-RU" sz="3600" dirty="0"/>
          </a:p>
        </p:txBody>
      </p:sp>
      <p:sp>
        <p:nvSpPr>
          <p:cNvPr id="7" name="TextBox 6"/>
          <p:cNvSpPr txBox="1"/>
          <p:nvPr/>
        </p:nvSpPr>
        <p:spPr>
          <a:xfrm>
            <a:off x="683568" y="1124744"/>
            <a:ext cx="8064896" cy="5509200"/>
          </a:xfrm>
          <a:prstGeom prst="rect">
            <a:avLst/>
          </a:prstGeom>
          <a:noFill/>
        </p:spPr>
        <p:txBody>
          <a:bodyPr wrap="square" rtlCol="0">
            <a:spAutoFit/>
          </a:bodyPr>
          <a:lstStyle/>
          <a:p>
            <a:pPr>
              <a:buFont typeface="Arial" pitchFamily="34" charset="0"/>
              <a:buChar char="•"/>
              <a:defRPr/>
            </a:pPr>
            <a:r>
              <a:rPr lang="ru-RU" sz="3200" dirty="0" smtClean="0"/>
              <a:t>Те, кто «лично предводительствуя войском, одержит над неприятелем, в значительных силах состоящим, полную победу, последствием которой будет совершенное его уничтожение»</a:t>
            </a:r>
          </a:p>
          <a:p>
            <a:pPr>
              <a:buFont typeface="Arial" pitchFamily="34" charset="0"/>
              <a:buChar char="•"/>
              <a:defRPr/>
            </a:pPr>
            <a:r>
              <a:rPr lang="ru-RU" sz="3200" dirty="0" smtClean="0"/>
              <a:t>Те, кто «лично предводительствуя войском, возьмет крепость»</a:t>
            </a:r>
          </a:p>
          <a:p>
            <a:pPr>
              <a:buFont typeface="Arial" pitchFamily="34" charset="0"/>
              <a:buChar char="•"/>
              <a:defRPr/>
            </a:pPr>
            <a:r>
              <a:rPr lang="ru-RU" sz="3200" dirty="0" smtClean="0"/>
              <a:t>За взятие неприятельского знамени, захват в плен главнокомандующего неприятельского войска и другие выдающиеся подвиги</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8" name="Picture 2" descr="C:\Documents and Settings\ЮРА\Мои документы\Мои рисунки\2009-05-06\Scan10106.JPG"/>
          <p:cNvPicPr>
            <a:picLocks noChangeAspect="1" noChangeArrowheads="1"/>
          </p:cNvPicPr>
          <p:nvPr/>
        </p:nvPicPr>
        <p:blipFill>
          <a:blip r:embed="rId3" cstate="print"/>
          <a:srcRect/>
          <a:stretch>
            <a:fillRect/>
          </a:stretch>
        </p:blipFill>
        <p:spPr>
          <a:xfrm>
            <a:off x="5220072" y="1124744"/>
            <a:ext cx="3571875" cy="4714875"/>
          </a:xfrm>
          <a:prstGeom prst="rect">
            <a:avLst/>
          </a:prstGeom>
        </p:spPr>
      </p:pic>
      <p:sp>
        <p:nvSpPr>
          <p:cNvPr id="10" name="TextBox 9"/>
          <p:cNvSpPr txBox="1"/>
          <p:nvPr/>
        </p:nvSpPr>
        <p:spPr>
          <a:xfrm>
            <a:off x="251520" y="332656"/>
            <a:ext cx="4824536" cy="6555641"/>
          </a:xfrm>
          <a:prstGeom prst="rect">
            <a:avLst/>
          </a:prstGeom>
          <a:noFill/>
        </p:spPr>
        <p:txBody>
          <a:bodyPr wrap="square" rtlCol="0">
            <a:spAutoFit/>
          </a:bodyPr>
          <a:lstStyle/>
          <a:p>
            <a:r>
              <a:rPr lang="ru-RU" sz="2800" dirty="0" smtClean="0"/>
              <a:t>О том, насколько почетно было получить орден Святого Георгия 1-й степени, говорит, например, следующий факт. Выдающуюся награду Российской империи – орден </a:t>
            </a:r>
            <a:r>
              <a:rPr lang="ru-RU" sz="2800" dirty="0" smtClean="0">
                <a:solidFill>
                  <a:srgbClr val="0070C0"/>
                </a:solidFill>
              </a:rPr>
              <a:t>Андрея Первозванного (</a:t>
            </a:r>
            <a:r>
              <a:rPr lang="ru-RU" sz="2800" dirty="0" smtClean="0"/>
              <a:t>был учреждён Петром I 30 августа 1698 г.) – получило более </a:t>
            </a:r>
            <a:r>
              <a:rPr lang="ru-RU" sz="2800" dirty="0" smtClean="0">
                <a:solidFill>
                  <a:srgbClr val="C00000"/>
                </a:solidFill>
              </a:rPr>
              <a:t>тысячи</a:t>
            </a:r>
            <a:r>
              <a:rPr lang="ru-RU" sz="2800" dirty="0" smtClean="0"/>
              <a:t> человек. А орден </a:t>
            </a:r>
            <a:r>
              <a:rPr lang="ru-RU" sz="2800" dirty="0" smtClean="0">
                <a:solidFill>
                  <a:srgbClr val="0070C0"/>
                </a:solidFill>
              </a:rPr>
              <a:t>Святого </a:t>
            </a:r>
            <a:r>
              <a:rPr lang="ru-RU" sz="2800" b="1" dirty="0" smtClean="0">
                <a:solidFill>
                  <a:srgbClr val="FF0000"/>
                </a:solidFill>
              </a:rPr>
              <a:t>Георгия    1-й степени </a:t>
            </a:r>
            <a:r>
              <a:rPr lang="ru-RU" sz="2800" dirty="0" smtClean="0"/>
              <a:t>только </a:t>
            </a:r>
            <a:r>
              <a:rPr lang="ru-RU" sz="2800" dirty="0" smtClean="0">
                <a:solidFill>
                  <a:srgbClr val="C00000"/>
                </a:solidFill>
              </a:rPr>
              <a:t>25</a:t>
            </a:r>
            <a:r>
              <a:rPr lang="ru-RU" sz="2800" dirty="0" smtClean="0"/>
              <a:t> человек. Среди них великие полководцы </a:t>
            </a:r>
            <a:r>
              <a:rPr lang="ru-RU" sz="2800" dirty="0" smtClean="0">
                <a:solidFill>
                  <a:srgbClr val="FF0000"/>
                </a:solidFill>
              </a:rPr>
              <a:t>Суворов А.В.</a:t>
            </a:r>
            <a:r>
              <a:rPr lang="ru-RU" sz="2800" dirty="0" smtClean="0"/>
              <a:t> и </a:t>
            </a:r>
            <a:r>
              <a:rPr lang="ru-RU" sz="2800" dirty="0" smtClean="0">
                <a:solidFill>
                  <a:srgbClr val="FF0000"/>
                </a:solidFill>
              </a:rPr>
              <a:t>Кутузов М.И</a:t>
            </a:r>
            <a:r>
              <a:rPr lang="ru-RU" sz="2800" dirty="0" smtClean="0"/>
              <a:t>.</a:t>
            </a:r>
            <a:endParaRPr lang="ru-RU" sz="2800" dirty="0" smtClean="0">
              <a:solidFill>
                <a:srgbClr val="FF0000"/>
              </a:solidFill>
            </a:endParaRPr>
          </a:p>
          <a:p>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2" descr="http://img-fotki.yandex.ru/get/6442/102699435.87c/0_a1b45_d5dec2a3_L.png.jpg"/>
          <p:cNvPicPr>
            <a:picLocks noChangeAspect="1" noChangeArrowheads="1"/>
          </p:cNvPicPr>
          <p:nvPr/>
        </p:nvPicPr>
        <p:blipFill>
          <a:blip r:embed="rId3"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0" y="5373217"/>
            <a:ext cx="2339752" cy="1484784"/>
          </a:xfrm>
          <a:prstGeom prst="rect">
            <a:avLst/>
          </a:prstGeom>
          <a:noFill/>
        </p:spPr>
      </p:pic>
      <p:pic>
        <p:nvPicPr>
          <p:cNvPr id="13" name="Picture 2" descr="http://forumsmile.ru/u/5/2/8/528e4f55578d182ee6e800cbabdc7046.png"/>
          <p:cNvPicPr>
            <a:picLocks noChangeAspect="1" noChangeArrowheads="1"/>
          </p:cNvPicPr>
          <p:nvPr/>
        </p:nvPicPr>
        <p:blipFill>
          <a:blip r:embed="rId5"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5" cstate="print"/>
          <a:srcRect/>
          <a:stretch>
            <a:fillRect/>
          </a:stretch>
        </p:blipFill>
        <p:spPr bwMode="auto">
          <a:xfrm rot="12202192">
            <a:off x="7715518" y="56330"/>
            <a:ext cx="1318902" cy="825278"/>
          </a:xfrm>
          <a:prstGeom prst="rect">
            <a:avLst/>
          </a:prstGeom>
          <a:noFill/>
        </p:spPr>
      </p:pic>
      <p:sp>
        <p:nvSpPr>
          <p:cNvPr id="8" name="TextBox 7"/>
          <p:cNvSpPr txBox="1"/>
          <p:nvPr/>
        </p:nvSpPr>
        <p:spPr>
          <a:xfrm>
            <a:off x="4067944" y="404664"/>
            <a:ext cx="5076056" cy="6494085"/>
          </a:xfrm>
          <a:prstGeom prst="rect">
            <a:avLst/>
          </a:prstGeom>
          <a:noFill/>
        </p:spPr>
        <p:txBody>
          <a:bodyPr wrap="square" rtlCol="0">
            <a:spAutoFit/>
          </a:bodyPr>
          <a:lstStyle/>
          <a:p>
            <a:r>
              <a:rPr lang="ru-RU" sz="3200" dirty="0" smtClean="0"/>
              <a:t>Георгиевская лента с небольшими изменениями вошла и  в наградную систему СССР как "Гвардейская лента" - знак особого отличия</a:t>
            </a:r>
          </a:p>
          <a:p>
            <a:r>
              <a:rPr lang="ru-RU" sz="3200" dirty="0" smtClean="0"/>
              <a:t>В 1942   году был учрежден орден Отечественной войны. На нем тоже есть  Георгиевская лента – как символ связи с русской боевой традицией.</a:t>
            </a:r>
          </a:p>
          <a:p>
            <a:endParaRPr lang="ru-RU" sz="3200" dirty="0"/>
          </a:p>
        </p:txBody>
      </p:sp>
      <p:pic>
        <p:nvPicPr>
          <p:cNvPr id="9" name="Picture 4" descr="C:\Documents and Settings\ЮРА\Мои документы\Мои рисунки\2009-05-06\150px-Orden_Ot_voine.jpg"/>
          <p:cNvPicPr>
            <a:picLocks noChangeAspect="1" noChangeArrowheads="1"/>
          </p:cNvPicPr>
          <p:nvPr/>
        </p:nvPicPr>
        <p:blipFill>
          <a:blip r:embed="rId6" cstate="print"/>
          <a:srcRect/>
          <a:stretch>
            <a:fillRect/>
          </a:stretch>
        </p:blipFill>
        <p:spPr bwMode="auto">
          <a:xfrm>
            <a:off x="1475656" y="1772816"/>
            <a:ext cx="2503736" cy="2503736"/>
          </a:xfrm>
          <a:prstGeom prst="rect">
            <a:avLst/>
          </a:prstGeom>
          <a:noFill/>
          <a:ln w="9525">
            <a:noFill/>
            <a:miter lim="800000"/>
            <a:headEnd/>
            <a:tailEnd/>
          </a:ln>
        </p:spPr>
      </p:pic>
      <p:pic>
        <p:nvPicPr>
          <p:cNvPr id="10" name="Picture 2" descr="C:\Documents and Settings\ЮРА\Мои документы\Мои рисунки\Order_gpw1_rib.png"/>
          <p:cNvPicPr>
            <a:picLocks noChangeAspect="1" noChangeArrowheads="1"/>
          </p:cNvPicPr>
          <p:nvPr/>
        </p:nvPicPr>
        <p:blipFill>
          <a:blip r:embed="rId7" cstate="print"/>
          <a:srcRect/>
          <a:stretch>
            <a:fillRect/>
          </a:stretch>
        </p:blipFill>
        <p:spPr>
          <a:xfrm>
            <a:off x="251520" y="2204864"/>
            <a:ext cx="1143000" cy="1357312"/>
          </a:xfrm>
          <a:prstGeom prst="rect">
            <a:avLst/>
          </a:prstGeom>
        </p:spPr>
      </p:pic>
      <p:pic>
        <p:nvPicPr>
          <p:cNvPr id="16" name="От героев былых времен.mp3">
            <a:hlinkClick r:id="" action="ppaction://media"/>
          </p:cNvPr>
          <p:cNvPicPr>
            <a:picLocks noRot="1" noChangeAspect="1"/>
          </p:cNvPicPr>
          <p:nvPr>
            <a:audioFile r:link="rId1"/>
          </p:nvPr>
        </p:nvPicPr>
        <p:blipFill>
          <a:blip r:embed="rId8" cstate="print"/>
          <a:stretch>
            <a:fillRect/>
          </a:stretch>
        </p:blipFill>
        <p:spPr>
          <a:xfrm>
            <a:off x="899592" y="5085184"/>
            <a:ext cx="304800" cy="304800"/>
          </a:xfrm>
          <a:prstGeom prst="rect">
            <a:avLst/>
          </a:prstGeom>
        </p:spPr>
      </p:pic>
    </p:spTree>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506703"/>
            <a:ext cx="2339752" cy="1351297"/>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sp>
        <p:nvSpPr>
          <p:cNvPr id="8" name="Прямоугольник 7"/>
          <p:cNvSpPr/>
          <p:nvPr/>
        </p:nvSpPr>
        <p:spPr>
          <a:xfrm rot="10800000" flipV="1">
            <a:off x="4932040" y="1033274"/>
            <a:ext cx="3960440" cy="4524315"/>
          </a:xfrm>
          <a:prstGeom prst="rect">
            <a:avLst/>
          </a:prstGeom>
        </p:spPr>
        <p:txBody>
          <a:bodyPr wrap="square">
            <a:spAutoFit/>
          </a:bodyPr>
          <a:lstStyle/>
          <a:p>
            <a:r>
              <a:rPr lang="ru-RU" sz="3600" dirty="0" smtClean="0"/>
              <a:t>8 ноября 1943 года был учрежден орден </a:t>
            </a:r>
            <a:r>
              <a:rPr lang="ru-RU" sz="3600" b="1" dirty="0" smtClean="0">
                <a:solidFill>
                  <a:srgbClr val="FF0000"/>
                </a:solidFill>
              </a:rPr>
              <a:t>Славы</a:t>
            </a:r>
            <a:r>
              <a:rPr lang="ru-RU" sz="3600" dirty="0" smtClean="0"/>
              <a:t> трех степеней.</a:t>
            </a:r>
          </a:p>
          <a:p>
            <a:r>
              <a:rPr lang="ru-RU" sz="3600" dirty="0" smtClean="0"/>
              <a:t> Колодки этих орденов обтянуты Георгиевской лентой</a:t>
            </a:r>
            <a:endParaRPr lang="ru-RU" sz="3600" dirty="0"/>
          </a:p>
        </p:txBody>
      </p:sp>
      <p:pic>
        <p:nvPicPr>
          <p:cNvPr id="2050" name="Picture 2"/>
          <p:cNvPicPr>
            <a:picLocks noChangeAspect="1" noChangeArrowheads="1"/>
          </p:cNvPicPr>
          <p:nvPr/>
        </p:nvPicPr>
        <p:blipFill>
          <a:blip r:embed="rId5" cstate="print"/>
          <a:srcRect/>
          <a:stretch>
            <a:fillRect/>
          </a:stretch>
        </p:blipFill>
        <p:spPr bwMode="auto">
          <a:xfrm>
            <a:off x="755576" y="908720"/>
            <a:ext cx="3888432"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Эта лента с небольшими изменениями вошла в наградную систему СССР как "Гвардейская лента" - знак особого отличия солдата. Ею обтянута колодка очень почетного «солдатского</a:t>
            </a:r>
            <a:r>
              <a:rPr lang="ru-RU" b="1" dirty="0" smtClean="0"/>
              <a:t>» ордена Славы.</a:t>
            </a:r>
            <a:endParaRPr lang="ru-RU" dirty="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373217"/>
            <a:ext cx="2339752" cy="1484784"/>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pic>
        <p:nvPicPr>
          <p:cNvPr id="10" name="Содержимое 4" descr="http://www.formula-prazdnika.ru/files/images/lenta.jpg"/>
          <p:cNvPicPr>
            <a:picLocks/>
          </p:cNvPicPr>
          <p:nvPr/>
        </p:nvPicPr>
        <p:blipFill>
          <a:blip r:embed="rId5" cstate="print"/>
          <a:srcRect/>
          <a:stretch>
            <a:fillRect/>
          </a:stretch>
        </p:blipFill>
        <p:spPr>
          <a:xfrm>
            <a:off x="323529" y="548680"/>
            <a:ext cx="2664296" cy="3096344"/>
          </a:xfrm>
          <a:prstGeom prst="rect">
            <a:avLst/>
          </a:prstGeom>
        </p:spPr>
      </p:pic>
      <p:sp>
        <p:nvSpPr>
          <p:cNvPr id="15" name="TextBox 14"/>
          <p:cNvSpPr txBox="1"/>
          <p:nvPr/>
        </p:nvSpPr>
        <p:spPr>
          <a:xfrm>
            <a:off x="3347864" y="620689"/>
            <a:ext cx="5472609" cy="6001643"/>
          </a:xfrm>
          <a:prstGeom prst="rect">
            <a:avLst/>
          </a:prstGeom>
          <a:noFill/>
        </p:spPr>
        <p:txBody>
          <a:bodyPr wrap="square" rtlCol="0">
            <a:spAutoFit/>
          </a:bodyPr>
          <a:lstStyle/>
          <a:p>
            <a:r>
              <a:rPr lang="ru-RU" sz="3200" dirty="0" smtClean="0"/>
              <a:t>Георгиевские ленты имеют смысловую символику. Их цветовое исполнение — </a:t>
            </a:r>
            <a:r>
              <a:rPr lang="ru-RU" sz="3200" b="1" dirty="0" smtClean="0"/>
              <a:t>чёрный </a:t>
            </a:r>
            <a:r>
              <a:rPr lang="ru-RU" sz="3200" dirty="0" smtClean="0"/>
              <a:t>и </a:t>
            </a:r>
            <a:r>
              <a:rPr lang="ru-RU" sz="3200" b="1" dirty="0" smtClean="0">
                <a:solidFill>
                  <a:schemeClr val="accent6"/>
                </a:solidFill>
              </a:rPr>
              <a:t>оранжевый</a:t>
            </a:r>
            <a:r>
              <a:rPr lang="ru-RU" sz="3200" dirty="0" smtClean="0"/>
              <a:t> цвет — означают «</a:t>
            </a:r>
            <a:r>
              <a:rPr lang="ru-RU" sz="3200" b="1" dirty="0" smtClean="0"/>
              <a:t>дым</a:t>
            </a:r>
            <a:r>
              <a:rPr lang="ru-RU" sz="3200" dirty="0" smtClean="0"/>
              <a:t> и</a:t>
            </a:r>
            <a:r>
              <a:rPr lang="ru-RU" sz="3200" b="1" dirty="0" smtClean="0">
                <a:solidFill>
                  <a:schemeClr val="accent6"/>
                </a:solidFill>
              </a:rPr>
              <a:t> пламень</a:t>
            </a:r>
            <a:r>
              <a:rPr lang="ru-RU" sz="3200" dirty="0" smtClean="0"/>
              <a:t>», характерные для военного времени. Георгиевские ленты олицетворяют подвиг русского воина на полях сражений, в тылу и на передовой</a:t>
            </a:r>
          </a:p>
          <a:p>
            <a:endParaRPr lang="ru-RU"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2097</Words>
  <Application>Microsoft Office PowerPoint</Application>
  <PresentationFormat>Экран (4:3)</PresentationFormat>
  <Paragraphs>142</Paragraphs>
  <Slides>27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Салагаева</dc:creator>
  <cp:lastModifiedBy>дс 3-2</cp:lastModifiedBy>
  <cp:revision>123</cp:revision>
  <dcterms:created xsi:type="dcterms:W3CDTF">2013-11-25T16:17:37Z</dcterms:created>
  <dcterms:modified xsi:type="dcterms:W3CDTF">2020-01-29T10:21:44Z</dcterms:modified>
</cp:coreProperties>
</file>