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4" autoAdjust="0"/>
    <p:restoredTop sz="94660"/>
  </p:normalViewPr>
  <p:slideViewPr>
    <p:cSldViewPr>
      <p:cViewPr varScale="1">
        <p:scale>
          <a:sx n="83" d="100"/>
          <a:sy n="83" d="100"/>
        </p:scale>
        <p:origin x="-159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07.11.2019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07.11.2019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07.11.2019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07.11.2019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07.11.2019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07.11.2019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07.11.2019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07.11.2019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07.11.2019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07.11.2019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07.11.2019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07.11.2019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mtClean="0">
                <a:latin typeface="Times New Roman" panose="02020603050405020304" pitchFamily="18" charset="0"/>
                <a:cs typeface="Times New Roman" panose="02020603050405020304" pitchFamily="18" charset="0"/>
              </a:rPr>
              <a:t>Катаев </a:t>
            </a:r>
            <a:r>
              <a:rPr lang="ru-RU" dirty="0" smtClean="0">
                <a:latin typeface="Times New Roman" panose="02020603050405020304" pitchFamily="18" charset="0"/>
                <a:cs typeface="Times New Roman" panose="02020603050405020304" pitchFamily="18" charset="0"/>
              </a:rPr>
              <a:t>Валентин Петрович </a:t>
            </a:r>
            <a:br>
              <a:rPr lang="ru-RU" dirty="0" smtClean="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«Цветик- семицветик»</a:t>
            </a:r>
            <a:endParaRPr lang="ru-RU"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2627784" y="4941168"/>
            <a:ext cx="6400800" cy="1752600"/>
          </a:xfrm>
        </p:spPr>
        <p:txBody>
          <a:bodyPr>
            <a:normAutofit/>
          </a:bodyPr>
          <a:lstStyle/>
          <a:p>
            <a:r>
              <a:rPr lang="ru-RU" smtClean="0">
                <a:solidFill>
                  <a:schemeClr val="tx1"/>
                </a:solidFill>
                <a:latin typeface="Times New Roman" panose="02020603050405020304" pitchFamily="18" charset="0"/>
                <a:cs typeface="Times New Roman" panose="02020603050405020304" pitchFamily="18" charset="0"/>
              </a:rPr>
              <a:t>Подготовил: Фетисова </a:t>
            </a:r>
            <a:r>
              <a:rPr lang="ru-RU" dirty="0" smtClean="0">
                <a:solidFill>
                  <a:schemeClr val="tx1"/>
                </a:solidFill>
                <a:latin typeface="Times New Roman" panose="02020603050405020304" pitchFamily="18" charset="0"/>
                <a:cs typeface="Times New Roman" panose="02020603050405020304" pitchFamily="18" charset="0"/>
              </a:rPr>
              <a:t>Жанна Юрьевна</a:t>
            </a:r>
          </a:p>
        </p:txBody>
      </p:sp>
    </p:spTree>
    <p:extLst>
      <p:ext uri="{BB962C8B-B14F-4D97-AF65-F5344CB8AC3E}">
        <p14:creationId xmlns:p14="http://schemas.microsoft.com/office/powerpoint/2010/main" xmlns="" val="12663665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64087" y="188640"/>
            <a:ext cx="3658375" cy="6408712"/>
          </a:xfrm>
        </p:spPr>
        <p:txBody>
          <a:bodyPr>
            <a:normAutofit fontScale="70000" lnSpcReduction="20000"/>
          </a:bodyPr>
          <a:lstStyle/>
          <a:p>
            <a:pPr marL="0" indent="0">
              <a:buNone/>
            </a:pPr>
            <a:r>
              <a:rPr lang="ru-RU" dirty="0">
                <a:latin typeface="Times New Roman" panose="02020603050405020304" pitchFamily="18" charset="0"/>
                <a:cs typeface="Times New Roman" panose="02020603050405020304" pitchFamily="18" charset="0"/>
              </a:rPr>
              <a:t>Женя отдала маме баранки, а сама про себя думает: "Это и вправду замечательный цветок, его непременно надо поставить в самую красивую вазочку!"</a:t>
            </a:r>
          </a:p>
          <a:p>
            <a:pPr marL="0" indent="0">
              <a:buNone/>
            </a:pPr>
            <a:r>
              <a:rPr lang="ru-RU" dirty="0" smtClean="0">
                <a:latin typeface="Times New Roman" panose="02020603050405020304" pitchFamily="18" charset="0"/>
                <a:cs typeface="Times New Roman" panose="02020603050405020304" pitchFamily="18" charset="0"/>
              </a:rPr>
              <a:t>Женя </a:t>
            </a:r>
            <a:r>
              <a:rPr lang="ru-RU" dirty="0">
                <a:latin typeface="Times New Roman" panose="02020603050405020304" pitchFamily="18" charset="0"/>
                <a:cs typeface="Times New Roman" panose="02020603050405020304" pitchFamily="18" charset="0"/>
              </a:rPr>
              <a:t>была совсем небольшая девочка, поэтому она влезла на стул и потянулась за любимой маминой вазочкой, которая стояла на самой верхней полке. В это время, как на грех, за окном пролетали вороны. Жене, понятно, тотчас захотелось узнать совершенно точно, сколько ворон - семь или восемь. Она открыла рот и стала считать, загибая пальцы, а вазочка полетела вниз и - бац! - раскололась на мелкие кусочки.</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476672"/>
            <a:ext cx="5004048" cy="52578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32594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04048" y="188640"/>
            <a:ext cx="4032448" cy="6552728"/>
          </a:xfrm>
        </p:spPr>
        <p:txBody>
          <a:bodyPr>
            <a:normAutofit fontScale="70000" lnSpcReduction="20000"/>
          </a:bodyPr>
          <a:lstStyle/>
          <a:p>
            <a:pPr marL="0" indent="0">
              <a:buNone/>
            </a:pPr>
            <a:r>
              <a:rPr lang="ru-RU" dirty="0" smtClean="0"/>
              <a:t>Пришла </a:t>
            </a:r>
            <a:r>
              <a:rPr lang="ru-RU" dirty="0"/>
              <a:t>Женя во двор, а там мальчики играют в </a:t>
            </a:r>
            <a:r>
              <a:rPr lang="ru-RU" dirty="0" err="1"/>
              <a:t>папанинцев</a:t>
            </a:r>
            <a:r>
              <a:rPr lang="ru-RU" dirty="0"/>
              <a:t>: сидят на старых досках, и в песок воткнута палка.</a:t>
            </a:r>
          </a:p>
          <a:p>
            <a:pPr marL="0" indent="0">
              <a:buNone/>
            </a:pPr>
            <a:r>
              <a:rPr lang="ru-RU" dirty="0" smtClean="0"/>
              <a:t>- </a:t>
            </a:r>
            <a:r>
              <a:rPr lang="ru-RU" dirty="0"/>
              <a:t>Мальчики, мальчики, примите меня поиграть!</a:t>
            </a:r>
          </a:p>
          <a:p>
            <a:pPr marL="0" indent="0">
              <a:buNone/>
            </a:pPr>
            <a:r>
              <a:rPr lang="ru-RU" dirty="0" smtClean="0"/>
              <a:t>- </a:t>
            </a:r>
            <a:r>
              <a:rPr lang="ru-RU" dirty="0"/>
              <a:t>Чего захотела! Не видишь - это Северный полюс? Мы девчонок на Северный полюс не берем.</a:t>
            </a:r>
          </a:p>
          <a:p>
            <a:pPr>
              <a:buFontTx/>
              <a:buChar char="-"/>
            </a:pPr>
            <a:r>
              <a:rPr lang="ru-RU" dirty="0" smtClean="0"/>
              <a:t>Какой </a:t>
            </a:r>
            <a:r>
              <a:rPr lang="ru-RU" dirty="0"/>
              <a:t>же это Северный полюс, когда это одни доски Не доски, а льдины. Уходи, не мешай! У нас как раз сильное сжатие.</a:t>
            </a:r>
          </a:p>
          <a:p>
            <a:pPr marL="0" indent="0">
              <a:buNone/>
            </a:pPr>
            <a:r>
              <a:rPr lang="ru-RU" dirty="0" smtClean="0"/>
              <a:t>- </a:t>
            </a:r>
            <a:r>
              <a:rPr lang="ru-RU" dirty="0"/>
              <a:t>Значит, не принимаете?</a:t>
            </a:r>
          </a:p>
          <a:p>
            <a:pPr marL="0" indent="0">
              <a:buNone/>
            </a:pPr>
            <a:r>
              <a:rPr lang="ru-RU" dirty="0" smtClean="0"/>
              <a:t>- </a:t>
            </a:r>
            <a:r>
              <a:rPr lang="ru-RU" dirty="0"/>
              <a:t>Не принимаем. Уходи!</a:t>
            </a:r>
          </a:p>
          <a:p>
            <a:pPr marL="0" indent="0">
              <a:buNone/>
            </a:pPr>
            <a:r>
              <a:rPr lang="ru-RU" dirty="0" smtClean="0"/>
              <a:t>- </a:t>
            </a:r>
            <a:r>
              <a:rPr lang="ru-RU" dirty="0"/>
              <a:t>И не нужно. Я и без вас на Северном полюсе сейчас буду. Только не на таком, как ваш, а на всамделишном. А вам - кошкин хвост!?</a:t>
            </a:r>
            <a:endParaRPr lang="ru-RU" dirty="0" smtClean="0"/>
          </a:p>
          <a:p>
            <a:pPr>
              <a:buFontTx/>
              <a:buChar char="-"/>
            </a:pPr>
            <a:endParaRPr lang="ru-RU" dirty="0"/>
          </a:p>
          <a:p>
            <a:pPr>
              <a:buFontTx/>
              <a:buChar char="-"/>
            </a:pPr>
            <a:endParaRPr lang="ru-RU"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836712"/>
            <a:ext cx="4896544" cy="432435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01888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139952" y="260648"/>
            <a:ext cx="4824536" cy="6408712"/>
          </a:xfrm>
        </p:spPr>
        <p:txBody>
          <a:bodyPr>
            <a:normAutofit fontScale="70000" lnSpcReduction="20000"/>
          </a:bodyPr>
          <a:lstStyle/>
          <a:p>
            <a:pPr marL="0" indent="0">
              <a:buNone/>
            </a:pPr>
            <a:r>
              <a:rPr lang="ru-RU" dirty="0"/>
              <a:t>Женя отошла в сторонку, под ворота, достала заветный цветик-</a:t>
            </a:r>
            <a:r>
              <a:rPr lang="ru-RU" dirty="0" err="1"/>
              <a:t>семицветик</a:t>
            </a:r>
            <a:r>
              <a:rPr lang="ru-RU" dirty="0"/>
              <a:t>, оторвала синий лепесток, кинула и сказала:</a:t>
            </a:r>
          </a:p>
          <a:p>
            <a:pPr marL="0" indent="0">
              <a:buNone/>
            </a:pPr>
            <a:r>
              <a:rPr lang="ru-RU" dirty="0" smtClean="0"/>
              <a:t>Лети</a:t>
            </a:r>
            <a:r>
              <a:rPr lang="ru-RU" dirty="0"/>
              <a:t>, лети, лепесток,</a:t>
            </a:r>
          </a:p>
          <a:p>
            <a:pPr marL="0" indent="0">
              <a:buNone/>
            </a:pPr>
            <a:r>
              <a:rPr lang="ru-RU" dirty="0"/>
              <a:t>Через запад на восток,</a:t>
            </a:r>
          </a:p>
          <a:p>
            <a:pPr marL="0" indent="0">
              <a:buNone/>
            </a:pPr>
            <a:r>
              <a:rPr lang="ru-RU" dirty="0"/>
              <a:t>Через север, через юг,</a:t>
            </a:r>
          </a:p>
          <a:p>
            <a:pPr marL="0" indent="0">
              <a:buNone/>
            </a:pPr>
            <a:r>
              <a:rPr lang="ru-RU" dirty="0"/>
              <a:t>Возвращайся, сделав круг.</a:t>
            </a:r>
          </a:p>
          <a:p>
            <a:pPr marL="0" indent="0">
              <a:buNone/>
            </a:pPr>
            <a:r>
              <a:rPr lang="ru-RU" dirty="0"/>
              <a:t>Лишь коснешься ты земли -</a:t>
            </a:r>
          </a:p>
          <a:p>
            <a:pPr marL="0" indent="0">
              <a:buNone/>
            </a:pPr>
            <a:r>
              <a:rPr lang="ru-RU" dirty="0"/>
              <a:t>Быть по-моему вели.</a:t>
            </a:r>
          </a:p>
          <a:p>
            <a:pPr marL="0" indent="0">
              <a:buNone/>
            </a:pPr>
            <a:r>
              <a:rPr lang="ru-RU" dirty="0" smtClean="0"/>
              <a:t>Вели</a:t>
            </a:r>
            <a:r>
              <a:rPr lang="ru-RU" dirty="0"/>
              <a:t>, чтобы я сейчас же была на Северном полюсе! Не успела она это сказать, как вдруг откуда ни возьмись налетел вихрь, солнце пропало, сделалась страшная ночь, земля закружилась под ногами, как волчок. Женя, как была в летнем платьице с голыми ногами, одна-одинешенька оказалась на Северном полюсе, а мороз там сто градусов!</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620688"/>
            <a:ext cx="3960440" cy="54006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747680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0" y="188640"/>
            <a:ext cx="4464496" cy="6552728"/>
          </a:xfrm>
        </p:spPr>
        <p:txBody>
          <a:bodyPr>
            <a:normAutofit fontScale="55000" lnSpcReduction="20000"/>
          </a:bodyPr>
          <a:lstStyle/>
          <a:p>
            <a:pPr marL="0" indent="0">
              <a:buNone/>
            </a:pPr>
            <a:r>
              <a:rPr lang="ru-RU" dirty="0"/>
              <a:t>- Ай, мамочка, замерзаю! - закричала Женя и стала плакать, но слезы тут же превратились в сосульки и повисли на носу, как на водосточной трубе. А тем временем из-за льдины вышли семь белых медведей и прямехонько к девочке, один другого страшней: первый - нервный, второй - злой, третий – в берете, четвертый - потертый, пятый - помятый, шестой - рябой, седьмой – самый большой.</a:t>
            </a:r>
          </a:p>
          <a:p>
            <a:pPr marL="0" indent="0">
              <a:buNone/>
            </a:pPr>
            <a:r>
              <a:rPr lang="ru-RU" dirty="0" smtClean="0"/>
              <a:t>Не </a:t>
            </a:r>
            <a:r>
              <a:rPr lang="ru-RU" dirty="0"/>
              <a:t>помня себя от страха, Женя схватила обледеневшими пальчиками цветик-</a:t>
            </a:r>
            <a:r>
              <a:rPr lang="ru-RU" dirty="0" err="1"/>
              <a:t>семицветик</a:t>
            </a:r>
            <a:r>
              <a:rPr lang="ru-RU" dirty="0"/>
              <a:t>, вырвала зеленый лепесток, кинула и закричала что есть мочи:</a:t>
            </a:r>
          </a:p>
          <a:p>
            <a:pPr marL="0" indent="0">
              <a:buNone/>
            </a:pPr>
            <a:r>
              <a:rPr lang="ru-RU" dirty="0" smtClean="0"/>
              <a:t>Лети</a:t>
            </a:r>
            <a:r>
              <a:rPr lang="ru-RU" dirty="0"/>
              <a:t>, лети, лепесток,</a:t>
            </a:r>
          </a:p>
          <a:p>
            <a:pPr marL="0" indent="0">
              <a:buNone/>
            </a:pPr>
            <a:r>
              <a:rPr lang="ru-RU" dirty="0"/>
              <a:t>Через запад на восток,</a:t>
            </a:r>
          </a:p>
          <a:p>
            <a:pPr marL="0" indent="0">
              <a:buNone/>
            </a:pPr>
            <a:r>
              <a:rPr lang="ru-RU" dirty="0"/>
              <a:t>Через север, через юг,</a:t>
            </a:r>
          </a:p>
          <a:p>
            <a:pPr marL="0" indent="0">
              <a:buNone/>
            </a:pPr>
            <a:r>
              <a:rPr lang="ru-RU" dirty="0"/>
              <a:t>Возвращайся, сделав круг.</a:t>
            </a:r>
          </a:p>
          <a:p>
            <a:pPr marL="0" indent="0">
              <a:buNone/>
            </a:pPr>
            <a:r>
              <a:rPr lang="ru-RU" dirty="0"/>
              <a:t>Лишь коснешься ты земли -</a:t>
            </a:r>
          </a:p>
          <a:p>
            <a:pPr marL="0" indent="0">
              <a:buNone/>
            </a:pPr>
            <a:r>
              <a:rPr lang="ru-RU" dirty="0"/>
              <a:t>Быть по-моему вели.</a:t>
            </a:r>
          </a:p>
          <a:p>
            <a:pPr marL="0" indent="0">
              <a:buNone/>
            </a:pPr>
            <a:r>
              <a:rPr lang="ru-RU" dirty="0" smtClean="0"/>
              <a:t>Вели</a:t>
            </a:r>
            <a:r>
              <a:rPr lang="ru-RU" dirty="0"/>
              <a:t>, чтоб я сейчас же очутилась опять на нашем дворе! И в тот же миг она очутилась опять во дворе. А мальчики на нее смотрят и смеются:</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1" y="1052736"/>
            <a:ext cx="4385287" cy="461609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6454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88024" y="188640"/>
            <a:ext cx="4248472" cy="6552728"/>
          </a:xfrm>
        </p:spPr>
        <p:txBody>
          <a:bodyPr>
            <a:normAutofit fontScale="62500" lnSpcReduction="20000"/>
          </a:bodyPr>
          <a:lstStyle/>
          <a:p>
            <a:pPr marL="0" indent="0">
              <a:buNone/>
            </a:pPr>
            <a:r>
              <a:rPr lang="ru-RU" dirty="0"/>
              <a:t> Ну и где же твой Северный полюс?</a:t>
            </a:r>
          </a:p>
          <a:p>
            <a:pPr marL="0" indent="0">
              <a:buNone/>
            </a:pPr>
            <a:r>
              <a:rPr lang="ru-RU" dirty="0" smtClean="0"/>
              <a:t>- </a:t>
            </a:r>
            <a:r>
              <a:rPr lang="ru-RU" dirty="0"/>
              <a:t>Я там была.</a:t>
            </a:r>
          </a:p>
          <a:p>
            <a:pPr marL="0" indent="0">
              <a:buNone/>
            </a:pPr>
            <a:r>
              <a:rPr lang="ru-RU" dirty="0" smtClean="0"/>
              <a:t>- </a:t>
            </a:r>
            <a:r>
              <a:rPr lang="ru-RU" dirty="0"/>
              <a:t>Мы не видели. Докажи!</a:t>
            </a:r>
          </a:p>
          <a:p>
            <a:pPr marL="0" indent="0">
              <a:buNone/>
            </a:pPr>
            <a:r>
              <a:rPr lang="ru-RU" dirty="0" smtClean="0"/>
              <a:t>- </a:t>
            </a:r>
            <a:r>
              <a:rPr lang="ru-RU" dirty="0"/>
              <a:t>Смотрите - у меня еще висит сосулька.</a:t>
            </a:r>
          </a:p>
          <a:p>
            <a:pPr marL="0" indent="0">
              <a:buNone/>
            </a:pPr>
            <a:r>
              <a:rPr lang="ru-RU" dirty="0" smtClean="0"/>
              <a:t>- </a:t>
            </a:r>
            <a:r>
              <a:rPr lang="ru-RU" dirty="0"/>
              <a:t>Это не сосулька, а кошкин хвост! Что, взяла?</a:t>
            </a:r>
          </a:p>
          <a:p>
            <a:pPr marL="0" indent="0">
              <a:buNone/>
            </a:pPr>
            <a:r>
              <a:rPr lang="ru-RU" dirty="0" smtClean="0"/>
              <a:t>Женя </a:t>
            </a:r>
            <a:r>
              <a:rPr lang="ru-RU" dirty="0"/>
              <a:t>обиделась и решила больше с мальчишками не водиться, а пошла на другой двор водиться с девочками. Пришла, видит - у девочек разные игрушки. У кого коляска, у кого мячик, у кого прыгалка, у кого трехколесный велосипед, а у одной - большая говорящая кукла в кукольной соломенной шляпке и в кукольных </a:t>
            </a:r>
            <a:r>
              <a:rPr lang="ru-RU" dirty="0" err="1"/>
              <a:t>калошках</a:t>
            </a:r>
            <a:r>
              <a:rPr lang="ru-RU" dirty="0"/>
              <a:t>. Взяла Женю досада. Даже глаза от зависти стали желтые, как у козы.</a:t>
            </a:r>
          </a:p>
          <a:p>
            <a:pPr marL="0" indent="0">
              <a:buNone/>
            </a:pPr>
            <a:r>
              <a:rPr lang="ru-RU" dirty="0" smtClean="0"/>
              <a:t>"</a:t>
            </a:r>
            <a:r>
              <a:rPr lang="ru-RU" dirty="0"/>
              <a:t>Ну, - думает, - я вам сейчас покажу, у кого игрушки!"</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113" y="668110"/>
            <a:ext cx="4758470" cy="508685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54420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16014" y="116632"/>
            <a:ext cx="4427985" cy="6741368"/>
          </a:xfrm>
        </p:spPr>
        <p:txBody>
          <a:bodyPr>
            <a:normAutofit fontScale="70000" lnSpcReduction="20000"/>
          </a:bodyPr>
          <a:lstStyle/>
          <a:p>
            <a:pPr marL="0" indent="0">
              <a:buNone/>
            </a:pPr>
            <a:r>
              <a:rPr lang="ru-RU" dirty="0"/>
              <a:t>Вынула цветик-</a:t>
            </a:r>
            <a:r>
              <a:rPr lang="ru-RU" dirty="0" err="1"/>
              <a:t>семицветик</a:t>
            </a:r>
            <a:r>
              <a:rPr lang="ru-RU" dirty="0"/>
              <a:t>, оторвала оранжевый лепесток, кинула и сказала:</a:t>
            </a:r>
          </a:p>
          <a:p>
            <a:pPr marL="0" indent="0">
              <a:buNone/>
            </a:pPr>
            <a:r>
              <a:rPr lang="ru-RU" dirty="0" smtClean="0"/>
              <a:t>Лети</a:t>
            </a:r>
            <a:r>
              <a:rPr lang="ru-RU" dirty="0"/>
              <a:t>, лети, лепесток,</a:t>
            </a:r>
          </a:p>
          <a:p>
            <a:pPr marL="0" indent="0">
              <a:buNone/>
            </a:pPr>
            <a:r>
              <a:rPr lang="ru-RU" dirty="0"/>
              <a:t>Через запад на восток,</a:t>
            </a:r>
          </a:p>
          <a:p>
            <a:pPr marL="0" indent="0">
              <a:buNone/>
            </a:pPr>
            <a:r>
              <a:rPr lang="ru-RU" dirty="0"/>
              <a:t>Через север, через юг,</a:t>
            </a:r>
          </a:p>
          <a:p>
            <a:pPr marL="0" indent="0">
              <a:buNone/>
            </a:pPr>
            <a:r>
              <a:rPr lang="ru-RU" dirty="0"/>
              <a:t>Возвращайся, сделав круг.</a:t>
            </a:r>
          </a:p>
          <a:p>
            <a:pPr marL="0" indent="0">
              <a:buNone/>
            </a:pPr>
            <a:r>
              <a:rPr lang="ru-RU" dirty="0"/>
              <a:t>Лишь коснешься ты земли -</a:t>
            </a:r>
          </a:p>
          <a:p>
            <a:pPr marL="0" indent="0">
              <a:buNone/>
            </a:pPr>
            <a:r>
              <a:rPr lang="ru-RU" dirty="0"/>
              <a:t>Быть по-моему вели.</a:t>
            </a:r>
          </a:p>
          <a:p>
            <a:pPr marL="0" indent="0">
              <a:buNone/>
            </a:pPr>
            <a:r>
              <a:rPr lang="ru-RU" dirty="0" smtClean="0"/>
              <a:t>Вели</a:t>
            </a:r>
            <a:r>
              <a:rPr lang="ru-RU" dirty="0"/>
              <a:t>, чтобы все игрушки, какие есть на свете, были мои! И в тот же миг откуда ни возьмись со всех сторон повалили к Жене игрушки. Первыми, конечно, прибежали куклы, громко хлопая глазами и пища без передышки: "папа-мама", "папа-мама". Женя сначала очень обрадовалась, но кукол оказалось так много, что они сразу заполнили весь двор, переулок, две улицы и половину площади. Невозможно было сделать шагу, чтобы не наступить на куклу.</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48114"/>
            <a:ext cx="4693128" cy="45720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80499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27984" y="0"/>
            <a:ext cx="4716016" cy="6858000"/>
          </a:xfrm>
        </p:spPr>
        <p:txBody>
          <a:bodyPr>
            <a:noAutofit/>
          </a:bodyPr>
          <a:lstStyle/>
          <a:p>
            <a:pPr marL="0" indent="0">
              <a:buNone/>
            </a:pPr>
            <a:r>
              <a:rPr lang="ru-RU" sz="1800" dirty="0">
                <a:latin typeface="Times New Roman" panose="02020603050405020304" pitchFamily="18" charset="0"/>
                <a:cs typeface="Times New Roman" panose="02020603050405020304" pitchFamily="18" charset="0"/>
              </a:rPr>
              <a:t>Вокруг, представляете себе, какой шум могут поднять пять миллионов говорящих кукол? А их было никак не меньше. И то это были только московские куклы. А куклы из Ленинграда, Харькова, Киева, Львова и других советских городов еще не успели добежать и галдели, как попугаи, по всем дорогам Советского Союза. Женя даже слегка испугалась. Но это было только </a:t>
            </a:r>
            <a:r>
              <a:rPr lang="ru-RU" sz="1800" dirty="0" smtClean="0">
                <a:latin typeface="Times New Roman" panose="02020603050405020304" pitchFamily="18" charset="0"/>
                <a:cs typeface="Times New Roman" panose="02020603050405020304" pitchFamily="18" charset="0"/>
              </a:rPr>
              <a:t>начало.</a:t>
            </a:r>
          </a:p>
          <a:p>
            <a:pPr marL="0" indent="0">
              <a:buNone/>
            </a:pPr>
            <a:r>
              <a:rPr lang="ru-RU" sz="1800" dirty="0" smtClean="0">
                <a:latin typeface="Times New Roman" panose="02020603050405020304" pitchFamily="18" charset="0"/>
                <a:cs typeface="Times New Roman" panose="02020603050405020304" pitchFamily="18" charset="0"/>
              </a:rPr>
              <a:t>За куклами сами собой покатились мячики, шарики, самокаты, трехколесные велосипеды, тракторы, автомобили, танки, танкетки, пушки. Прыгалки ползли по земле, как ужи, путаясь под ногами и заставляя нервных кукол пищать еще громче. По воздуху летели миллионы игрушечных самолетов, дирижаблей, планеров. С неба, как тюльпаны, сыпались ватные парашютисты, повисая на телефонных проводах и деревьях.</a:t>
            </a:r>
          </a:p>
          <a:p>
            <a:pPr marL="0" indent="0">
              <a:buNone/>
            </a:pPr>
            <a:r>
              <a:rPr lang="ru-RU" sz="1800" dirty="0" smtClean="0">
                <a:latin typeface="Times New Roman" panose="02020603050405020304" pitchFamily="18" charset="0"/>
                <a:cs typeface="Times New Roman" panose="02020603050405020304" pitchFamily="18" charset="0"/>
              </a:rPr>
              <a:t>Движение </a:t>
            </a:r>
            <a:r>
              <a:rPr lang="ru-RU" sz="1800" dirty="0">
                <a:latin typeface="Times New Roman" panose="02020603050405020304" pitchFamily="18" charset="0"/>
                <a:cs typeface="Times New Roman" panose="02020603050405020304" pitchFamily="18" charset="0"/>
              </a:rPr>
              <a:t>в городе остановилось. Постовые милиционеры влезли на фонари и не знали, что им делать.</a:t>
            </a:r>
          </a:p>
          <a:p>
            <a:pPr marL="0" indent="0">
              <a:buNone/>
            </a:pP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Довольно, довольно! - в ужасе закричала Женя, хватаясь за голову</a:t>
            </a:r>
            <a:r>
              <a:rPr lang="ru-RU" sz="1800" dirty="0" smtClean="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40768"/>
            <a:ext cx="4499992" cy="406091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411275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27984" y="116632"/>
            <a:ext cx="4716016" cy="6741368"/>
          </a:xfrm>
        </p:spPr>
        <p:txBody>
          <a:bodyPr>
            <a:normAutofit fontScale="55000" lnSpcReduction="20000"/>
          </a:bodyPr>
          <a:lstStyle/>
          <a:p>
            <a:pPr marL="0" indent="0">
              <a:buNone/>
            </a:pPr>
            <a:r>
              <a:rPr lang="ru-RU" dirty="0"/>
              <a:t>-Будет! Что вы, что вы! Мне совсем не надо столько игрушек. Я пошутила. Я боюсь...</a:t>
            </a:r>
          </a:p>
          <a:p>
            <a:pPr marL="0" indent="0">
              <a:buNone/>
            </a:pPr>
            <a:r>
              <a:rPr lang="ru-RU" dirty="0" smtClean="0"/>
              <a:t>Но </a:t>
            </a:r>
            <a:r>
              <a:rPr lang="ru-RU" dirty="0"/>
              <a:t>не тут-то было! Игрушки все валили и валили... Уже весь город был завален до самых крыш игрушками. Женя по лестнице - игрушки за ней. Женя на балкон - игрушки за ней. Женя на чердак - игрушки за ней. Женя выскочила на крышу, поскорее оторвала фиолетовый лепесток, кинула и быстро сказала:</a:t>
            </a:r>
          </a:p>
          <a:p>
            <a:pPr marL="0" indent="0">
              <a:buNone/>
            </a:pPr>
            <a:r>
              <a:rPr lang="ru-RU" dirty="0" smtClean="0"/>
              <a:t>Лети</a:t>
            </a:r>
            <a:r>
              <a:rPr lang="ru-RU" dirty="0"/>
              <a:t>, лети, лепесток,</a:t>
            </a:r>
          </a:p>
          <a:p>
            <a:pPr marL="0" indent="0">
              <a:buNone/>
            </a:pPr>
            <a:r>
              <a:rPr lang="ru-RU" dirty="0"/>
              <a:t>Через запад на восток,</a:t>
            </a:r>
          </a:p>
          <a:p>
            <a:pPr marL="0" indent="0">
              <a:buNone/>
            </a:pPr>
            <a:r>
              <a:rPr lang="ru-RU" dirty="0"/>
              <a:t>Через север, через юг,</a:t>
            </a:r>
          </a:p>
          <a:p>
            <a:pPr marL="0" indent="0">
              <a:buNone/>
            </a:pPr>
            <a:r>
              <a:rPr lang="ru-RU" dirty="0"/>
              <a:t>Возвращайся, сделав круг.</a:t>
            </a:r>
          </a:p>
          <a:p>
            <a:pPr marL="0" indent="0">
              <a:buNone/>
            </a:pPr>
            <a:r>
              <a:rPr lang="ru-RU" dirty="0"/>
              <a:t>Лишь коснешься ты земли -</a:t>
            </a:r>
          </a:p>
          <a:p>
            <a:pPr marL="0" indent="0">
              <a:buNone/>
            </a:pPr>
            <a:r>
              <a:rPr lang="ru-RU" dirty="0"/>
              <a:t>Быть по-моему вели.</a:t>
            </a:r>
          </a:p>
          <a:p>
            <a:pPr marL="0" indent="0">
              <a:buNone/>
            </a:pPr>
            <a:r>
              <a:rPr lang="ru-RU" dirty="0" smtClean="0"/>
              <a:t>Вели</a:t>
            </a:r>
            <a:r>
              <a:rPr lang="ru-RU" dirty="0"/>
              <a:t>, чтоб игрушки поскорей убирались обратно в магазины. И тотчас все игрушки исчезли. Посмотрела Женя на свой цветик-</a:t>
            </a:r>
            <a:r>
              <a:rPr lang="ru-RU" dirty="0" err="1"/>
              <a:t>семицветик</a:t>
            </a:r>
            <a:r>
              <a:rPr lang="ru-RU" dirty="0"/>
              <a:t> и видит, что остался всего один лепесток.</a:t>
            </a:r>
          </a:p>
          <a:p>
            <a:pPr marL="0" indent="0">
              <a:buNone/>
            </a:pPr>
            <a:r>
              <a:rPr lang="ru-RU" dirty="0" smtClean="0"/>
              <a:t>- </a:t>
            </a:r>
            <a:r>
              <a:rPr lang="ru-RU" dirty="0"/>
              <a:t>Вот так штука! Шесть лепестков, оказывается, потратила - и никакого удовольствия. Ну, ничего. Вперед буду умнее. Пошла она на улицу, идет и думает:</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070" y="521715"/>
            <a:ext cx="4248472" cy="57150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13549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0" y="116632"/>
            <a:ext cx="4572000" cy="6741368"/>
          </a:xfrm>
        </p:spPr>
        <p:txBody>
          <a:bodyPr>
            <a:normAutofit/>
          </a:bodyPr>
          <a:lstStyle/>
          <a:p>
            <a:pPr marL="0" indent="0">
              <a:buNone/>
            </a:pPr>
            <a:r>
              <a:rPr lang="ru-RU" sz="1600" dirty="0">
                <a:latin typeface="Times New Roman" panose="02020603050405020304" pitchFamily="18" charset="0"/>
                <a:cs typeface="Times New Roman" panose="02020603050405020304" pitchFamily="18" charset="0"/>
              </a:rPr>
              <a:t>"Чего бы мне еще все-таки велеть? Велю- ка я себе, пожалуй, два кило "мишек". Нет, лучше два кило "прозрачных". Или нет... Лучше сделаю так: велю полкило "мишек", полкило "прозрачных", сто граммов халвы, сто граммов орехов и еще, куда ни шло, одну розовую баранку для Павлика. А что толку? Ну, допустим, все это я велю и съем. И ничего не останется. Нет, велю я себе лучше трехколесный велосипед. Хотя зачем? Ну, покатаюсь, а потом что? Еще, чего доброго, мальчишки отнимут. Пожалуй, и поколотят! Нет. Лучше я себе велю билет в кино или в цирк. Там все-таки весело. А может быть, велеть лучше новые сандалеты? Тоже не хуже цирка. Хотя, по правде сказать, какой толк в новых сандалетах? Можно велеть чего-нибудь еще гораздо лучше. Главное, не надо торопиться".</a:t>
            </a:r>
          </a:p>
          <a:p>
            <a:pPr marL="0" indent="0">
              <a:buNone/>
            </a:pPr>
            <a:r>
              <a:rPr lang="ru-RU" sz="1600" dirty="0" smtClean="0">
                <a:latin typeface="Times New Roman" panose="02020603050405020304" pitchFamily="18" charset="0"/>
                <a:cs typeface="Times New Roman" panose="02020603050405020304" pitchFamily="18" charset="0"/>
              </a:rPr>
              <a:t>Рассуждая </a:t>
            </a:r>
            <a:r>
              <a:rPr lang="ru-RU" sz="1600" dirty="0">
                <a:latin typeface="Times New Roman" panose="02020603050405020304" pitchFamily="18" charset="0"/>
                <a:cs typeface="Times New Roman" panose="02020603050405020304" pitchFamily="18" charset="0"/>
              </a:rPr>
              <a:t>таким образом, Женя вдруг увидела превосходного мальчика, который сидел на лавочке у ворот. У него были большие синие глаза, веселые, но смирные. Мальчик был очень симпатичный - сразу видно, что не драчун, и Жене захотелось с ним познакомиться. Девочка без всякого страха подошла к нему так близко, что в каждом его зрачке очень ясно увидела свое лицо с двумя косичками, разложенными по плечам.</a:t>
            </a: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36177"/>
            <a:ext cx="4716016" cy="45720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362335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43264" y="0"/>
            <a:ext cx="4700736" cy="6858000"/>
          </a:xfrm>
        </p:spPr>
        <p:txBody>
          <a:bodyPr>
            <a:noAutofit/>
          </a:bodyPr>
          <a:lstStyle/>
          <a:p>
            <a:pPr marL="0" indent="0">
              <a:buNone/>
            </a:pPr>
            <a:r>
              <a:rPr lang="ru-RU" sz="1400" dirty="0">
                <a:latin typeface="Times New Roman" panose="02020603050405020304" pitchFamily="18" charset="0"/>
                <a:cs typeface="Times New Roman" panose="02020603050405020304" pitchFamily="18" charset="0"/>
              </a:rPr>
              <a:t>- Мальчик, мальчик, как тебя зовут?</a:t>
            </a:r>
          </a:p>
          <a:p>
            <a:pPr marL="0" indent="0">
              <a:buNone/>
            </a:pP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Витя. А тебя </a:t>
            </a:r>
            <a:r>
              <a:rPr lang="ru-RU" sz="1400" dirty="0" smtClean="0">
                <a:latin typeface="Times New Roman" panose="02020603050405020304" pitchFamily="18" charset="0"/>
                <a:cs typeface="Times New Roman" panose="02020603050405020304" pitchFamily="18" charset="0"/>
              </a:rPr>
              <a:t>как?</a:t>
            </a:r>
          </a:p>
          <a:p>
            <a:pPr marL="0" indent="0">
              <a:buNone/>
            </a:pPr>
            <a:r>
              <a:rPr lang="ru-RU" sz="1400" dirty="0" smtClean="0">
                <a:latin typeface="Times New Roman" panose="02020603050405020304" pitchFamily="18" charset="0"/>
                <a:cs typeface="Times New Roman" panose="02020603050405020304" pitchFamily="18" charset="0"/>
              </a:rPr>
              <a:t>- Женя. Давай играть в салки?</a:t>
            </a:r>
          </a:p>
          <a:p>
            <a:pPr marL="0" indent="0">
              <a:buNone/>
            </a:pP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Не могу. Я хромой.</a:t>
            </a:r>
          </a:p>
          <a:p>
            <a:pPr marL="0" indent="0">
              <a:buNone/>
            </a:pPr>
            <a:r>
              <a:rPr lang="ru-RU" sz="1400" dirty="0" smtClean="0">
                <a:latin typeface="Times New Roman" panose="02020603050405020304" pitchFamily="18" charset="0"/>
                <a:cs typeface="Times New Roman" panose="02020603050405020304" pitchFamily="18" charset="0"/>
              </a:rPr>
              <a:t>И </a:t>
            </a:r>
            <a:r>
              <a:rPr lang="ru-RU" sz="1400" dirty="0">
                <a:latin typeface="Times New Roman" panose="02020603050405020304" pitchFamily="18" charset="0"/>
                <a:cs typeface="Times New Roman" panose="02020603050405020304" pitchFamily="18" charset="0"/>
              </a:rPr>
              <a:t>Женя увидела его ногу в уродливом башмаке на очень толстой подошве</a:t>
            </a:r>
            <a:r>
              <a:rPr lang="ru-RU" sz="1400" dirty="0" smtClean="0">
                <a:latin typeface="Times New Roman" panose="02020603050405020304" pitchFamily="18" charset="0"/>
                <a:cs typeface="Times New Roman" panose="02020603050405020304" pitchFamily="18" charset="0"/>
              </a:rPr>
              <a:t>.</a:t>
            </a:r>
          </a:p>
          <a:p>
            <a:pPr marL="0" indent="0">
              <a:buNone/>
            </a:pPr>
            <a:r>
              <a:rPr lang="ru-RU" sz="1400" dirty="0" smtClean="0">
                <a:latin typeface="Times New Roman" panose="02020603050405020304" pitchFamily="18" charset="0"/>
                <a:cs typeface="Times New Roman" panose="02020603050405020304" pitchFamily="18" charset="0"/>
              </a:rPr>
              <a:t>- Как жалко! - сказала Женя. - Ты мне очень понравился, и я бы с большим удовольствием побегала с тобой.</a:t>
            </a:r>
          </a:p>
          <a:p>
            <a:pPr marL="0" indent="0">
              <a:buNone/>
            </a:pPr>
            <a:r>
              <a:rPr lang="ru-RU" sz="1400" dirty="0" smtClean="0">
                <a:latin typeface="Times New Roman" panose="02020603050405020304" pitchFamily="18" charset="0"/>
                <a:cs typeface="Times New Roman" panose="02020603050405020304" pitchFamily="18" charset="0"/>
              </a:rPr>
              <a:t>- Ты мне тоже очень нравишься, и я бы тоже с большим удовольствием побегал с тобой, но, к сожалению, это невозможно. Ничего не поделаешь. Это на всю жизнь.</a:t>
            </a:r>
          </a:p>
          <a:p>
            <a:pPr marL="0" indent="0">
              <a:buNone/>
            </a:pPr>
            <a:r>
              <a:rPr lang="ru-RU" sz="1400" dirty="0" smtClean="0">
                <a:latin typeface="Times New Roman" panose="02020603050405020304" pitchFamily="18" charset="0"/>
                <a:cs typeface="Times New Roman" panose="02020603050405020304" pitchFamily="18" charset="0"/>
              </a:rPr>
              <a:t>- Ах, какие пустяки ты говоришь, мальчик! - воскликнула Женя и вынула из кармана свой заветный цветик-</a:t>
            </a:r>
            <a:r>
              <a:rPr lang="ru-RU" sz="1400" dirty="0" err="1" smtClean="0">
                <a:latin typeface="Times New Roman" panose="02020603050405020304" pitchFamily="18" charset="0"/>
                <a:cs typeface="Times New Roman" panose="02020603050405020304" pitchFamily="18" charset="0"/>
              </a:rPr>
              <a:t>семицветик</a:t>
            </a:r>
            <a:r>
              <a:rPr lang="ru-RU" sz="1400" dirty="0" smtClean="0">
                <a:latin typeface="Times New Roman" panose="02020603050405020304" pitchFamily="18" charset="0"/>
                <a:cs typeface="Times New Roman" panose="02020603050405020304" pitchFamily="18" charset="0"/>
              </a:rPr>
              <a:t>. - Гляди!</a:t>
            </a:r>
          </a:p>
          <a:p>
            <a:pPr marL="0" indent="0">
              <a:buNone/>
            </a:pPr>
            <a:r>
              <a:rPr lang="ru-RU" sz="1400" dirty="0" smtClean="0">
                <a:latin typeface="Times New Roman" panose="02020603050405020304" pitchFamily="18" charset="0"/>
                <a:cs typeface="Times New Roman" panose="02020603050405020304" pitchFamily="18" charset="0"/>
              </a:rPr>
              <a:t>С </a:t>
            </a:r>
            <a:r>
              <a:rPr lang="ru-RU" sz="1400" dirty="0">
                <a:latin typeface="Times New Roman" panose="02020603050405020304" pitchFamily="18" charset="0"/>
                <a:cs typeface="Times New Roman" panose="02020603050405020304" pitchFamily="18" charset="0"/>
              </a:rPr>
              <a:t>этими словами девочка бережно оторвала последний, голубой лепесток, на минутку прижала его к глазам, затем разжала пальцы и запела тонким голоском, дрожащим от счастья:</a:t>
            </a:r>
          </a:p>
          <a:p>
            <a:pPr marL="0" indent="0">
              <a:buNone/>
            </a:pPr>
            <a:r>
              <a:rPr lang="ru-RU" sz="1400" dirty="0" smtClean="0">
                <a:latin typeface="Times New Roman" panose="02020603050405020304" pitchFamily="18" charset="0"/>
                <a:cs typeface="Times New Roman" panose="02020603050405020304" pitchFamily="18" charset="0"/>
              </a:rPr>
              <a:t>Лети</a:t>
            </a:r>
            <a:r>
              <a:rPr lang="ru-RU" sz="1400" dirty="0">
                <a:latin typeface="Times New Roman" panose="02020603050405020304" pitchFamily="18" charset="0"/>
                <a:cs typeface="Times New Roman" panose="02020603050405020304" pitchFamily="18" charset="0"/>
              </a:rPr>
              <a:t>, лети, лепесток,</a:t>
            </a:r>
          </a:p>
          <a:p>
            <a:pPr marL="0" indent="0">
              <a:buNone/>
            </a:pPr>
            <a:r>
              <a:rPr lang="ru-RU" sz="1400" dirty="0">
                <a:latin typeface="Times New Roman" panose="02020603050405020304" pitchFamily="18" charset="0"/>
                <a:cs typeface="Times New Roman" panose="02020603050405020304" pitchFamily="18" charset="0"/>
              </a:rPr>
              <a:t>Через запад на восток,</a:t>
            </a:r>
          </a:p>
          <a:p>
            <a:pPr marL="0" indent="0">
              <a:buNone/>
            </a:pPr>
            <a:r>
              <a:rPr lang="ru-RU" sz="1400" dirty="0">
                <a:latin typeface="Times New Roman" panose="02020603050405020304" pitchFamily="18" charset="0"/>
                <a:cs typeface="Times New Roman" panose="02020603050405020304" pitchFamily="18" charset="0"/>
              </a:rPr>
              <a:t>Через север, через юг,</a:t>
            </a:r>
          </a:p>
          <a:p>
            <a:pPr marL="0" indent="0">
              <a:buNone/>
            </a:pPr>
            <a:r>
              <a:rPr lang="ru-RU" sz="1400" dirty="0">
                <a:latin typeface="Times New Roman" panose="02020603050405020304" pitchFamily="18" charset="0"/>
                <a:cs typeface="Times New Roman" panose="02020603050405020304" pitchFamily="18" charset="0"/>
              </a:rPr>
              <a:t>Возвращайся, сделав круг.</a:t>
            </a:r>
          </a:p>
          <a:p>
            <a:pPr marL="0" indent="0">
              <a:buNone/>
            </a:pPr>
            <a:r>
              <a:rPr lang="ru-RU" sz="1400" dirty="0">
                <a:latin typeface="Times New Roman" panose="02020603050405020304" pitchFamily="18" charset="0"/>
                <a:cs typeface="Times New Roman" panose="02020603050405020304" pitchFamily="18" charset="0"/>
              </a:rPr>
              <a:t>Лишь коснешься ты земли -</a:t>
            </a:r>
          </a:p>
          <a:p>
            <a:pPr marL="0" indent="0">
              <a:buNone/>
            </a:pPr>
            <a:r>
              <a:rPr lang="ru-RU" sz="1400" dirty="0">
                <a:latin typeface="Times New Roman" panose="02020603050405020304" pitchFamily="18" charset="0"/>
                <a:cs typeface="Times New Roman" panose="02020603050405020304" pitchFamily="18" charset="0"/>
              </a:rPr>
              <a:t>Быть по-моему вели.</a:t>
            </a:r>
          </a:p>
          <a:p>
            <a:pPr marL="0" indent="0">
              <a:buNone/>
            </a:pPr>
            <a:r>
              <a:rPr lang="ru-RU" sz="1400" dirty="0" smtClean="0">
                <a:latin typeface="Times New Roman" panose="02020603050405020304" pitchFamily="18" charset="0"/>
                <a:cs typeface="Times New Roman" panose="02020603050405020304" pitchFamily="18" charset="0"/>
              </a:rPr>
              <a:t>И </a:t>
            </a:r>
            <a:r>
              <a:rPr lang="ru-RU" sz="1400" dirty="0">
                <a:latin typeface="Times New Roman" panose="02020603050405020304" pitchFamily="18" charset="0"/>
                <a:cs typeface="Times New Roman" panose="02020603050405020304" pitchFamily="18" charset="0"/>
              </a:rPr>
              <a:t>в ту же минуту мальчик вскочил со скамьи, стал играть с Женей в салки и бегал так хорошо, что девочка не могла его догнать, как ни старалась.</a:t>
            </a:r>
          </a:p>
        </p:txBody>
      </p:sp>
      <p:pic>
        <p:nvPicPr>
          <p:cNvPr id="18434"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0" y="1196752"/>
            <a:ext cx="4443264" cy="432048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26669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Катаев Валентин Петрович</a:t>
            </a:r>
            <a:endParaRPr lang="ru-RU" dirty="0"/>
          </a:p>
        </p:txBody>
      </p:sp>
      <p:sp>
        <p:nvSpPr>
          <p:cNvPr id="3" name="Объект 2"/>
          <p:cNvSpPr>
            <a:spLocks noGrp="1"/>
          </p:cNvSpPr>
          <p:nvPr>
            <p:ph idx="1"/>
          </p:nvPr>
        </p:nvSpPr>
        <p:spPr>
          <a:xfrm>
            <a:off x="4499992" y="1268760"/>
            <a:ext cx="4536504" cy="5472608"/>
          </a:xfrm>
        </p:spPr>
        <p:txBody>
          <a:bodyPr>
            <a:normAutofit fontScale="92500" lnSpcReduction="10000"/>
          </a:bodyPr>
          <a:lstStyle/>
          <a:p>
            <a:pPr marL="0" indent="0">
              <a:buNone/>
            </a:pPr>
            <a:r>
              <a:rPr lang="ru-RU" dirty="0">
                <a:latin typeface="Times New Roman" panose="02020603050405020304" pitchFamily="18" charset="0"/>
                <a:cs typeface="Times New Roman" panose="02020603050405020304" pitchFamily="18" charset="0"/>
              </a:rPr>
              <a:t>Катаев Валентин Петрович – очень популярный, особенно в советские годы, писатель, журналист, драматург, прозаик, поэт и сценарист. По его произведениям было создано много театральных постановок, художественных и документальных фильмов и мультфильмов.</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5" y="1412776"/>
            <a:ext cx="3672408" cy="49007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87112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Вопросы</a:t>
            </a:r>
            <a:endParaRPr lang="ru-RU" dirty="0"/>
          </a:p>
        </p:txBody>
      </p:sp>
      <p:sp>
        <p:nvSpPr>
          <p:cNvPr id="3" name="Объект 2"/>
          <p:cNvSpPr>
            <a:spLocks noGrp="1"/>
          </p:cNvSpPr>
          <p:nvPr>
            <p:ph idx="1"/>
          </p:nvPr>
        </p:nvSpPr>
        <p:spPr>
          <a:xfrm>
            <a:off x="179512" y="1340768"/>
            <a:ext cx="8784976" cy="5400600"/>
          </a:xfrm>
        </p:spPr>
        <p:txBody>
          <a:bodyPr>
            <a:normAutofit fontScale="92500" lnSpcReduction="10000"/>
          </a:bodyPr>
          <a:lstStyle/>
          <a:p>
            <a:pPr marL="0" indent="0">
              <a:buNone/>
            </a:pPr>
            <a:r>
              <a:rPr lang="ru-RU" dirty="0" smtClean="0"/>
              <a:t>1.Кто из героев вам больше всего понравился? Почему?</a:t>
            </a:r>
          </a:p>
          <a:p>
            <a:pPr marL="0" indent="0">
              <a:buNone/>
            </a:pPr>
            <a:r>
              <a:rPr lang="ru-RU" dirty="0" smtClean="0"/>
              <a:t>2.Куда мама отправила девочку и зачем?</a:t>
            </a:r>
          </a:p>
          <a:p>
            <a:pPr marL="0" indent="0">
              <a:buNone/>
            </a:pPr>
            <a:r>
              <a:rPr lang="ru-RU" dirty="0" smtClean="0"/>
              <a:t>3.Что случилась, когда девочка возвращалась домой?</a:t>
            </a:r>
          </a:p>
          <a:p>
            <a:pPr marL="0" indent="0">
              <a:buNone/>
            </a:pPr>
            <a:r>
              <a:rPr lang="ru-RU" dirty="0" smtClean="0"/>
              <a:t>4.Что дала старушка девочке?</a:t>
            </a:r>
          </a:p>
          <a:p>
            <a:pPr marL="0" indent="0">
              <a:buNone/>
            </a:pPr>
            <a:r>
              <a:rPr lang="ru-RU" dirty="0" smtClean="0"/>
              <a:t>5.Какие желания загадывала девочка?</a:t>
            </a:r>
          </a:p>
          <a:p>
            <a:pPr marL="0" indent="0">
              <a:buNone/>
            </a:pPr>
            <a:r>
              <a:rPr lang="ru-RU" dirty="0" smtClean="0"/>
              <a:t>6.Как по другому можно сказать цветик-</a:t>
            </a:r>
            <a:r>
              <a:rPr lang="ru-RU" dirty="0" err="1" smtClean="0"/>
              <a:t>семицветик</a:t>
            </a:r>
            <a:r>
              <a:rPr lang="ru-RU" dirty="0" smtClean="0"/>
              <a:t>?</a:t>
            </a:r>
          </a:p>
          <a:p>
            <a:pPr marL="0" indent="0">
              <a:buNone/>
            </a:pPr>
            <a:r>
              <a:rPr lang="ru-RU" dirty="0" smtClean="0"/>
              <a:t>7.Какое хорошее дело сделала девочка?</a:t>
            </a:r>
          </a:p>
          <a:p>
            <a:pPr marL="0" indent="0">
              <a:buNone/>
            </a:pPr>
            <a:r>
              <a:rPr lang="ru-RU" dirty="0" smtClean="0"/>
              <a:t>8.Почему автор назвал так это произведение</a:t>
            </a:r>
            <a:endParaRPr lang="ru-RU" dirty="0"/>
          </a:p>
        </p:txBody>
      </p:sp>
    </p:spTree>
    <p:extLst>
      <p:ext uri="{BB962C8B-B14F-4D97-AF65-F5344CB8AC3E}">
        <p14:creationId xmlns:p14="http://schemas.microsoft.com/office/powerpoint/2010/main" xmlns="" val="4269286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3568" y="2492897"/>
            <a:ext cx="8003232" cy="2448272"/>
          </a:xfrm>
        </p:spPr>
        <p:txBody>
          <a:bodyPr>
            <a:normAutofit/>
          </a:bodyPr>
          <a:lstStyle/>
          <a:p>
            <a:pPr marL="0" indent="0">
              <a:buNone/>
            </a:pPr>
            <a:r>
              <a:rPr lang="ru-RU" sz="6000" dirty="0" smtClean="0"/>
              <a:t>Спасибо за внимание!!!</a:t>
            </a:r>
            <a:endParaRPr lang="ru-RU" sz="6000" dirty="0"/>
          </a:p>
        </p:txBody>
      </p:sp>
    </p:spTree>
    <p:extLst>
      <p:ext uri="{BB962C8B-B14F-4D97-AF65-F5344CB8AC3E}">
        <p14:creationId xmlns:p14="http://schemas.microsoft.com/office/powerpoint/2010/main" xmlns="" val="12126283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Произведения </a:t>
            </a:r>
            <a:r>
              <a:rPr lang="ru-RU" dirty="0" err="1" smtClean="0"/>
              <a:t>В.П.Катаева</a:t>
            </a:r>
            <a:endParaRPr lang="ru-RU"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556792"/>
            <a:ext cx="2876929" cy="4525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1556792"/>
            <a:ext cx="3219450" cy="4505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81052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Times New Roman" panose="02020603050405020304" pitchFamily="18" charset="0"/>
                <a:cs typeface="Times New Roman" panose="02020603050405020304" pitchFamily="18" charset="0"/>
              </a:rPr>
              <a:t>Произведения </a:t>
            </a:r>
            <a:r>
              <a:rPr lang="ru-RU" dirty="0" err="1" smtClean="0">
                <a:latin typeface="Times New Roman" panose="02020603050405020304" pitchFamily="18" charset="0"/>
                <a:cs typeface="Times New Roman" panose="02020603050405020304" pitchFamily="18" charset="0"/>
              </a:rPr>
              <a:t>В.П.Катаева</a:t>
            </a:r>
            <a:endParaRPr lang="ru-RU" dirty="0">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484784"/>
            <a:ext cx="3176114" cy="4525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4048" y="1484784"/>
            <a:ext cx="3096344" cy="44644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608225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Произведения </a:t>
            </a:r>
            <a:r>
              <a:rPr lang="ru-RU" dirty="0" err="1"/>
              <a:t>В.П.Катаева</a:t>
            </a:r>
            <a:endParaRPr lang="ru-RU"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11760" y="1484784"/>
            <a:ext cx="4279851" cy="50405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504328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04048" y="116632"/>
            <a:ext cx="4139952" cy="6624736"/>
          </a:xfrm>
        </p:spPr>
        <p:txBody>
          <a:bodyPr>
            <a:normAutofit fontScale="62500" lnSpcReduction="20000"/>
          </a:bodyPr>
          <a:lstStyle/>
          <a:p>
            <a:pPr marL="0" indent="0">
              <a:buNone/>
            </a:pPr>
            <a:r>
              <a:rPr lang="ru-RU" dirty="0"/>
              <a:t>Жила девочка Женя. Однажды послала её мама в магазин за баранками. Купила Женя семь баранок: две баранки с тмином для папы, две баранки с маком для мамы, две баранки с сахаром для себя и одну маленькую розовую баранку для братика Павлика.</a:t>
            </a:r>
          </a:p>
          <a:p>
            <a:pPr marL="0" indent="0">
              <a:buNone/>
            </a:pPr>
            <a:r>
              <a:rPr lang="ru-RU" dirty="0" smtClean="0"/>
              <a:t>Взяла </a:t>
            </a:r>
            <a:r>
              <a:rPr lang="ru-RU" dirty="0"/>
              <a:t>Женя связку баранок и отправилась домой. Идет, по сторонам зевает, вывески читает, ворон считает. А сзади тем временем сзади пристала незнакомая собака, да все баранки одну за другой и съела. Сначала съела папины с тмином, потом мамины с маком, потом Женины с сахаром. Почувствовала Женя, что баранки стали что-то чересчур легкие. Обернулась, да уж поздно. Мочалка болтается пустая, а собака последнюю, розовую </a:t>
            </a:r>
            <a:r>
              <a:rPr lang="ru-RU" dirty="0" err="1"/>
              <a:t>Павликову</a:t>
            </a:r>
            <a:r>
              <a:rPr lang="ru-RU" dirty="0"/>
              <a:t> </a:t>
            </a:r>
            <a:r>
              <a:rPr lang="ru-RU" dirty="0" err="1"/>
              <a:t>бараночку</a:t>
            </a:r>
            <a:r>
              <a:rPr lang="ru-RU" dirty="0"/>
              <a:t> доедает, и счастливо облизывается.</a:t>
            </a:r>
          </a:p>
          <a:p>
            <a:pPr marL="0" indent="0">
              <a:buNone/>
            </a:pPr>
            <a:r>
              <a:rPr lang="ru-RU" dirty="0" smtClean="0"/>
              <a:t>- </a:t>
            </a:r>
            <a:r>
              <a:rPr lang="ru-RU" dirty="0"/>
              <a:t>Ах, вредная собака! - закричала Женя и бросилась ее догонять</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40768"/>
            <a:ext cx="4860032" cy="381642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59605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76056" y="116632"/>
            <a:ext cx="4067944" cy="6552728"/>
          </a:xfrm>
        </p:spPr>
        <p:txBody>
          <a:bodyPr>
            <a:normAutofit fontScale="62500" lnSpcReduction="20000"/>
          </a:bodyPr>
          <a:lstStyle/>
          <a:p>
            <a:pPr marL="0" indent="0">
              <a:buNone/>
            </a:pPr>
            <a:r>
              <a:rPr lang="ru-RU" dirty="0"/>
              <a:t>Бежала, бежала, собаку не догнала, только сама заблудилась. Видит – место совсем незнакомое, больших домов нет, а стоят маленькие домики. Испугалась Женя и заплакала.</a:t>
            </a:r>
          </a:p>
          <a:p>
            <a:pPr marL="0" indent="0">
              <a:buNone/>
            </a:pPr>
            <a:r>
              <a:rPr lang="ru-RU" dirty="0" smtClean="0"/>
              <a:t>Вдруг </a:t>
            </a:r>
            <a:r>
              <a:rPr lang="ru-RU" dirty="0"/>
              <a:t>откуда ни возьмись - старушка.</a:t>
            </a:r>
          </a:p>
          <a:p>
            <a:pPr marL="0" indent="0">
              <a:buNone/>
            </a:pPr>
            <a:r>
              <a:rPr lang="ru-RU" dirty="0" smtClean="0"/>
              <a:t>- </a:t>
            </a:r>
            <a:r>
              <a:rPr lang="ru-RU" dirty="0"/>
              <a:t>Девочка, девочка, почему ты плачешь?</a:t>
            </a:r>
          </a:p>
          <a:p>
            <a:pPr marL="0" indent="0">
              <a:buNone/>
            </a:pPr>
            <a:r>
              <a:rPr lang="ru-RU" dirty="0" smtClean="0"/>
              <a:t>Женя </a:t>
            </a:r>
            <a:r>
              <a:rPr lang="ru-RU" dirty="0"/>
              <a:t>старушке все и рассказала.</a:t>
            </a:r>
          </a:p>
          <a:p>
            <a:pPr marL="0" indent="0">
              <a:buNone/>
            </a:pPr>
            <a:r>
              <a:rPr lang="ru-RU" dirty="0" smtClean="0"/>
              <a:t>Пожалела </a:t>
            </a:r>
            <a:r>
              <a:rPr lang="ru-RU" dirty="0"/>
              <a:t>старушка Женю, привела ее в свой садик и говорит:</a:t>
            </a:r>
          </a:p>
          <a:p>
            <a:pPr marL="0" indent="0">
              <a:buNone/>
            </a:pPr>
            <a:r>
              <a:rPr lang="ru-RU" dirty="0" smtClean="0"/>
              <a:t>- </a:t>
            </a:r>
            <a:r>
              <a:rPr lang="ru-RU" dirty="0"/>
              <a:t>Ничего, не плачь, я тебе помогу. Правда, баранок у меня нет и денег тоже нет, но зато растет у меня в садике один цветок, называется - цветик-</a:t>
            </a:r>
            <a:r>
              <a:rPr lang="ru-RU" dirty="0" err="1"/>
              <a:t>семицветик</a:t>
            </a:r>
            <a:r>
              <a:rPr lang="ru-RU" dirty="0"/>
              <a:t>, он все может. Ты, я знаю, девочка хорошая, хоть и любишь зевать по сторонам. Я тебе подарю цветик-</a:t>
            </a:r>
            <a:r>
              <a:rPr lang="ru-RU" dirty="0" err="1"/>
              <a:t>семицветик</a:t>
            </a:r>
            <a:r>
              <a:rPr lang="ru-RU" dirty="0"/>
              <a:t>, он все устроит.</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1340768"/>
            <a:ext cx="4752528" cy="417646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044550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112890" y="116632"/>
            <a:ext cx="3923605" cy="6624736"/>
          </a:xfrm>
        </p:spPr>
        <p:txBody>
          <a:bodyPr>
            <a:normAutofit fontScale="62500" lnSpcReduction="20000"/>
          </a:bodyPr>
          <a:lstStyle/>
          <a:p>
            <a:pPr marL="0" indent="0">
              <a:buNone/>
            </a:pPr>
            <a:r>
              <a:rPr lang="ru-RU" dirty="0">
                <a:latin typeface="Times New Roman" panose="02020603050405020304" pitchFamily="18" charset="0"/>
                <a:cs typeface="Times New Roman" panose="02020603050405020304" pitchFamily="18" charset="0"/>
              </a:rPr>
              <a:t>С этими словами старушка сорвала с грядки и подала девочке Жене очень красивый цветок вроде ромашки. У него было семь прозрачных лепестков, каждый другого цвета: желтый, красный, зеленый, синий, оранжевый, фиолетовый и голубой. - Этот цветик, - сказала старушка, - не простой. Он может исполнить все, что ты захочешь. Для этого надо только оторвать один из лепестков, бросить его и сказать:</a:t>
            </a:r>
          </a:p>
          <a:p>
            <a:pPr marL="0" indent="0">
              <a:buNone/>
            </a:pPr>
            <a:r>
              <a:rPr lang="ru-RU" dirty="0" smtClean="0">
                <a:latin typeface="Times New Roman" panose="02020603050405020304" pitchFamily="18" charset="0"/>
                <a:cs typeface="Times New Roman" panose="02020603050405020304" pitchFamily="18" charset="0"/>
              </a:rPr>
              <a:t>Лети</a:t>
            </a:r>
            <a:r>
              <a:rPr lang="ru-RU" dirty="0">
                <a:latin typeface="Times New Roman" panose="02020603050405020304" pitchFamily="18" charset="0"/>
                <a:cs typeface="Times New Roman" panose="02020603050405020304" pitchFamily="18" charset="0"/>
              </a:rPr>
              <a:t>, лети, лепесток,</a:t>
            </a:r>
          </a:p>
          <a:p>
            <a:pPr marL="0" indent="0">
              <a:buNone/>
            </a:pPr>
            <a:r>
              <a:rPr lang="ru-RU" dirty="0">
                <a:latin typeface="Times New Roman" panose="02020603050405020304" pitchFamily="18" charset="0"/>
                <a:cs typeface="Times New Roman" panose="02020603050405020304" pitchFamily="18" charset="0"/>
              </a:rPr>
              <a:t>Через запад на восток,</a:t>
            </a:r>
          </a:p>
          <a:p>
            <a:pPr marL="0" indent="0">
              <a:buNone/>
            </a:pPr>
            <a:r>
              <a:rPr lang="ru-RU" dirty="0">
                <a:latin typeface="Times New Roman" panose="02020603050405020304" pitchFamily="18" charset="0"/>
                <a:cs typeface="Times New Roman" panose="02020603050405020304" pitchFamily="18" charset="0"/>
              </a:rPr>
              <a:t>Через север, через юг,</a:t>
            </a:r>
          </a:p>
          <a:p>
            <a:pPr marL="0" indent="0">
              <a:buNone/>
            </a:pPr>
            <a:r>
              <a:rPr lang="ru-RU" dirty="0">
                <a:latin typeface="Times New Roman" panose="02020603050405020304" pitchFamily="18" charset="0"/>
                <a:cs typeface="Times New Roman" panose="02020603050405020304" pitchFamily="18" charset="0"/>
              </a:rPr>
              <a:t>Возвращайся, сделав круг.</a:t>
            </a:r>
          </a:p>
          <a:p>
            <a:pPr marL="0" indent="0">
              <a:buNone/>
            </a:pPr>
            <a:r>
              <a:rPr lang="ru-RU" dirty="0">
                <a:latin typeface="Times New Roman" panose="02020603050405020304" pitchFamily="18" charset="0"/>
                <a:cs typeface="Times New Roman" panose="02020603050405020304" pitchFamily="18" charset="0"/>
              </a:rPr>
              <a:t>Лишь коснешься ты земли -</a:t>
            </a:r>
          </a:p>
          <a:p>
            <a:pPr marL="0" indent="0">
              <a:buNone/>
            </a:pPr>
            <a:r>
              <a:rPr lang="ru-RU" dirty="0">
                <a:latin typeface="Times New Roman" panose="02020603050405020304" pitchFamily="18" charset="0"/>
                <a:cs typeface="Times New Roman" panose="02020603050405020304" pitchFamily="18" charset="0"/>
              </a:rPr>
              <a:t>Быть по-моему вели</a:t>
            </a:r>
            <a:r>
              <a:rPr lang="ru-RU" dirty="0" smtClean="0">
                <a:latin typeface="Times New Roman" panose="02020603050405020304" pitchFamily="18" charset="0"/>
                <a:cs typeface="Times New Roman" panose="02020603050405020304" pitchFamily="18" charset="0"/>
              </a:rPr>
              <a:t>.</a:t>
            </a:r>
          </a:p>
          <a:p>
            <a:pPr marL="0" indent="0">
              <a:buNone/>
            </a:pPr>
            <a:r>
              <a:rPr lang="ru-RU" dirty="0">
                <a:latin typeface="Times New Roman" panose="02020603050405020304" pitchFamily="18" charset="0"/>
                <a:cs typeface="Times New Roman" panose="02020603050405020304" pitchFamily="18" charset="0"/>
              </a:rPr>
              <a:t>Вели, чтобы сделалось то-то или то-то. И это тотчас сделается</a:t>
            </a:r>
            <a:r>
              <a:rPr lang="ru-RU" dirty="0"/>
              <a:t>.</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5" y="1106488"/>
            <a:ext cx="4824536" cy="464502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887977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04048" y="188640"/>
            <a:ext cx="4139952" cy="6480720"/>
          </a:xfrm>
        </p:spPr>
        <p:txBody>
          <a:bodyPr>
            <a:normAutofit fontScale="55000" lnSpcReduction="20000"/>
          </a:bodyPr>
          <a:lstStyle/>
          <a:p>
            <a:pPr marL="0" indent="0">
              <a:buNone/>
            </a:pPr>
            <a:r>
              <a:rPr lang="ru-RU" dirty="0">
                <a:latin typeface="Times New Roman" panose="02020603050405020304" pitchFamily="18" charset="0"/>
                <a:cs typeface="Times New Roman" panose="02020603050405020304" pitchFamily="18" charset="0"/>
              </a:rPr>
              <a:t>Женя вежливо поблагодарила старушку, вышла за калитку и тут только вспомнила, что не знает дороги домой. Она захотела вернуться в садик и попросить старушку, чтобы та проводила ее до ближнего милиционера, но ни садика, ни старушки как не бывало.</a:t>
            </a:r>
          </a:p>
          <a:p>
            <a:pPr marL="0" indent="0">
              <a:buNone/>
            </a:pPr>
            <a:r>
              <a:rPr lang="ru-RU" dirty="0" smtClean="0">
                <a:latin typeface="Times New Roman" panose="02020603050405020304" pitchFamily="18" charset="0"/>
                <a:cs typeface="Times New Roman" panose="02020603050405020304" pitchFamily="18" charset="0"/>
              </a:rPr>
              <a:t>Что </a:t>
            </a:r>
            <a:r>
              <a:rPr lang="ru-RU" dirty="0">
                <a:latin typeface="Times New Roman" panose="02020603050405020304" pitchFamily="18" charset="0"/>
                <a:cs typeface="Times New Roman" panose="02020603050405020304" pitchFamily="18" charset="0"/>
              </a:rPr>
              <a:t>делать? Женя уже собиралась по своему обыкновению заплакать, даже нос наморщила, как гармошку, да вдруг вспомнила про заветный цветок.</a:t>
            </a:r>
          </a:p>
          <a:p>
            <a:pPr marL="0" indent="0">
              <a:buNone/>
            </a:pP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А ну-ка, посмотрим, что это за цветик-</a:t>
            </a:r>
            <a:r>
              <a:rPr lang="ru-RU" dirty="0" err="1">
                <a:latin typeface="Times New Roman" panose="02020603050405020304" pitchFamily="18" charset="0"/>
                <a:cs typeface="Times New Roman" panose="02020603050405020304" pitchFamily="18" charset="0"/>
              </a:rPr>
              <a:t>семицветик</a:t>
            </a:r>
            <a:r>
              <a:rPr lang="ru-RU" dirty="0">
                <a:latin typeface="Times New Roman" panose="02020603050405020304" pitchFamily="18" charset="0"/>
                <a:cs typeface="Times New Roman" panose="02020603050405020304" pitchFamily="18" charset="0"/>
              </a:rPr>
              <a:t>!</a:t>
            </a:r>
          </a:p>
          <a:p>
            <a:pPr marL="0" indent="0">
              <a:buNone/>
            </a:pPr>
            <a:r>
              <a:rPr lang="ru-RU" dirty="0" smtClean="0">
                <a:latin typeface="Times New Roman" panose="02020603050405020304" pitchFamily="18" charset="0"/>
                <a:cs typeface="Times New Roman" panose="02020603050405020304" pitchFamily="18" charset="0"/>
              </a:rPr>
              <a:t>Женя </a:t>
            </a:r>
            <a:r>
              <a:rPr lang="ru-RU" dirty="0">
                <a:latin typeface="Times New Roman" panose="02020603050405020304" pitchFamily="18" charset="0"/>
                <a:cs typeface="Times New Roman" panose="02020603050405020304" pitchFamily="18" charset="0"/>
              </a:rPr>
              <a:t>поскорее оторвала желтый лепесток, кинула его и сказала:</a:t>
            </a:r>
          </a:p>
          <a:p>
            <a:pPr marL="0" indent="0">
              <a:buNone/>
            </a:pPr>
            <a:r>
              <a:rPr lang="ru-RU" dirty="0" smtClean="0">
                <a:latin typeface="Times New Roman" panose="02020603050405020304" pitchFamily="18" charset="0"/>
                <a:cs typeface="Times New Roman" panose="02020603050405020304" pitchFamily="18" charset="0"/>
              </a:rPr>
              <a:t>Лети</a:t>
            </a:r>
            <a:r>
              <a:rPr lang="ru-RU" dirty="0">
                <a:latin typeface="Times New Roman" panose="02020603050405020304" pitchFamily="18" charset="0"/>
                <a:cs typeface="Times New Roman" panose="02020603050405020304" pitchFamily="18" charset="0"/>
              </a:rPr>
              <a:t>, лети, лепесток,</a:t>
            </a:r>
          </a:p>
          <a:p>
            <a:pPr marL="0" indent="0">
              <a:buNone/>
            </a:pPr>
            <a:r>
              <a:rPr lang="ru-RU" dirty="0">
                <a:latin typeface="Times New Roman" panose="02020603050405020304" pitchFamily="18" charset="0"/>
                <a:cs typeface="Times New Roman" panose="02020603050405020304" pitchFamily="18" charset="0"/>
              </a:rPr>
              <a:t>Через запад на восток,</a:t>
            </a:r>
          </a:p>
          <a:p>
            <a:pPr marL="0" indent="0">
              <a:buNone/>
            </a:pPr>
            <a:r>
              <a:rPr lang="ru-RU" dirty="0">
                <a:latin typeface="Times New Roman" panose="02020603050405020304" pitchFamily="18" charset="0"/>
                <a:cs typeface="Times New Roman" panose="02020603050405020304" pitchFamily="18" charset="0"/>
              </a:rPr>
              <a:t>Через север, через юг,</a:t>
            </a:r>
          </a:p>
          <a:p>
            <a:pPr marL="0" indent="0">
              <a:buNone/>
            </a:pPr>
            <a:r>
              <a:rPr lang="ru-RU" dirty="0">
                <a:latin typeface="Times New Roman" panose="02020603050405020304" pitchFamily="18" charset="0"/>
                <a:cs typeface="Times New Roman" panose="02020603050405020304" pitchFamily="18" charset="0"/>
              </a:rPr>
              <a:t>Возвращайся, сделав круг.</a:t>
            </a:r>
          </a:p>
          <a:p>
            <a:pPr marL="0" indent="0">
              <a:buNone/>
            </a:pPr>
            <a:r>
              <a:rPr lang="ru-RU" dirty="0">
                <a:latin typeface="Times New Roman" panose="02020603050405020304" pitchFamily="18" charset="0"/>
                <a:cs typeface="Times New Roman" panose="02020603050405020304" pitchFamily="18" charset="0"/>
              </a:rPr>
              <a:t>Лишь коснешься ты земли -</a:t>
            </a:r>
          </a:p>
          <a:p>
            <a:pPr marL="0" indent="0">
              <a:buNone/>
            </a:pPr>
            <a:r>
              <a:rPr lang="ru-RU" dirty="0">
                <a:latin typeface="Times New Roman" panose="02020603050405020304" pitchFamily="18" charset="0"/>
                <a:cs typeface="Times New Roman" panose="02020603050405020304" pitchFamily="18" charset="0"/>
              </a:rPr>
              <a:t>Быть по-моему вели.</a:t>
            </a:r>
          </a:p>
          <a:p>
            <a:pPr marL="0" indent="0">
              <a:buNone/>
            </a:pPr>
            <a:r>
              <a:rPr lang="ru-RU" dirty="0" smtClean="0">
                <a:latin typeface="Times New Roman" panose="02020603050405020304" pitchFamily="18" charset="0"/>
                <a:cs typeface="Times New Roman" panose="02020603050405020304" pitchFamily="18" charset="0"/>
              </a:rPr>
              <a:t>Вели</a:t>
            </a:r>
            <a:r>
              <a:rPr lang="ru-RU" dirty="0">
                <a:latin typeface="Times New Roman" panose="02020603050405020304" pitchFamily="18" charset="0"/>
                <a:cs typeface="Times New Roman" panose="02020603050405020304" pitchFamily="18" charset="0"/>
              </a:rPr>
              <a:t>, чтобы я была дома с баранками! Не успела она это сказать, как в тот же миг очутилась дома, а в руках - связка баранок!</a:t>
            </a:r>
          </a:p>
        </p:txBody>
      </p:sp>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052735"/>
            <a:ext cx="4860032" cy="414337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48996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2259</Words>
  <Application>Microsoft Office PowerPoint</Application>
  <PresentationFormat>Экран (4:3)</PresentationFormat>
  <Paragraphs>118</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Катаев Валентин Петрович  «Цветик- семицветик»</vt:lpstr>
      <vt:lpstr>Катаев Валентин Петрович</vt:lpstr>
      <vt:lpstr>Произведения В.П.Катаева</vt:lpstr>
      <vt:lpstr>Произведения В.П.Катаева</vt:lpstr>
      <vt:lpstr>Произведения В.П.Катаева</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Вопросы</vt:lpstr>
      <vt:lpstr>Слайд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Катаев Валентин Петрович  «Цветик- семицветик»</dc:title>
  <dc:creator>Жанна</dc:creator>
  <cp:lastModifiedBy>Буева</cp:lastModifiedBy>
  <cp:revision>13</cp:revision>
  <dcterms:created xsi:type="dcterms:W3CDTF">2018-04-09T17:04:52Z</dcterms:created>
  <dcterms:modified xsi:type="dcterms:W3CDTF">2019-11-07T07:34:52Z</dcterms:modified>
</cp:coreProperties>
</file>