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9" r:id="rId1"/>
  </p:sldMasterIdLst>
  <p:sldIdLst>
    <p:sldId id="256" r:id="rId2"/>
    <p:sldId id="269" r:id="rId3"/>
    <p:sldId id="270" r:id="rId4"/>
    <p:sldId id="268" r:id="rId5"/>
    <p:sldId id="271" r:id="rId6"/>
    <p:sldId id="260" r:id="rId7"/>
    <p:sldId id="259" r:id="rId8"/>
    <p:sldId id="266" r:id="rId9"/>
    <p:sldId id="263" r:id="rId10"/>
    <p:sldId id="264" r:id="rId11"/>
    <p:sldId id="272" r:id="rId12"/>
    <p:sldId id="258" r:id="rId13"/>
    <p:sldId id="26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098"/>
    <a:srgbClr val="241593"/>
    <a:srgbClr val="0060A8"/>
    <a:srgbClr val="005EA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66440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73371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905494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34663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055615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05656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8630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32077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90609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40626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49859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07629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1057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63926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01472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6/26/2019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76861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807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5370" y="1685109"/>
            <a:ext cx="8546539" cy="3117304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102098"/>
                </a:solidFill>
                <a:latin typeface="Calibri" pitchFamily="34" charset="0"/>
                <a:cs typeface="Times New Roman" pitchFamily="18" charset="0"/>
              </a:rPr>
              <a:t>Художественно-экспериментальная деятельность  в старшей группе</a:t>
            </a:r>
            <a:br>
              <a:rPr lang="ru-RU" sz="3200" b="1" dirty="0" smtClean="0">
                <a:solidFill>
                  <a:srgbClr val="102098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102098"/>
                </a:solidFill>
                <a:latin typeface="Calibri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102098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102098"/>
                </a:solidFill>
                <a:latin typeface="Calibri" pitchFamily="34" charset="0"/>
                <a:cs typeface="Times New Roman" pitchFamily="18" charset="0"/>
              </a:rPr>
              <a:t>Работа клуба по интересам</a:t>
            </a:r>
            <a:br>
              <a:rPr lang="ru-RU" sz="3200" b="1" dirty="0" smtClean="0">
                <a:solidFill>
                  <a:srgbClr val="102098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102098"/>
                </a:solidFill>
                <a:latin typeface="Calibri" pitchFamily="34" charset="0"/>
                <a:cs typeface="Times New Roman" pitchFamily="18" charset="0"/>
              </a:rPr>
              <a:t> «МИР ВОКРУГ НАС» </a:t>
            </a:r>
            <a:r>
              <a:rPr lang="ru-RU" sz="3200" b="1" dirty="0" smtClean="0">
                <a:solidFill>
                  <a:srgbClr val="102098"/>
                </a:solidFill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102098"/>
                </a:solidFill>
                <a:latin typeface="Bookman Old Style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102098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37714" y="5369217"/>
            <a:ext cx="3962399" cy="900956"/>
          </a:xfrm>
        </p:spPr>
        <p:txBody>
          <a:bodyPr>
            <a:normAutofit/>
          </a:bodyPr>
          <a:lstStyle/>
          <a:p>
            <a:r>
              <a:rPr lang="ru-RU" sz="200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клуба:  воспитатель   </a:t>
            </a:r>
            <a:r>
              <a:rPr lang="ru-RU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Галицкая Елена Валерьевна</a:t>
            </a:r>
          </a:p>
          <a:p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25768" y="154546"/>
            <a:ext cx="83841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</a:t>
            </a:r>
            <a:endParaRPr lang="ru-RU" altLang="ru-RU" sz="20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№3 п.Теплое</a:t>
            </a:r>
            <a:r>
              <a:rPr lang="ru-RU" altLang="ru-RU" sz="20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Тепло – Огаревского района  Тульской области </a:t>
            </a:r>
            <a:r>
              <a:rPr lang="ru-RU" altLang="ru-RU" sz="200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>
                <a:ln w="0"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2362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7829" y="5822908"/>
            <a:ext cx="55821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onstantia" pitchFamily="18" charset="0"/>
                <a:cs typeface="Times New Roman" panose="02020603050405020304" pitchFamily="18" charset="0"/>
              </a:rPr>
              <a:t>Рисование акварелью с помощью свечи «Рыбка в аквариуме»</a:t>
            </a:r>
          </a:p>
        </p:txBody>
      </p:sp>
      <p:pic>
        <p:nvPicPr>
          <p:cNvPr id="5" name="Рисунок 4" descr="Рисунок5.jpg"/>
          <p:cNvPicPr>
            <a:picLocks noChangeAspect="1"/>
          </p:cNvPicPr>
          <p:nvPr/>
        </p:nvPicPr>
        <p:blipFill>
          <a:blip r:embed="rId2"/>
          <a:srcRect l="7466"/>
          <a:stretch>
            <a:fillRect/>
          </a:stretch>
        </p:blipFill>
        <p:spPr>
          <a:xfrm>
            <a:off x="156754" y="496387"/>
            <a:ext cx="6492239" cy="4976949"/>
          </a:xfrm>
          <a:prstGeom prst="rect">
            <a:avLst/>
          </a:prstGeom>
        </p:spPr>
      </p:pic>
      <p:pic>
        <p:nvPicPr>
          <p:cNvPr id="6" name="Рисунок 5" descr="Рисунок16.jpg"/>
          <p:cNvPicPr>
            <a:picLocks noChangeAspect="1"/>
          </p:cNvPicPr>
          <p:nvPr/>
        </p:nvPicPr>
        <p:blipFill>
          <a:blip r:embed="rId3"/>
          <a:srcRect l="38330"/>
          <a:stretch>
            <a:fillRect/>
          </a:stretch>
        </p:blipFill>
        <p:spPr>
          <a:xfrm>
            <a:off x="7367451" y="248194"/>
            <a:ext cx="4354286" cy="543414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720148" y="5896931"/>
            <a:ext cx="36053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onstantia" pitchFamily="18" charset="0"/>
                <a:cs typeface="Times New Roman" panose="02020603050405020304" pitchFamily="18" charset="0"/>
              </a:rPr>
              <a:t> «Красивые цветы на окнах (Снежинка)»</a:t>
            </a:r>
          </a:p>
        </p:txBody>
      </p:sp>
    </p:spTree>
    <p:extLst>
      <p:ext uri="{BB962C8B-B14F-4D97-AF65-F5344CB8AC3E}">
        <p14:creationId xmlns="" xmlns:p14="http://schemas.microsoft.com/office/powerpoint/2010/main" val="1947590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777916"/>
            <a:ext cx="49116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atin typeface="Constantia" pitchFamily="18" charset="0"/>
                <a:cs typeface="Times New Roman" panose="02020603050405020304" pitchFamily="18" charset="0"/>
              </a:rPr>
              <a:t>Кляксография</a:t>
            </a:r>
            <a:r>
              <a:rPr lang="ru-RU" b="1" dirty="0" smtClean="0">
                <a:latin typeface="Constantia" pitchFamily="18" charset="0"/>
                <a:cs typeface="Times New Roman" panose="02020603050405020304" pitchFamily="18" charset="0"/>
              </a:rPr>
              <a:t> (выдувание трубочкой) «Зимние ветки»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35783" y="5754468"/>
            <a:ext cx="54036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onstantia" pitchFamily="18" charset="0"/>
                <a:cs typeface="Times New Roman" panose="02020603050405020304" pitchFamily="18" charset="0"/>
              </a:rPr>
              <a:t>Рельефная лепка «Верба»</a:t>
            </a:r>
          </a:p>
        </p:txBody>
      </p:sp>
      <p:pic>
        <p:nvPicPr>
          <p:cNvPr id="8" name="Рисунок 7" descr="Рисунок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55" y="391885"/>
            <a:ext cx="6768885" cy="5146766"/>
          </a:xfrm>
          <a:prstGeom prst="rect">
            <a:avLst/>
          </a:prstGeom>
        </p:spPr>
      </p:pic>
      <p:pic>
        <p:nvPicPr>
          <p:cNvPr id="10" name="Рисунок 9" descr="Рисунок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5931" y="1097280"/>
            <a:ext cx="5381898" cy="399723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5810" y="231819"/>
            <a:ext cx="94782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Дети с удовольствием участвуют в изготовлении поделок с использованием в работе разнообразных изобразительных средств и подручного материала и радуются результатам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своего труда</a:t>
            </a:r>
            <a:endParaRPr lang="ru-RU" sz="2000" b="1" dirty="0">
              <a:solidFill>
                <a:srgbClr val="002060"/>
              </a:solidFill>
              <a:latin typeface="Constantia" pitchFamily="18" charset="0"/>
            </a:endParaRPr>
          </a:p>
        </p:txBody>
      </p:sp>
      <p:pic>
        <p:nvPicPr>
          <p:cNvPr id="7" name="Рисунок 6" descr="Рисунок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44" y="1306286"/>
            <a:ext cx="4587387" cy="3735977"/>
          </a:xfrm>
          <a:prstGeom prst="rect">
            <a:avLst/>
          </a:prstGeom>
        </p:spPr>
      </p:pic>
      <p:pic>
        <p:nvPicPr>
          <p:cNvPr id="13" name="Рисунок 12" descr="Рисунок18.jpg"/>
          <p:cNvPicPr>
            <a:picLocks noChangeAspect="1"/>
          </p:cNvPicPr>
          <p:nvPr/>
        </p:nvPicPr>
        <p:blipFill>
          <a:blip r:embed="rId3"/>
          <a:srcRect l="21321" r="16223"/>
          <a:stretch>
            <a:fillRect/>
          </a:stretch>
        </p:blipFill>
        <p:spPr>
          <a:xfrm>
            <a:off x="4271556" y="2416628"/>
            <a:ext cx="3317966" cy="4232366"/>
          </a:xfrm>
          <a:prstGeom prst="rect">
            <a:avLst/>
          </a:prstGeom>
        </p:spPr>
      </p:pic>
      <p:pic>
        <p:nvPicPr>
          <p:cNvPr id="8" name="Рисунок 7" descr="Рисунок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6823" y="1240972"/>
            <a:ext cx="4785360" cy="38274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5248143"/>
            <a:ext cx="42280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onstantia" pitchFamily="18" charset="0"/>
                <a:cs typeface="Times New Roman" panose="02020603050405020304" pitchFamily="18" charset="0"/>
              </a:rPr>
              <a:t>Работа с картоном и цветной </a:t>
            </a:r>
          </a:p>
          <a:p>
            <a:pPr algn="ctr"/>
            <a:r>
              <a:rPr lang="ru-RU" b="1" dirty="0" smtClean="0">
                <a:latin typeface="Constantia" pitchFamily="18" charset="0"/>
                <a:cs typeface="Times New Roman" panose="02020603050405020304" pitchFamily="18" charset="0"/>
              </a:rPr>
              <a:t>бумагой</a:t>
            </a:r>
            <a:br>
              <a:rPr lang="ru-RU" b="1" dirty="0" smtClean="0">
                <a:latin typeface="Constantia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Constantia" pitchFamily="18" charset="0"/>
                <a:cs typeface="Times New Roman" panose="02020603050405020304" pitchFamily="18" charset="0"/>
              </a:rPr>
              <a:t> «Снегири и синички»</a:t>
            </a:r>
            <a:endParaRPr lang="ru-RU" b="1" dirty="0" smtClean="0">
              <a:latin typeface="Constantia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71955" y="4934635"/>
            <a:ext cx="49246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onstantia" pitchFamily="18" charset="0"/>
                <a:cs typeface="Times New Roman" panose="02020603050405020304" pitchFamily="18" charset="0"/>
              </a:rPr>
              <a:t>Поделка в технике оригами </a:t>
            </a:r>
          </a:p>
          <a:p>
            <a:pPr algn="ctr"/>
            <a:r>
              <a:rPr lang="ru-RU" b="1" dirty="0" smtClean="0">
                <a:latin typeface="Constantia" pitchFamily="18" charset="0"/>
                <a:cs typeface="Times New Roman" panose="02020603050405020304" pitchFamily="18" charset="0"/>
              </a:rPr>
              <a:t>«Серенький зайчишка»</a:t>
            </a:r>
            <a:endParaRPr lang="ru-RU" b="1" dirty="0" smtClean="0">
              <a:latin typeface="Constantia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14308" y="6015726"/>
            <a:ext cx="35269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mtClean="0">
                <a:latin typeface="Constantia" pitchFamily="18" charset="0"/>
                <a:cs typeface="Times New Roman" panose="02020603050405020304" pitchFamily="18" charset="0"/>
              </a:rPr>
              <a:t>Рисование тычком </a:t>
            </a:r>
            <a:r>
              <a:rPr lang="ru-RU" b="1" dirty="0" smtClean="0">
                <a:latin typeface="Constantia" pitchFamily="18" charset="0"/>
                <a:cs typeface="Times New Roman" panose="02020603050405020304" pitchFamily="18" charset="0"/>
              </a:rPr>
              <a:t>жесткой кистью  «Скворушка»</a:t>
            </a:r>
            <a:endParaRPr lang="ru-RU" b="1" dirty="0" smtClean="0">
              <a:latin typeface="Constantia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0085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9644" y="0"/>
            <a:ext cx="109385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Constantia" pitchFamily="18" charset="0"/>
              </a:rPr>
              <a:t>В группе регулярно оформляются итоговые выставки детских работ,  изготовленных</a:t>
            </a:r>
            <a:br>
              <a:rPr lang="ru-RU" sz="2000" b="1" dirty="0" smtClean="0">
                <a:latin typeface="Constantia" pitchFamily="18" charset="0"/>
              </a:rPr>
            </a:br>
            <a:r>
              <a:rPr lang="ru-RU" sz="2000" b="1" dirty="0" smtClean="0">
                <a:latin typeface="Constantia" pitchFamily="18" charset="0"/>
              </a:rPr>
              <a:t> на занятиях  клуба,  для ознакомления родителей  с творчеством </a:t>
            </a:r>
            <a:r>
              <a:rPr lang="ru-RU" sz="2000" b="1" smtClean="0">
                <a:latin typeface="Constantia" pitchFamily="18" charset="0"/>
              </a:rPr>
              <a:t>их детей.</a:t>
            </a:r>
            <a:endParaRPr lang="ru-RU" sz="2000" b="1" dirty="0">
              <a:latin typeface="Constant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17742" y="6457890"/>
            <a:ext cx="39027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latin typeface="Constantia" pitchFamily="18" charset="0"/>
              </a:rPr>
              <a:t>     СПАСИБО ЗА ВНИМАНИЕ!</a:t>
            </a:r>
            <a:endParaRPr lang="ru-RU" sz="2000" b="1" dirty="0">
              <a:latin typeface="Constantia" pitchFamily="18" charset="0"/>
            </a:endParaRPr>
          </a:p>
        </p:txBody>
      </p:sp>
      <p:pic>
        <p:nvPicPr>
          <p:cNvPr id="8" name="Рисунок 7" descr="Рисунок19.jpg"/>
          <p:cNvPicPr>
            <a:picLocks noChangeAspect="1"/>
          </p:cNvPicPr>
          <p:nvPr/>
        </p:nvPicPr>
        <p:blipFill>
          <a:blip r:embed="rId2">
            <a:lum bright="10000" contrast="10000"/>
          </a:blip>
          <a:srcRect l="29038" r="22797"/>
          <a:stretch>
            <a:fillRect/>
          </a:stretch>
        </p:blipFill>
        <p:spPr>
          <a:xfrm>
            <a:off x="4389123" y="783770"/>
            <a:ext cx="3513908" cy="5682343"/>
          </a:xfrm>
          <a:prstGeom prst="rect">
            <a:avLst/>
          </a:prstGeom>
        </p:spPr>
      </p:pic>
      <p:pic>
        <p:nvPicPr>
          <p:cNvPr id="10" name="Рисунок 9" descr="Рисунок9.jpg"/>
          <p:cNvPicPr>
            <a:picLocks noChangeAspect="1"/>
          </p:cNvPicPr>
          <p:nvPr/>
        </p:nvPicPr>
        <p:blipFill>
          <a:blip r:embed="rId3">
            <a:lum contrast="10000"/>
          </a:blip>
          <a:srcRect t="4783"/>
          <a:stretch>
            <a:fillRect/>
          </a:stretch>
        </p:blipFill>
        <p:spPr>
          <a:xfrm>
            <a:off x="7994468" y="2129245"/>
            <a:ext cx="4197532" cy="2860764"/>
          </a:xfrm>
          <a:prstGeom prst="rect">
            <a:avLst/>
          </a:prstGeom>
        </p:spPr>
      </p:pic>
      <p:pic>
        <p:nvPicPr>
          <p:cNvPr id="11" name="Рисунок 10" descr="Рисунок10.jpg"/>
          <p:cNvPicPr>
            <a:picLocks noChangeAspect="1"/>
          </p:cNvPicPr>
          <p:nvPr/>
        </p:nvPicPr>
        <p:blipFill>
          <a:blip r:embed="rId4">
            <a:lum bright="10000" contrast="30000"/>
          </a:blip>
          <a:srcRect t="4255"/>
          <a:stretch>
            <a:fillRect/>
          </a:stretch>
        </p:blipFill>
        <p:spPr>
          <a:xfrm>
            <a:off x="0" y="1920239"/>
            <a:ext cx="4284617" cy="29391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0347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3772" y="4180344"/>
            <a:ext cx="106462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Constantia" pitchFamily="18" charset="0"/>
              </a:rPr>
              <a:t/>
            </a:r>
            <a:br>
              <a:rPr lang="ru-RU" sz="2800" b="1" dirty="0" smtClean="0">
                <a:latin typeface="Constantia" pitchFamily="18" charset="0"/>
              </a:rPr>
            </a:br>
            <a:endParaRPr lang="ru-RU" sz="2800" dirty="0"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80604" y="328472"/>
            <a:ext cx="901337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Constantia" pitchFamily="18" charset="0"/>
              </a:rPr>
              <a:t>Актуальность  художественно-экспериментальной деятельности</a:t>
            </a:r>
          </a:p>
          <a:p>
            <a:endParaRPr lang="ru-RU" sz="2000" dirty="0" smtClean="0">
              <a:latin typeface="Constantia" pitchFamily="18" charset="0"/>
            </a:endParaRPr>
          </a:p>
          <a:p>
            <a:pPr algn="just"/>
            <a:r>
              <a:rPr lang="ru-RU" sz="2000" dirty="0" smtClean="0">
                <a:latin typeface="Constantia" pitchFamily="18" charset="0"/>
              </a:rPr>
              <a:t>        Художественно-эстетическое развитие - важнейшая сторона воспитания ребенка. Оно способствует обогащению чувственного опыта , эмоциональной сферы личности, влияет на познание нравственной стороны действительности, повышает познавательную активность. Художественно-экспериментальная деятельность, как составляющая художественно-эстетического развития, способствует воспитанию у  малышей всех вышеперечисленных  положительных качеств, а так же расширяя представления  детей о нетрадиционном использовании в изобразительной деятельности тех или иных материалов, развивает к ней   интерес,  любопытство, полет фантазии, творческое воображение, способность  создавать «красоту» своими руками, овладевая техническими навыками работы с разнообразными изобразительными, природными, бросовыми материалами. Работа с этими материалами учит детей аккуратности, бережному отношению к окружающему миру,   материалам и труду. Таким образом, занятия малышей художественно-экспериментальной деятельностью  оказывает благотворное влияние на развитие личности ребенка.     </a:t>
            </a:r>
            <a:endParaRPr lang="ru-RU" sz="2000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6914" y="1540805"/>
            <a:ext cx="924850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latin typeface="Constantia" pitchFamily="18" charset="0"/>
              </a:rPr>
              <a:t>Цель   клуба по интересам:</a:t>
            </a:r>
          </a:p>
          <a:p>
            <a:pPr algn="just"/>
            <a:r>
              <a:rPr lang="ru-RU" sz="2800" b="1" dirty="0" smtClean="0">
                <a:latin typeface="Constantia" pitchFamily="18" charset="0"/>
              </a:rPr>
              <a:t/>
            </a:r>
            <a:br>
              <a:rPr lang="ru-RU" sz="2800" b="1" dirty="0" smtClean="0">
                <a:latin typeface="Constantia" pitchFamily="18" charset="0"/>
              </a:rPr>
            </a:br>
            <a:r>
              <a:rPr lang="ru-RU" sz="2800" b="1" dirty="0" smtClean="0">
                <a:latin typeface="Constantia" pitchFamily="18" charset="0"/>
              </a:rPr>
              <a:t>       Создать условия для экспериментального освоения разнообразных изобразительных средств в ходе ознакомления с явлениями и предметами окружающего нас мира.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5473" y="302359"/>
            <a:ext cx="910481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Constantia" pitchFamily="18" charset="0"/>
              </a:rPr>
              <a:t>Задачи клуба:</a:t>
            </a:r>
          </a:p>
          <a:p>
            <a:pPr algn="ctr"/>
            <a:endParaRPr lang="ru-RU" sz="2000" b="1" dirty="0" smtClean="0">
              <a:latin typeface="Constantia" pitchFamily="18" charset="0"/>
            </a:endParaRPr>
          </a:p>
          <a:p>
            <a:r>
              <a:rPr lang="ru-RU" sz="2000" b="1" dirty="0" smtClean="0">
                <a:latin typeface="Constantia" pitchFamily="18" charset="0"/>
              </a:rPr>
              <a:t>1. Образовательные задачи:</a:t>
            </a:r>
          </a:p>
          <a:p>
            <a:r>
              <a:rPr lang="ru-RU" sz="2000" dirty="0" smtClean="0">
                <a:latin typeface="Constantia" pitchFamily="18" charset="0"/>
              </a:rPr>
              <a:t>Формировать представления о предметах и явлениях ближайшего окружения детей;</a:t>
            </a:r>
          </a:p>
          <a:p>
            <a:r>
              <a:rPr lang="ru-RU" sz="2000" dirty="0" smtClean="0">
                <a:latin typeface="Constantia" pitchFamily="18" charset="0"/>
              </a:rPr>
              <a:t>формировать представления о разнообразных – традиционных и нетрадиционных изобразительных средствах; </a:t>
            </a:r>
          </a:p>
          <a:p>
            <a:r>
              <a:rPr lang="ru-RU" sz="2000" dirty="0" smtClean="0">
                <a:latin typeface="Constantia" pitchFamily="18" charset="0"/>
              </a:rPr>
              <a:t>формировать технические навыки работы с разнообразными изобразительными материалами, учить аккуратно  ими пользоваться.</a:t>
            </a:r>
          </a:p>
          <a:p>
            <a:endParaRPr lang="ru-RU" sz="2000" dirty="0" smtClean="0">
              <a:latin typeface="Constantia" pitchFamily="18" charset="0"/>
            </a:endParaRPr>
          </a:p>
          <a:p>
            <a:r>
              <a:rPr lang="ru-RU" sz="2000" b="1" dirty="0" smtClean="0">
                <a:latin typeface="Constantia" pitchFamily="18" charset="0"/>
              </a:rPr>
              <a:t>2. Развивающие задачи:</a:t>
            </a:r>
          </a:p>
          <a:p>
            <a:r>
              <a:rPr lang="ru-RU" sz="2000" dirty="0" smtClean="0">
                <a:latin typeface="Constantia" pitchFamily="18" charset="0"/>
              </a:rPr>
              <a:t>Развивать у детей любознательность, эстетическое восприятие окружающих предметов, обогащать их сенсорный опыт.</a:t>
            </a:r>
          </a:p>
          <a:p>
            <a:r>
              <a:rPr lang="ru-RU" sz="2000" dirty="0" smtClean="0">
                <a:latin typeface="Constantia" pitchFamily="18" charset="0"/>
              </a:rPr>
              <a:t>Развивать детское творчество, </a:t>
            </a:r>
            <a:r>
              <a:rPr lang="ru-RU" sz="2000" dirty="0" err="1" smtClean="0">
                <a:latin typeface="Constantia" pitchFamily="18" charset="0"/>
              </a:rPr>
              <a:t>креативность</a:t>
            </a:r>
            <a:r>
              <a:rPr lang="ru-RU" sz="2000" dirty="0" smtClean="0">
                <a:latin typeface="Constantia" pitchFamily="18" charset="0"/>
              </a:rPr>
              <a:t>, мелкую моторику рук, речь, интерес к </a:t>
            </a:r>
            <a:r>
              <a:rPr lang="ru-RU" sz="2000" dirty="0" err="1" smtClean="0">
                <a:latin typeface="Constantia" pitchFamily="18" charset="0"/>
              </a:rPr>
              <a:t>изодеятельности</a:t>
            </a:r>
            <a:r>
              <a:rPr lang="ru-RU" sz="2000" dirty="0" smtClean="0">
                <a:latin typeface="Constantia" pitchFamily="18" charset="0"/>
              </a:rPr>
              <a:t> – художественному экспериментированию.</a:t>
            </a:r>
          </a:p>
          <a:p>
            <a:endParaRPr lang="ru-RU" sz="2000" dirty="0" smtClean="0">
              <a:latin typeface="Constantia" pitchFamily="18" charset="0"/>
            </a:endParaRPr>
          </a:p>
          <a:p>
            <a:r>
              <a:rPr lang="ru-RU" sz="2000" b="1" dirty="0" smtClean="0">
                <a:latin typeface="Constantia" pitchFamily="18" charset="0"/>
              </a:rPr>
              <a:t>3. Воспитательные задачи:</a:t>
            </a:r>
          </a:p>
          <a:p>
            <a:r>
              <a:rPr lang="ru-RU" sz="2000" dirty="0" smtClean="0">
                <a:latin typeface="Constantia" pitchFamily="18" charset="0"/>
              </a:rPr>
              <a:t>Воспитывать доброту, внимательное отношение к родителям и близким людям, бережное отношение к окружающему миру природы, чувство привязанности к ним.</a:t>
            </a:r>
          </a:p>
          <a:p>
            <a:endParaRPr lang="ru-RU" sz="2000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849087"/>
            <a:ext cx="854310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latin typeface="Constantia" pitchFamily="18" charset="0"/>
              </a:rPr>
              <a:t>В работе с детьми  используются  следующие нетрадиционные техники изобразительной деятельности: </a:t>
            </a:r>
          </a:p>
          <a:p>
            <a:pPr algn="ctr"/>
            <a:endParaRPr lang="ru-RU" dirty="0" smtClean="0">
              <a:latin typeface="Constantia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Рисование пальчиками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Рисование ладошкой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Рисование ватной палочкой (точечный рисунок)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Тычок  жесткой полусухой кистью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Поролоновые рисунки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Оттиск раскрашенным листом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err="1" smtClean="0">
                <a:latin typeface="Constantia" pitchFamily="18" charset="0"/>
              </a:rPr>
              <a:t>Ниткография</a:t>
            </a:r>
            <a:endParaRPr lang="ru-RU" sz="2000" dirty="0" smtClean="0">
              <a:latin typeface="Constantia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Объемные аппликации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Скатывание ваты, бумаги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>
                <a:latin typeface="Constantia" pitchFamily="18" charset="0"/>
              </a:rPr>
              <a:t>Коллажи и  так далее</a:t>
            </a:r>
          </a:p>
          <a:p>
            <a:endParaRPr lang="ru-RU" dirty="0" smtClean="0">
              <a:latin typeface="Constantia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44987" y="165470"/>
            <a:ext cx="47377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>
                <a:latin typeface="Constantia" pitchFamily="18" charset="0"/>
              </a:rPr>
              <a:t>Занятия в клубе по интересам</a:t>
            </a:r>
            <a:endParaRPr lang="ru-RU" sz="2400" b="1" u="sng" dirty="0">
              <a:latin typeface="Constant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9176" y="619332"/>
            <a:ext cx="94263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Constantia" pitchFamily="18" charset="0"/>
              </a:rPr>
              <a:t>«Ежи» </a:t>
            </a:r>
          </a:p>
          <a:p>
            <a:pPr algn="ctr"/>
            <a:r>
              <a:rPr lang="ru-RU" sz="2000" dirty="0" smtClean="0">
                <a:latin typeface="Constantia" pitchFamily="18" charset="0"/>
              </a:rPr>
              <a:t>Цель: Учить детей создавать композицию из природного материала. Продолжать формировать интерес к ручному труду.</a:t>
            </a:r>
            <a:endParaRPr lang="ru-RU" sz="2000" dirty="0">
              <a:latin typeface="Constantia" pitchFamily="18" charset="0"/>
            </a:endParaRPr>
          </a:p>
        </p:txBody>
      </p:sp>
      <p:pic>
        <p:nvPicPr>
          <p:cNvPr id="7" name="Рисунок 6" descr="Рисунок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73679">
            <a:off x="0" y="1894113"/>
            <a:ext cx="4234692" cy="3200400"/>
          </a:xfrm>
          <a:prstGeom prst="rect">
            <a:avLst/>
          </a:prstGeom>
        </p:spPr>
      </p:pic>
      <p:pic>
        <p:nvPicPr>
          <p:cNvPr id="8" name="Рисунок 7" descr="Рисунок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79720">
            <a:off x="7630737" y="1985554"/>
            <a:ext cx="4561263" cy="3331029"/>
          </a:xfrm>
          <a:prstGeom prst="rect">
            <a:avLst/>
          </a:prstGeom>
        </p:spPr>
      </p:pic>
      <p:pic>
        <p:nvPicPr>
          <p:cNvPr id="14" name="Рисунок 13" descr="Рисунок1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8282" y="3254188"/>
            <a:ext cx="4507218" cy="3429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7591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20206" y="494732"/>
            <a:ext cx="5499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42390"/>
            <a:ext cx="623098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Constantia" pitchFamily="18" charset="0"/>
              </a:rPr>
              <a:t> «Осенний пейзаж» </a:t>
            </a:r>
          </a:p>
          <a:p>
            <a:pPr algn="ctr"/>
            <a:r>
              <a:rPr lang="ru-RU" sz="2000" dirty="0" smtClean="0">
                <a:latin typeface="Constantia" pitchFamily="18" charset="0"/>
              </a:rPr>
              <a:t>Цель: Совершенствовать умения детей в различных изобразительных техниках. Учить выполнять изображения с помощью оттиска. Развивать чувство композиции и цвета.</a:t>
            </a:r>
            <a:endParaRPr lang="ru-RU" sz="2000" dirty="0">
              <a:latin typeface="Constant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96000" y="4919008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Constantia" pitchFamily="18" charset="0"/>
              </a:rPr>
              <a:t>Аппликация с использованием шерстяных ниток «Рыжая лисица»</a:t>
            </a:r>
          </a:p>
          <a:p>
            <a:pPr algn="ctr"/>
            <a:r>
              <a:rPr lang="ru-RU" sz="2000" dirty="0" smtClean="0">
                <a:latin typeface="Constantia" pitchFamily="18" charset="0"/>
              </a:rPr>
              <a:t> Цель: Развивать мелкую моторику рук, технические навыки работы с нитками и клеем. Воспитывать доброту, бережное отношение к животным.</a:t>
            </a:r>
            <a:endParaRPr lang="ru-RU" sz="2000" dirty="0">
              <a:latin typeface="Constantia" pitchFamily="18" charset="0"/>
            </a:endParaRPr>
          </a:p>
        </p:txBody>
      </p:sp>
      <p:pic>
        <p:nvPicPr>
          <p:cNvPr id="9" name="Рисунок 8" descr="DSCN751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0864" y="743276"/>
            <a:ext cx="5723273" cy="4063856"/>
          </a:xfrm>
          <a:prstGeom prst="rect">
            <a:avLst/>
          </a:prstGeom>
        </p:spPr>
      </p:pic>
      <p:pic>
        <p:nvPicPr>
          <p:cNvPr id="10" name="Рисунок 9" descr="Рисунок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86" y="1998617"/>
            <a:ext cx="5410349" cy="42715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4477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62038" y="5734847"/>
            <a:ext cx="25762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Constantia" pitchFamily="18" charset="0"/>
              </a:rPr>
              <a:t>  «Осеннее дерево»</a:t>
            </a:r>
            <a:endParaRPr lang="ru-RU" sz="2000" b="1" dirty="0">
              <a:latin typeface="Constant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96421" y="305192"/>
            <a:ext cx="2348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Constantia" pitchFamily="18" charset="0"/>
              </a:rPr>
              <a:t>«Веточка  рябины»</a:t>
            </a:r>
            <a:endParaRPr lang="ru-RU" b="1" dirty="0">
              <a:latin typeface="Constantia" pitchFamily="18" charset="0"/>
            </a:endParaRPr>
          </a:p>
        </p:txBody>
      </p:sp>
      <p:pic>
        <p:nvPicPr>
          <p:cNvPr id="10" name="Рисунок 9" descr="Рисунок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17" y="901337"/>
            <a:ext cx="5789172" cy="4585064"/>
          </a:xfrm>
          <a:prstGeom prst="rect">
            <a:avLst/>
          </a:prstGeom>
        </p:spPr>
      </p:pic>
      <p:pic>
        <p:nvPicPr>
          <p:cNvPr id="11" name="Рисунок 10" descr="DSCN108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4230" y="992778"/>
            <a:ext cx="5961016" cy="46503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23814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236823" y="354743"/>
            <a:ext cx="42454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Constantia" pitchFamily="18" charset="0"/>
                <a:cs typeface="Times New Roman" panose="02020603050405020304" pitchFamily="18" charset="0"/>
              </a:rPr>
              <a:t>Пейзажная нетрадиционная техника рисования: монотипия. </a:t>
            </a:r>
          </a:p>
          <a:p>
            <a:r>
              <a:rPr lang="ru-RU" sz="2000" dirty="0" smtClean="0">
                <a:latin typeface="Constantia" pitchFamily="18" charset="0"/>
                <a:cs typeface="Times New Roman" panose="02020603050405020304" pitchFamily="18" charset="0"/>
              </a:rPr>
              <a:t> Цель: Познакомить детей с новой техникой рисования. Развивать аккуратность, чувство композиции и цвета. </a:t>
            </a:r>
            <a:endParaRPr lang="ru-RU" sz="2000" dirty="0">
              <a:latin typeface="Constantia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2366" y="5749723"/>
            <a:ext cx="55865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onstantia" pitchFamily="18" charset="0"/>
                <a:cs typeface="Times New Roman" panose="02020603050405020304" pitchFamily="18" charset="0"/>
              </a:rPr>
              <a:t>Учить  детей  любоваться  красотой  родной природы.</a:t>
            </a:r>
            <a:endParaRPr lang="ru-RU" dirty="0"/>
          </a:p>
        </p:txBody>
      </p:sp>
      <p:pic>
        <p:nvPicPr>
          <p:cNvPr id="6" name="Рисунок 5" descr="Рисунок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17" y="235131"/>
            <a:ext cx="6742761" cy="5068389"/>
          </a:xfrm>
          <a:prstGeom prst="rect">
            <a:avLst/>
          </a:prstGeom>
        </p:spPr>
      </p:pic>
      <p:pic>
        <p:nvPicPr>
          <p:cNvPr id="8" name="Рисунок 7" descr="DSCN18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485" y="2651760"/>
            <a:ext cx="5682343" cy="40364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674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30433</TotalTime>
  <Words>536</Words>
  <Application>Microsoft Office PowerPoint</Application>
  <PresentationFormat>Произвольный</PresentationFormat>
  <Paragraphs>61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Грань</vt:lpstr>
      <vt:lpstr>Художественно-экспериментальная деятельность  в старшей группе  Работа клуба по интересам  «МИР ВОКРУГ НАС»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работе клуба по интересам по художественно-экспериментальной деятельности  «Мир вокруг нас» в 1 младшей группе</dc:title>
  <dc:creator>User</dc:creator>
  <cp:lastModifiedBy>Детский сад №3</cp:lastModifiedBy>
  <cp:revision>131</cp:revision>
  <dcterms:created xsi:type="dcterms:W3CDTF">2016-06-15T10:24:12Z</dcterms:created>
  <dcterms:modified xsi:type="dcterms:W3CDTF">2019-06-26T11:48:36Z</dcterms:modified>
</cp:coreProperties>
</file>